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3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58" r:id="rId8"/>
    <p:sldId id="262" r:id="rId9"/>
    <p:sldId id="263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998F84-F8C2-4ED8-AE4E-AC86BD3E4C5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B4C485-0633-4492-B543-307E19632D40}">
      <dgm:prSet/>
      <dgm:spPr/>
      <dgm:t>
        <a:bodyPr/>
        <a:lstStyle/>
        <a:p>
          <a:r>
            <a:rPr lang="en-US"/>
            <a:t>Normas APA 7.ª edición</a:t>
          </a:r>
        </a:p>
      </dgm:t>
    </dgm:pt>
    <dgm:pt modelId="{5410F365-B9BD-4F7A-AA67-056E09FAA8BC}" type="parTrans" cxnId="{7542E9BC-CA65-4F49-9EBB-4484ADA2B90F}">
      <dgm:prSet/>
      <dgm:spPr/>
      <dgm:t>
        <a:bodyPr/>
        <a:lstStyle/>
        <a:p>
          <a:endParaRPr lang="en-US"/>
        </a:p>
      </dgm:t>
    </dgm:pt>
    <dgm:pt modelId="{AAF8A15F-1B30-4EC6-B33D-B33398EA2EED}" type="sibTrans" cxnId="{7542E9BC-CA65-4F49-9EBB-4484ADA2B90F}">
      <dgm:prSet/>
      <dgm:spPr/>
      <dgm:t>
        <a:bodyPr/>
        <a:lstStyle/>
        <a:p>
          <a:endParaRPr lang="en-US"/>
        </a:p>
      </dgm:t>
    </dgm:pt>
    <dgm:pt modelId="{0B0D1EDA-1FC1-412F-9EF4-D34C94C2DA3A}">
      <dgm:prSet/>
      <dgm:spPr/>
      <dgm:t>
        <a:bodyPr/>
        <a:lstStyle/>
        <a:p>
          <a:r>
            <a:rPr lang="en-US"/>
            <a:t>Comunicación Académica</a:t>
          </a:r>
        </a:p>
      </dgm:t>
    </dgm:pt>
    <dgm:pt modelId="{B31D33F9-616E-4016-BD1D-853D91C95062}" type="parTrans" cxnId="{5393A62F-659E-4571-AB62-BA4982033574}">
      <dgm:prSet/>
      <dgm:spPr/>
      <dgm:t>
        <a:bodyPr/>
        <a:lstStyle/>
        <a:p>
          <a:endParaRPr lang="en-US"/>
        </a:p>
      </dgm:t>
    </dgm:pt>
    <dgm:pt modelId="{EC817A28-1AA7-4886-9DEC-2E5C45CE4D0C}" type="sibTrans" cxnId="{5393A62F-659E-4571-AB62-BA4982033574}">
      <dgm:prSet/>
      <dgm:spPr/>
      <dgm:t>
        <a:bodyPr/>
        <a:lstStyle/>
        <a:p>
          <a:endParaRPr lang="en-US"/>
        </a:p>
      </dgm:t>
    </dgm:pt>
    <dgm:pt modelId="{BD997923-4745-46F7-9436-C673719AC8F6}" type="pres">
      <dgm:prSet presAssocID="{4B998F84-F8C2-4ED8-AE4E-AC86BD3E4C5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CF88C60-DAF0-4436-9DB8-7A9B3DCDE2A6}" type="pres">
      <dgm:prSet presAssocID="{31B4C485-0633-4492-B543-307E19632D40}" presName="hierRoot1" presStyleCnt="0"/>
      <dgm:spPr/>
    </dgm:pt>
    <dgm:pt modelId="{748E82CB-9134-42EC-B132-B119B082E7A9}" type="pres">
      <dgm:prSet presAssocID="{31B4C485-0633-4492-B543-307E19632D40}" presName="composite" presStyleCnt="0"/>
      <dgm:spPr/>
    </dgm:pt>
    <dgm:pt modelId="{D5BE4AEA-DDC0-429F-98E7-43637F929FB6}" type="pres">
      <dgm:prSet presAssocID="{31B4C485-0633-4492-B543-307E19632D40}" presName="background" presStyleLbl="node0" presStyleIdx="0" presStyleCnt="2"/>
      <dgm:spPr/>
    </dgm:pt>
    <dgm:pt modelId="{E3A80BE0-1EF6-45A6-9323-395B9EA86B59}" type="pres">
      <dgm:prSet presAssocID="{31B4C485-0633-4492-B543-307E19632D40}" presName="text" presStyleLbl="fgAcc0" presStyleIdx="0" presStyleCnt="2">
        <dgm:presLayoutVars>
          <dgm:chPref val="3"/>
        </dgm:presLayoutVars>
      </dgm:prSet>
      <dgm:spPr/>
    </dgm:pt>
    <dgm:pt modelId="{AAFBCABB-EF29-4BFD-93B3-9C8BD9701E3A}" type="pres">
      <dgm:prSet presAssocID="{31B4C485-0633-4492-B543-307E19632D40}" presName="hierChild2" presStyleCnt="0"/>
      <dgm:spPr/>
    </dgm:pt>
    <dgm:pt modelId="{3166FF38-91E8-43DF-84CD-A00BACD5B000}" type="pres">
      <dgm:prSet presAssocID="{0B0D1EDA-1FC1-412F-9EF4-D34C94C2DA3A}" presName="hierRoot1" presStyleCnt="0"/>
      <dgm:spPr/>
    </dgm:pt>
    <dgm:pt modelId="{E8A7D062-A363-44F3-9A7C-EED9EA2F9C26}" type="pres">
      <dgm:prSet presAssocID="{0B0D1EDA-1FC1-412F-9EF4-D34C94C2DA3A}" presName="composite" presStyleCnt="0"/>
      <dgm:spPr/>
    </dgm:pt>
    <dgm:pt modelId="{1930B07A-8D07-48C3-A5E6-ABF82FC249CF}" type="pres">
      <dgm:prSet presAssocID="{0B0D1EDA-1FC1-412F-9EF4-D34C94C2DA3A}" presName="background" presStyleLbl="node0" presStyleIdx="1" presStyleCnt="2"/>
      <dgm:spPr/>
    </dgm:pt>
    <dgm:pt modelId="{081F8070-EB6B-49C4-AB09-ABF0D1902306}" type="pres">
      <dgm:prSet presAssocID="{0B0D1EDA-1FC1-412F-9EF4-D34C94C2DA3A}" presName="text" presStyleLbl="fgAcc0" presStyleIdx="1" presStyleCnt="2">
        <dgm:presLayoutVars>
          <dgm:chPref val="3"/>
        </dgm:presLayoutVars>
      </dgm:prSet>
      <dgm:spPr/>
    </dgm:pt>
    <dgm:pt modelId="{B3A398E5-53A7-4433-B7EA-528354AF2096}" type="pres">
      <dgm:prSet presAssocID="{0B0D1EDA-1FC1-412F-9EF4-D34C94C2DA3A}" presName="hierChild2" presStyleCnt="0"/>
      <dgm:spPr/>
    </dgm:pt>
  </dgm:ptLst>
  <dgm:cxnLst>
    <dgm:cxn modelId="{5393A62F-659E-4571-AB62-BA4982033574}" srcId="{4B998F84-F8C2-4ED8-AE4E-AC86BD3E4C5F}" destId="{0B0D1EDA-1FC1-412F-9EF4-D34C94C2DA3A}" srcOrd="1" destOrd="0" parTransId="{B31D33F9-616E-4016-BD1D-853D91C95062}" sibTransId="{EC817A28-1AA7-4886-9DEC-2E5C45CE4D0C}"/>
    <dgm:cxn modelId="{2FB97034-546C-4704-B092-21D3BA85FF25}" type="presOf" srcId="{0B0D1EDA-1FC1-412F-9EF4-D34C94C2DA3A}" destId="{081F8070-EB6B-49C4-AB09-ABF0D1902306}" srcOrd="0" destOrd="0" presId="urn:microsoft.com/office/officeart/2005/8/layout/hierarchy1"/>
    <dgm:cxn modelId="{551B9B44-78E8-46EE-A881-6BEF0185783F}" type="presOf" srcId="{31B4C485-0633-4492-B543-307E19632D40}" destId="{E3A80BE0-1EF6-45A6-9323-395B9EA86B59}" srcOrd="0" destOrd="0" presId="urn:microsoft.com/office/officeart/2005/8/layout/hierarchy1"/>
    <dgm:cxn modelId="{6562A74B-357B-4D62-9622-DE98133D41D7}" type="presOf" srcId="{4B998F84-F8C2-4ED8-AE4E-AC86BD3E4C5F}" destId="{BD997923-4745-46F7-9436-C673719AC8F6}" srcOrd="0" destOrd="0" presId="urn:microsoft.com/office/officeart/2005/8/layout/hierarchy1"/>
    <dgm:cxn modelId="{7542E9BC-CA65-4F49-9EBB-4484ADA2B90F}" srcId="{4B998F84-F8C2-4ED8-AE4E-AC86BD3E4C5F}" destId="{31B4C485-0633-4492-B543-307E19632D40}" srcOrd="0" destOrd="0" parTransId="{5410F365-B9BD-4F7A-AA67-056E09FAA8BC}" sibTransId="{AAF8A15F-1B30-4EC6-B33D-B33398EA2EED}"/>
    <dgm:cxn modelId="{3237B6A3-B633-459C-8B75-B65877E30AFB}" type="presParOf" srcId="{BD997923-4745-46F7-9436-C673719AC8F6}" destId="{2CF88C60-DAF0-4436-9DB8-7A9B3DCDE2A6}" srcOrd="0" destOrd="0" presId="urn:microsoft.com/office/officeart/2005/8/layout/hierarchy1"/>
    <dgm:cxn modelId="{D2985CA5-5290-44E8-B083-92D30979FC2C}" type="presParOf" srcId="{2CF88C60-DAF0-4436-9DB8-7A9B3DCDE2A6}" destId="{748E82CB-9134-42EC-B132-B119B082E7A9}" srcOrd="0" destOrd="0" presId="urn:microsoft.com/office/officeart/2005/8/layout/hierarchy1"/>
    <dgm:cxn modelId="{8E6E0979-D49C-4162-A649-D3ED5F365473}" type="presParOf" srcId="{748E82CB-9134-42EC-B132-B119B082E7A9}" destId="{D5BE4AEA-DDC0-429F-98E7-43637F929FB6}" srcOrd="0" destOrd="0" presId="urn:microsoft.com/office/officeart/2005/8/layout/hierarchy1"/>
    <dgm:cxn modelId="{ABDFC9C7-34AF-4368-BBE2-E56D1BE7F996}" type="presParOf" srcId="{748E82CB-9134-42EC-B132-B119B082E7A9}" destId="{E3A80BE0-1EF6-45A6-9323-395B9EA86B59}" srcOrd="1" destOrd="0" presId="urn:microsoft.com/office/officeart/2005/8/layout/hierarchy1"/>
    <dgm:cxn modelId="{76054B14-7484-4BA5-AE99-5072536109FA}" type="presParOf" srcId="{2CF88C60-DAF0-4436-9DB8-7A9B3DCDE2A6}" destId="{AAFBCABB-EF29-4BFD-93B3-9C8BD9701E3A}" srcOrd="1" destOrd="0" presId="urn:microsoft.com/office/officeart/2005/8/layout/hierarchy1"/>
    <dgm:cxn modelId="{12ADE103-5946-4A68-9E45-FAAFB828A306}" type="presParOf" srcId="{BD997923-4745-46F7-9436-C673719AC8F6}" destId="{3166FF38-91E8-43DF-84CD-A00BACD5B000}" srcOrd="1" destOrd="0" presId="urn:microsoft.com/office/officeart/2005/8/layout/hierarchy1"/>
    <dgm:cxn modelId="{F5249F04-B86B-4F4A-B07B-6D8DFF041974}" type="presParOf" srcId="{3166FF38-91E8-43DF-84CD-A00BACD5B000}" destId="{E8A7D062-A363-44F3-9A7C-EED9EA2F9C26}" srcOrd="0" destOrd="0" presId="urn:microsoft.com/office/officeart/2005/8/layout/hierarchy1"/>
    <dgm:cxn modelId="{8E847C82-50DA-43F9-881F-B850EC8E152A}" type="presParOf" srcId="{E8A7D062-A363-44F3-9A7C-EED9EA2F9C26}" destId="{1930B07A-8D07-48C3-A5E6-ABF82FC249CF}" srcOrd="0" destOrd="0" presId="urn:microsoft.com/office/officeart/2005/8/layout/hierarchy1"/>
    <dgm:cxn modelId="{7803A18E-4BE0-4C71-A723-EE83C0B4014D}" type="presParOf" srcId="{E8A7D062-A363-44F3-9A7C-EED9EA2F9C26}" destId="{081F8070-EB6B-49C4-AB09-ABF0D1902306}" srcOrd="1" destOrd="0" presId="urn:microsoft.com/office/officeart/2005/8/layout/hierarchy1"/>
    <dgm:cxn modelId="{E798BE64-6324-4CD6-9457-2090D7091517}" type="presParOf" srcId="{3166FF38-91E8-43DF-84CD-A00BACD5B000}" destId="{B3A398E5-53A7-4433-B7EA-528354AF20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E4AEA-DDC0-429F-98E7-43637F929FB6}">
      <dsp:nvSpPr>
        <dsp:cNvPr id="0" name=""/>
        <dsp:cNvSpPr/>
      </dsp:nvSpPr>
      <dsp:spPr>
        <a:xfrm>
          <a:off x="939" y="259484"/>
          <a:ext cx="3298911" cy="20948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A80BE0-1EF6-45A6-9323-395B9EA86B59}">
      <dsp:nvSpPr>
        <dsp:cNvPr id="0" name=""/>
        <dsp:cNvSpPr/>
      </dsp:nvSpPr>
      <dsp:spPr>
        <a:xfrm>
          <a:off x="367485" y="607702"/>
          <a:ext cx="3298911" cy="20948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Normas APA 7.ª edición</a:t>
          </a:r>
        </a:p>
      </dsp:txBody>
      <dsp:txXfrm>
        <a:off x="428840" y="669057"/>
        <a:ext cx="3176201" cy="1972098"/>
      </dsp:txXfrm>
    </dsp:sp>
    <dsp:sp modelId="{1930B07A-8D07-48C3-A5E6-ABF82FC249CF}">
      <dsp:nvSpPr>
        <dsp:cNvPr id="0" name=""/>
        <dsp:cNvSpPr/>
      </dsp:nvSpPr>
      <dsp:spPr>
        <a:xfrm>
          <a:off x="4032942" y="259484"/>
          <a:ext cx="3298911" cy="20948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1F8070-EB6B-49C4-AB09-ABF0D1902306}">
      <dsp:nvSpPr>
        <dsp:cNvPr id="0" name=""/>
        <dsp:cNvSpPr/>
      </dsp:nvSpPr>
      <dsp:spPr>
        <a:xfrm>
          <a:off x="4399488" y="607702"/>
          <a:ext cx="3298911" cy="20948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Comunicación Académica</a:t>
          </a:r>
        </a:p>
      </dsp:txBody>
      <dsp:txXfrm>
        <a:off x="4460843" y="669057"/>
        <a:ext cx="3176201" cy="1972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8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2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663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39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091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7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63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4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7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6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0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2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5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2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0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27/05/2025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E1A71F-2664-4E38-A47B-A6F74A66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95A2202-3CDB-4BEB-B357-591207B19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543" y="624110"/>
            <a:ext cx="7037556" cy="128089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Citas y Referencias Bibliográficas</a:t>
            </a: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3AD441E9-6D75-456C-B0AE-40B2012E1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3141" y="714375"/>
            <a:ext cx="1191394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2BEE24-5EB7-E956-F877-3FB2A8BDB5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432972"/>
              </p:ext>
            </p:extLst>
          </p:nvPr>
        </p:nvGraphicFramePr>
        <p:xfrm>
          <a:off x="720759" y="2930805"/>
          <a:ext cx="7699339" cy="296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D6ED1-9045-4918-AAFF-6D8EA00A7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Deber No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486056-9943-4621-B0A6-560393F06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Consultar los formatos de citas bibliográficas para: revista, artículo científico y página web. Practicar dos formatos de cada una de las fuentes en un texto cualquiera de 2 páginas. Incluir bibliografía al final del texto.</a:t>
            </a:r>
          </a:p>
        </p:txBody>
      </p:sp>
    </p:spTree>
    <p:extLst>
      <p:ext uri="{BB962C8B-B14F-4D97-AF65-F5344CB8AC3E}">
        <p14:creationId xmlns:p14="http://schemas.microsoft.com/office/powerpoint/2010/main" val="383207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Introducción</a:t>
            </a:r>
            <a:r>
              <a:rPr dirty="0"/>
              <a:t> y </a:t>
            </a:r>
            <a:r>
              <a:rPr lang="es-EC" dirty="0"/>
              <a:t>f</a:t>
            </a:r>
            <a:r>
              <a:rPr dirty="0" err="1"/>
              <a:t>undamentos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err="1"/>
              <a:t>Objetivo</a:t>
            </a:r>
            <a:r>
              <a:rPr dirty="0"/>
              <a:t>: </a:t>
            </a:r>
            <a:r>
              <a:rPr dirty="0" err="1"/>
              <a:t>Comprender</a:t>
            </a:r>
            <a:r>
              <a:rPr dirty="0"/>
              <a:t> la </a:t>
            </a:r>
            <a:r>
              <a:rPr dirty="0" err="1"/>
              <a:t>importancia</a:t>
            </a:r>
            <a:r>
              <a:rPr dirty="0"/>
              <a:t> de </a:t>
            </a:r>
            <a:r>
              <a:rPr dirty="0" err="1"/>
              <a:t>citar</a:t>
            </a:r>
            <a:r>
              <a:rPr dirty="0"/>
              <a:t> y </a:t>
            </a:r>
            <a:r>
              <a:rPr dirty="0" err="1"/>
              <a:t>referenciar</a:t>
            </a:r>
            <a:r>
              <a:rPr dirty="0"/>
              <a:t>.</a:t>
            </a:r>
          </a:p>
          <a:p>
            <a:r>
              <a:rPr lang="es-EC" dirty="0"/>
              <a:t>Cita: es una mención directa o indirecta de ideas, palabras, fragmentos de otras obras dentro de un texto y tiene como finalidad dar crédito al autor.</a:t>
            </a:r>
          </a:p>
          <a:p>
            <a:r>
              <a:rPr lang="es-EC" dirty="0"/>
              <a:t>Permite al lector identificar los trabajos que han sido consultados y los elementos de referencia importantes.</a:t>
            </a:r>
          </a:p>
          <a:p>
            <a:r>
              <a:rPr lang="es-EC" dirty="0"/>
              <a:t>Al final del texto debe incluirse una lista de referencias que mencionara cada una de las aportaciones que tuvo el texto.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Objetivos de citar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Por tanto, la finalidad de citar es:</a:t>
            </a:r>
          </a:p>
          <a:p>
            <a:r>
              <a:rPr dirty="0"/>
              <a:t>•</a:t>
            </a:r>
            <a:r>
              <a:rPr lang="es-ES" dirty="0"/>
              <a:t> Reconocimiento de autoría</a:t>
            </a:r>
          </a:p>
          <a:p>
            <a:r>
              <a:rPr lang="es-ES" dirty="0"/>
              <a:t>• Refuerzo de argumentos</a:t>
            </a:r>
          </a:p>
          <a:p>
            <a:r>
              <a:rPr lang="es-ES" dirty="0"/>
              <a:t>• Evitar plagio académico</a:t>
            </a:r>
          </a:p>
          <a:p>
            <a:r>
              <a:rPr lang="es-ES" dirty="0"/>
              <a:t>• Verificación de fuentes</a:t>
            </a:r>
          </a:p>
          <a:p>
            <a:r>
              <a:rPr lang="es-ES" dirty="0"/>
              <a:t>• Citar = Ética + Responsabilidad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933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Tipos de citas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Cita textual: cuando se reproduce exactamente el texto de aporte, utilizando las mismas palabras del autor de origen.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dirty="0"/>
              <a:t>Citas textuales corta: citas de menos de 40 palabras. Se debe integrar al texto entre comillas. (Apellido del autor, año de publicación, página)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dirty="0"/>
              <a:t>Citas textuales largas: citas de mas de 40 palabras. </a:t>
            </a:r>
          </a:p>
          <a:p>
            <a:r>
              <a:rPr lang="es-ES" dirty="0"/>
              <a:t>Cita parafraseada: cuando se expresa con palabras distintas las ideas del autor de origen. Puede ser un grupo de ideas que se resumen, se contrastan o se analizan.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2490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Formatos para citas textuales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Cita textual corta en paréntesis: Al final del texto (Apellido del autor, año de publicación, página).</a:t>
            </a:r>
          </a:p>
          <a:p>
            <a:r>
              <a:rPr lang="es-ES" dirty="0"/>
              <a:t>Cita textual corta narrativa: Al inicio del texto según Apellido del autor (Año de publicación). Al final del texto (página)</a:t>
            </a:r>
          </a:p>
          <a:p>
            <a:r>
              <a:rPr lang="es-ES" dirty="0"/>
              <a:t>Cita textual larga en paréntesis: Empieza en una nueva línea y con una sangría de párrafo de media pulgada. Al final del texto (Apellido del autor, año de publicación, página).</a:t>
            </a:r>
          </a:p>
          <a:p>
            <a:r>
              <a:rPr lang="es-ES" dirty="0"/>
              <a:t>Cita textual larga narrativa: Empieza en una nueva línea y con una sangría de párrafo de media pulgada. Al inicio del texto según Apellido del autor (Año de publicación). Al final del texto (página)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16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Formatos para citas parafraseadas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Cita parafraseada corta en paréntesis: Al final del texto (Apellido del autor, año de publicación).</a:t>
            </a:r>
          </a:p>
          <a:p>
            <a:r>
              <a:rPr lang="es-ES" dirty="0"/>
              <a:t>Cita parafraseada larga narrativa: Al inicio del texto según Apellido del autor (Año de publicación). Al final del texto (página*)            *opcional</a:t>
            </a:r>
          </a:p>
          <a:p>
            <a:r>
              <a:rPr lang="es-ES" dirty="0"/>
              <a:t>Cita parafraseada larga en paréntesis: Empieza en una nueva línea y con una sangría de párrafo de media pulgada. Al final del texto (Apellido del autor, año de publicación, página).</a:t>
            </a:r>
          </a:p>
          <a:p>
            <a:r>
              <a:rPr lang="es-ES" dirty="0"/>
              <a:t>Cita parafraseada larga narrativa: Empieza en una nueva línea y con una sangría de párrafo de media pulgada. Al inicio del texto según Apellido del autor (Año de publicación). Al final del texto (página)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199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Lista de referencias.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C" dirty="0"/>
              <a:t>Al final del documento, deberán aparecer las referencias de los textos citados a lo largo de la obra.</a:t>
            </a:r>
          </a:p>
          <a:p>
            <a:r>
              <a:rPr lang="es-EC" dirty="0"/>
              <a:t>En las referencias se debe incluir: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C" dirty="0"/>
              <a:t>Apellido del autor, inicial del nombre. (año de publicación). Título de la obra. Ciudad: editorial</a:t>
            </a:r>
          </a:p>
          <a:p>
            <a:pPr marL="457200" lvl="1" indent="0">
              <a:buNone/>
            </a:pPr>
            <a:r>
              <a:rPr lang="es-EC" dirty="0"/>
              <a:t>Ejemplo:</a:t>
            </a:r>
          </a:p>
          <a:p>
            <a:pPr marL="457200" lvl="1" indent="0">
              <a:buNone/>
            </a:pPr>
            <a:r>
              <a:rPr lang="es-EC" dirty="0"/>
              <a:t>Nicholson, W. (2008). Teoría Microeconómica. México D.F.: </a:t>
            </a:r>
            <a:r>
              <a:rPr lang="es-EC" dirty="0" err="1"/>
              <a:t>Centaga</a:t>
            </a:r>
            <a:r>
              <a:rPr lang="es-EC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Conclusiones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Citar con rigor demuestra ética académica</a:t>
            </a:r>
          </a:p>
          <a:p>
            <a:r>
              <a:t>• Mejora la calidad de los trabajos</a:t>
            </a:r>
          </a:p>
          <a:p>
            <a:r>
              <a:t>• Usar recursos digitales</a:t>
            </a:r>
          </a:p>
          <a:p>
            <a:r>
              <a:t>• Seguir practicando APA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Actividad No 1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En un texto de una plana, colocar los tipos de citas que hemos visto en clase, incluyendo la lista de referencias.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425</TotalTime>
  <Words>642</Words>
  <Application>Microsoft Office PowerPoint</Application>
  <PresentationFormat>Presentación en pantalla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Courier New</vt:lpstr>
      <vt:lpstr>Wingdings 3</vt:lpstr>
      <vt:lpstr>Espiral</vt:lpstr>
      <vt:lpstr>Citas y Referencias Bibliográficas</vt:lpstr>
      <vt:lpstr>Introducción y fundamentos</vt:lpstr>
      <vt:lpstr>Objetivos de citar</vt:lpstr>
      <vt:lpstr>Tipos de citas</vt:lpstr>
      <vt:lpstr>Formatos para citas textuales</vt:lpstr>
      <vt:lpstr>Formatos para citas parafraseadas</vt:lpstr>
      <vt:lpstr>Lista de referencias.</vt:lpstr>
      <vt:lpstr>Conclusiones</vt:lpstr>
      <vt:lpstr>Actividad No 1</vt:lpstr>
      <vt:lpstr>Deber No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Citas y Referencias Bibliográficas</dc:title>
  <dc:subject/>
  <dc:creator/>
  <cp:keywords/>
  <dc:description>generated using python-pptx</dc:description>
  <cp:lastModifiedBy>ANDRES ALEXANDER</cp:lastModifiedBy>
  <cp:revision>15</cp:revision>
  <dcterms:created xsi:type="dcterms:W3CDTF">2013-01-27T09:14:16Z</dcterms:created>
  <dcterms:modified xsi:type="dcterms:W3CDTF">2025-05-28T01:17:33Z</dcterms:modified>
  <cp:category/>
</cp:coreProperties>
</file>