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309" r:id="rId6"/>
    <p:sldId id="260" r:id="rId7"/>
    <p:sldId id="308" r:id="rId8"/>
    <p:sldId id="317" r:id="rId9"/>
    <p:sldId id="310" r:id="rId10"/>
    <p:sldId id="261" r:id="rId11"/>
    <p:sldId id="314" r:id="rId12"/>
    <p:sldId id="311" r:id="rId13"/>
    <p:sldId id="315" r:id="rId14"/>
    <p:sldId id="316" r:id="rId15"/>
    <p:sldId id="312" r:id="rId16"/>
  </p:sldIdLst>
  <p:sldSz cx="9144000" cy="5143500" type="screen16x9"/>
  <p:notesSz cx="6858000" cy="9144000"/>
  <p:embeddedFontLst>
    <p:embeddedFont>
      <p:font typeface="Maven Pro" panose="020B0604020202020204" charset="0"/>
      <p:regular r:id="rId18"/>
      <p:bold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8C51B-2E47-410E-9132-9B25C3B74B1F}">
  <a:tblStyle styleId="{BAF8C51B-2E47-410E-9132-9B25C3B7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b628f12ae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b628f12ae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6b628f12ae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6b628f12ae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82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0bcfaa05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0bcfaa05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524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3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1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 rot="10800000">
            <a:off x="8126247" y="1483200"/>
            <a:ext cx="0" cy="2953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86550" y="1485330"/>
            <a:ext cx="4570800" cy="6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6075" y="816000"/>
            <a:ext cx="3755879" cy="3304649"/>
          </a:xfrm>
          <a:custGeom>
            <a:avLst/>
            <a:gdLst/>
            <a:ahLst/>
            <a:cxnLst/>
            <a:rect l="l" t="t" r="r" b="b"/>
            <a:pathLst>
              <a:path w="26788" h="63895" extrusionOk="0">
                <a:moveTo>
                  <a:pt x="26788" y="0"/>
                </a:moveTo>
                <a:lnTo>
                  <a:pt x="0" y="0"/>
                </a:lnTo>
                <a:lnTo>
                  <a:pt x="0" y="63895"/>
                </a:lnTo>
                <a:lnTo>
                  <a:pt x="26788" y="63895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408075" y="4528950"/>
            <a:ext cx="1637386" cy="206578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rgbClr val="7FC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9973" y="4327525"/>
            <a:ext cx="815979" cy="408003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rgbClr val="7FC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08075" y="408000"/>
            <a:ext cx="1637400" cy="8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249">
            <a:off x="2501950" y="1762947"/>
            <a:ext cx="4140300" cy="59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511350" y="3862906"/>
            <a:ext cx="41253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408050" y="4327525"/>
            <a:ext cx="1229451" cy="408003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506575" y="405300"/>
            <a:ext cx="1229400" cy="8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flipH="1">
            <a:off x="816239" y="816000"/>
            <a:ext cx="1755612" cy="1755899"/>
          </a:xfrm>
          <a:custGeom>
            <a:avLst/>
            <a:gdLst/>
            <a:ahLst/>
            <a:cxnLst/>
            <a:rect l="l" t="t" r="r" b="b"/>
            <a:pathLst>
              <a:path w="158092" h="142063" extrusionOk="0">
                <a:moveTo>
                  <a:pt x="0" y="0"/>
                </a:moveTo>
                <a:lnTo>
                  <a:pt x="158092" y="0"/>
                </a:lnTo>
                <a:lnTo>
                  <a:pt x="158092" y="142063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 rot="10800000" flipH="1">
            <a:off x="6635676" y="1229131"/>
            <a:ext cx="1479346" cy="3098394"/>
          </a:xfrm>
          <a:custGeom>
            <a:avLst/>
            <a:gdLst/>
            <a:ahLst/>
            <a:cxnLst/>
            <a:rect l="l" t="t" r="r" b="b"/>
            <a:pathLst>
              <a:path w="158092" h="142063" extrusionOk="0">
                <a:moveTo>
                  <a:pt x="0" y="0"/>
                </a:moveTo>
                <a:lnTo>
                  <a:pt x="158092" y="0"/>
                </a:lnTo>
                <a:lnTo>
                  <a:pt x="158092" y="142063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5250" y="1527493"/>
            <a:ext cx="7238700" cy="29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793050" y="408000"/>
            <a:ext cx="4942800" cy="8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292600" bIns="1005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16075" y="3032025"/>
            <a:ext cx="916706" cy="1295500"/>
          </a:xfrm>
          <a:custGeom>
            <a:avLst/>
            <a:gdLst/>
            <a:ahLst/>
            <a:cxnLst/>
            <a:rect l="l" t="t" r="r" b="b"/>
            <a:pathLst>
              <a:path w="34034" h="51820" extrusionOk="0">
                <a:moveTo>
                  <a:pt x="0" y="0"/>
                </a:moveTo>
                <a:lnTo>
                  <a:pt x="0" y="51820"/>
                </a:lnTo>
                <a:lnTo>
                  <a:pt x="34034" y="51820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Google Shape;28;p4"/>
          <p:cNvSpPr/>
          <p:nvPr/>
        </p:nvSpPr>
        <p:spPr>
          <a:xfrm>
            <a:off x="7506575" y="4528950"/>
            <a:ext cx="1232057" cy="206578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rgbClr val="7FC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1637473" y="816000"/>
            <a:ext cx="6690453" cy="3511442"/>
          </a:xfrm>
          <a:custGeom>
            <a:avLst/>
            <a:gdLst/>
            <a:ahLst/>
            <a:cxnLst/>
            <a:rect l="l" t="t" r="r" b="b"/>
            <a:pathLst>
              <a:path w="158092" h="142063" extrusionOk="0">
                <a:moveTo>
                  <a:pt x="0" y="0"/>
                </a:moveTo>
                <a:lnTo>
                  <a:pt x="158092" y="0"/>
                </a:lnTo>
                <a:lnTo>
                  <a:pt x="158092" y="142063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08075" y="408000"/>
            <a:ext cx="3340800" cy="8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92600" tIns="91425" rIns="91425" bIns="100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2214850" y="1857150"/>
            <a:ext cx="4714200" cy="14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Montserrat"/>
              <a:buNone/>
              <a:def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/>
          <p:nvPr/>
        </p:nvSpPr>
        <p:spPr>
          <a:xfrm>
            <a:off x="-5375" y="0"/>
            <a:ext cx="9149400" cy="51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bg>
      <p:bgPr>
        <a:solidFill>
          <a:schemeClr val="dk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816075" y="786850"/>
            <a:ext cx="3755879" cy="3341070"/>
          </a:xfrm>
          <a:custGeom>
            <a:avLst/>
            <a:gdLst/>
            <a:ahLst/>
            <a:cxnLst/>
            <a:rect l="l" t="t" r="r" b="b"/>
            <a:pathLst>
              <a:path w="26788" h="63895" extrusionOk="0">
                <a:moveTo>
                  <a:pt x="26788" y="0"/>
                </a:moveTo>
                <a:lnTo>
                  <a:pt x="0" y="0"/>
                </a:lnTo>
                <a:lnTo>
                  <a:pt x="0" y="63895"/>
                </a:lnTo>
                <a:lnTo>
                  <a:pt x="26788" y="63895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2109869" y="1604221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109869" y="1893709"/>
            <a:ext cx="2403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"/>
          </p:nvPr>
        </p:nvSpPr>
        <p:spPr>
          <a:xfrm>
            <a:off x="2109881" y="2412888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2109869" y="2703065"/>
            <a:ext cx="2403600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/>
          </p:nvPr>
        </p:nvSpPr>
        <p:spPr>
          <a:xfrm>
            <a:off x="2109869" y="3221585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2109869" y="3511768"/>
            <a:ext cx="2403600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6"/>
          </p:nvPr>
        </p:nvSpPr>
        <p:spPr>
          <a:xfrm>
            <a:off x="5378619" y="1602296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7"/>
          </p:nvPr>
        </p:nvSpPr>
        <p:spPr>
          <a:xfrm>
            <a:off x="5378618" y="1892477"/>
            <a:ext cx="2403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8"/>
          </p:nvPr>
        </p:nvSpPr>
        <p:spPr>
          <a:xfrm>
            <a:off x="5378619" y="2412886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5378619" y="2703064"/>
            <a:ext cx="2403600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/>
          </p:nvPr>
        </p:nvSpPr>
        <p:spPr>
          <a:xfrm>
            <a:off x="5378619" y="3221587"/>
            <a:ext cx="2403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378619" y="3511775"/>
            <a:ext cx="2403600" cy="3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15" hasCustomPrompt="1"/>
          </p:nvPr>
        </p:nvSpPr>
        <p:spPr>
          <a:xfrm>
            <a:off x="1561220" y="1774125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16" hasCustomPrompt="1"/>
          </p:nvPr>
        </p:nvSpPr>
        <p:spPr>
          <a:xfrm>
            <a:off x="1561220" y="2578592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17" hasCustomPrompt="1"/>
          </p:nvPr>
        </p:nvSpPr>
        <p:spPr>
          <a:xfrm>
            <a:off x="1561220" y="3388600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18" hasCustomPrompt="1"/>
          </p:nvPr>
        </p:nvSpPr>
        <p:spPr>
          <a:xfrm>
            <a:off x="4824920" y="1771250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9" hasCustomPrompt="1"/>
          </p:nvPr>
        </p:nvSpPr>
        <p:spPr>
          <a:xfrm>
            <a:off x="4824920" y="2584119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824920" y="3388600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 b="1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1"/>
          </p:nvPr>
        </p:nvSpPr>
        <p:spPr>
          <a:xfrm>
            <a:off x="408075" y="408000"/>
            <a:ext cx="4655100" cy="82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92600" tIns="91425" rIns="91425" bIns="100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408075" y="4528950"/>
            <a:ext cx="1637386" cy="206578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rgbClr val="7FC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7919973" y="4327525"/>
            <a:ext cx="815979" cy="408003"/>
          </a:xfrm>
          <a:custGeom>
            <a:avLst/>
            <a:gdLst/>
            <a:ahLst/>
            <a:cxnLst/>
            <a:rect l="l" t="t" r="r" b="b"/>
            <a:pathLst>
              <a:path w="43432" h="5838" extrusionOk="0">
                <a:moveTo>
                  <a:pt x="1" y="1"/>
                </a:moveTo>
                <a:lnTo>
                  <a:pt x="1" y="5838"/>
                </a:lnTo>
                <a:lnTo>
                  <a:pt x="43432" y="5838"/>
                </a:lnTo>
                <a:lnTo>
                  <a:pt x="43432" y="1"/>
                </a:lnTo>
                <a:close/>
              </a:path>
            </a:pathLst>
          </a:custGeom>
          <a:solidFill>
            <a:srgbClr val="7FC9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/>
          <p:nvPr/>
        </p:nvSpPr>
        <p:spPr>
          <a:xfrm>
            <a:off x="408075" y="408000"/>
            <a:ext cx="4164000" cy="432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1640675" y="2575945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1"/>
          </p:nvPr>
        </p:nvSpPr>
        <p:spPr>
          <a:xfrm>
            <a:off x="1644250" y="2984828"/>
            <a:ext cx="23385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2"/>
          </p:nvPr>
        </p:nvSpPr>
        <p:spPr>
          <a:xfrm>
            <a:off x="5161375" y="2984828"/>
            <a:ext cx="23385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title" idx="3"/>
          </p:nvPr>
        </p:nvSpPr>
        <p:spPr>
          <a:xfrm>
            <a:off x="5157775" y="2575945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 idx="4"/>
          </p:nvPr>
        </p:nvSpPr>
        <p:spPr>
          <a:xfrm>
            <a:off x="3229850" y="990187"/>
            <a:ext cx="2684400" cy="108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1005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816075" y="816000"/>
            <a:ext cx="3756012" cy="3310719"/>
          </a:xfrm>
          <a:custGeom>
            <a:avLst/>
            <a:gdLst/>
            <a:ahLst/>
            <a:cxnLst/>
            <a:rect l="l" t="t" r="r" b="b"/>
            <a:pathLst>
              <a:path w="26788" h="63895" extrusionOk="0">
                <a:moveTo>
                  <a:pt x="26788" y="0"/>
                </a:moveTo>
                <a:lnTo>
                  <a:pt x="0" y="0"/>
                </a:lnTo>
                <a:lnTo>
                  <a:pt x="0" y="63895"/>
                </a:lnTo>
                <a:lnTo>
                  <a:pt x="26788" y="63895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16"/>
          <p:cNvSpPr/>
          <p:nvPr/>
        </p:nvSpPr>
        <p:spPr>
          <a:xfrm rot="10800000">
            <a:off x="4563123" y="1011881"/>
            <a:ext cx="3764852" cy="3323019"/>
          </a:xfrm>
          <a:custGeom>
            <a:avLst/>
            <a:gdLst/>
            <a:ahLst/>
            <a:cxnLst/>
            <a:rect l="l" t="t" r="r" b="b"/>
            <a:pathLst>
              <a:path w="26788" h="63895" extrusionOk="0">
                <a:moveTo>
                  <a:pt x="26788" y="0"/>
                </a:moveTo>
                <a:lnTo>
                  <a:pt x="0" y="0"/>
                </a:lnTo>
                <a:lnTo>
                  <a:pt x="0" y="63895"/>
                </a:lnTo>
                <a:lnTo>
                  <a:pt x="26788" y="63895"/>
                </a:ln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dk2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97724" y="617819"/>
            <a:ext cx="8225872" cy="4208173"/>
          </a:xfrm>
          <a:custGeom>
            <a:avLst/>
            <a:gdLst/>
            <a:ahLst/>
            <a:cxnLst/>
            <a:rect l="l" t="t" r="r" b="b"/>
            <a:pathLst>
              <a:path w="122733" h="122732" extrusionOk="0">
                <a:moveTo>
                  <a:pt x="0" y="0"/>
                </a:moveTo>
                <a:lnTo>
                  <a:pt x="0" y="122732"/>
                </a:lnTo>
                <a:lnTo>
                  <a:pt x="122732" y="122732"/>
                </a:lnTo>
                <a:lnTo>
                  <a:pt x="122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08075" y="408000"/>
            <a:ext cx="8327899" cy="4327536"/>
          </a:xfrm>
          <a:custGeom>
            <a:avLst/>
            <a:gdLst/>
            <a:ahLst/>
            <a:cxnLst/>
            <a:rect l="l" t="t" r="r" b="b"/>
            <a:pathLst>
              <a:path w="124427" h="124426" extrusionOk="0">
                <a:moveTo>
                  <a:pt x="1" y="0"/>
                </a:moveTo>
                <a:lnTo>
                  <a:pt x="1" y="124426"/>
                </a:lnTo>
                <a:lnTo>
                  <a:pt x="124427" y="124426"/>
                </a:lnTo>
                <a:lnTo>
                  <a:pt x="1244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14775" y="349513"/>
            <a:ext cx="7714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"/>
              <a:buNone/>
              <a:defRPr sz="35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ven Pro"/>
              <a:buNone/>
              <a:defRPr sz="28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08350" y="1202925"/>
            <a:ext cx="7727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ctrTitle"/>
          </p:nvPr>
        </p:nvSpPr>
        <p:spPr>
          <a:xfrm>
            <a:off x="2286550" y="2165822"/>
            <a:ext cx="45708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/>
              <a:t>CUADRADO LATINO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348" name="Google Shape;348;p35"/>
          <p:cNvSpPr txBox="1">
            <a:spLocks noGrp="1"/>
          </p:cNvSpPr>
          <p:nvPr>
            <p:ph type="subTitle" idx="1"/>
          </p:nvPr>
        </p:nvSpPr>
        <p:spPr>
          <a:xfrm>
            <a:off x="408075" y="408000"/>
            <a:ext cx="16374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Diseño de Bloques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49" name="Google Shape;349;p35"/>
          <p:cNvGrpSpPr/>
          <p:nvPr/>
        </p:nvGrpSpPr>
        <p:grpSpPr>
          <a:xfrm>
            <a:off x="5160061" y="4327525"/>
            <a:ext cx="1697295" cy="248050"/>
            <a:chOff x="3812036" y="1237225"/>
            <a:chExt cx="1697295" cy="248050"/>
          </a:xfrm>
        </p:grpSpPr>
        <p:grpSp>
          <p:nvGrpSpPr>
            <p:cNvPr id="350" name="Google Shape;350;p35"/>
            <p:cNvGrpSpPr/>
            <p:nvPr/>
          </p:nvGrpSpPr>
          <p:grpSpPr>
            <a:xfrm>
              <a:off x="3812036" y="1418375"/>
              <a:ext cx="1697295" cy="66900"/>
              <a:chOff x="6140686" y="267550"/>
              <a:chExt cx="1697295" cy="66900"/>
            </a:xfrm>
          </p:grpSpPr>
          <p:sp>
            <p:nvSpPr>
              <p:cNvPr id="351" name="Google Shape;351;p35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5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5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5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5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5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5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5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5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5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" name="Google Shape;361;p35"/>
            <p:cNvGrpSpPr/>
            <p:nvPr/>
          </p:nvGrpSpPr>
          <p:grpSpPr>
            <a:xfrm>
              <a:off x="3812036" y="1237225"/>
              <a:ext cx="1697295" cy="66900"/>
              <a:chOff x="6140686" y="267550"/>
              <a:chExt cx="1697295" cy="66900"/>
            </a:xfrm>
          </p:grpSpPr>
          <p:sp>
            <p:nvSpPr>
              <p:cNvPr id="362" name="Google Shape;362;p35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5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5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5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5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5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5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5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5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5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title"/>
          </p:nvPr>
        </p:nvSpPr>
        <p:spPr>
          <a:xfrm>
            <a:off x="408075" y="408000"/>
            <a:ext cx="3340800" cy="821400"/>
          </a:xfrm>
          <a:prstGeom prst="rect">
            <a:avLst/>
          </a:prstGeom>
        </p:spPr>
        <p:txBody>
          <a:bodyPr spcFirstLastPara="1" wrap="square" lIns="292600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ANOVA - DCL</a:t>
            </a:r>
            <a:endParaRPr dirty="0"/>
          </a:p>
        </p:txBody>
      </p:sp>
      <p:grpSp>
        <p:nvGrpSpPr>
          <p:cNvPr id="513" name="Google Shape;513;p40"/>
          <p:cNvGrpSpPr/>
          <p:nvPr/>
        </p:nvGrpSpPr>
        <p:grpSpPr>
          <a:xfrm>
            <a:off x="6222686" y="1229400"/>
            <a:ext cx="1697295" cy="429200"/>
            <a:chOff x="6139511" y="981975"/>
            <a:chExt cx="1697295" cy="429200"/>
          </a:xfrm>
        </p:grpSpPr>
        <p:grpSp>
          <p:nvGrpSpPr>
            <p:cNvPr id="514" name="Google Shape;514;p40"/>
            <p:cNvGrpSpPr/>
            <p:nvPr/>
          </p:nvGrpSpPr>
          <p:grpSpPr>
            <a:xfrm>
              <a:off x="6139511" y="1344275"/>
              <a:ext cx="1697295" cy="66900"/>
              <a:chOff x="6140686" y="267550"/>
              <a:chExt cx="1697295" cy="66900"/>
            </a:xfrm>
          </p:grpSpPr>
          <p:sp>
            <p:nvSpPr>
              <p:cNvPr id="515" name="Google Shape;515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40"/>
            <p:cNvGrpSpPr/>
            <p:nvPr/>
          </p:nvGrpSpPr>
          <p:grpSpPr>
            <a:xfrm>
              <a:off x="6139511" y="1163125"/>
              <a:ext cx="1697295" cy="66900"/>
              <a:chOff x="6140686" y="267550"/>
              <a:chExt cx="1697295" cy="66900"/>
            </a:xfrm>
          </p:grpSpPr>
          <p:sp>
            <p:nvSpPr>
              <p:cNvPr id="526" name="Google Shape;526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40"/>
            <p:cNvGrpSpPr/>
            <p:nvPr/>
          </p:nvGrpSpPr>
          <p:grpSpPr>
            <a:xfrm>
              <a:off x="6139511" y="981975"/>
              <a:ext cx="1697295" cy="66900"/>
              <a:chOff x="6140686" y="267550"/>
              <a:chExt cx="1697295" cy="66900"/>
            </a:xfrm>
          </p:grpSpPr>
          <p:sp>
            <p:nvSpPr>
              <p:cNvPr id="537" name="Google Shape;537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FA8E85CE-5B83-48CA-A42C-F7C29465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46" y="1772850"/>
            <a:ext cx="4951240" cy="26274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0"/>
          <p:cNvSpPr txBox="1">
            <a:spLocks noGrp="1"/>
          </p:cNvSpPr>
          <p:nvPr>
            <p:ph type="title"/>
          </p:nvPr>
        </p:nvSpPr>
        <p:spPr>
          <a:xfrm>
            <a:off x="408074" y="408000"/>
            <a:ext cx="4163925" cy="821400"/>
          </a:xfrm>
          <a:prstGeom prst="rect">
            <a:avLst/>
          </a:prstGeom>
        </p:spPr>
        <p:txBody>
          <a:bodyPr spcFirstLastPara="1" wrap="square" lIns="292600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COEFICIENTE DE DETERMINACIÓN</a:t>
            </a:r>
            <a:endParaRPr dirty="0"/>
          </a:p>
        </p:txBody>
      </p:sp>
      <p:grpSp>
        <p:nvGrpSpPr>
          <p:cNvPr id="513" name="Google Shape;513;p40"/>
          <p:cNvGrpSpPr/>
          <p:nvPr/>
        </p:nvGrpSpPr>
        <p:grpSpPr>
          <a:xfrm>
            <a:off x="6222686" y="1229400"/>
            <a:ext cx="1697295" cy="429200"/>
            <a:chOff x="6139511" y="981975"/>
            <a:chExt cx="1697295" cy="429200"/>
          </a:xfrm>
        </p:grpSpPr>
        <p:grpSp>
          <p:nvGrpSpPr>
            <p:cNvPr id="514" name="Google Shape;514;p40"/>
            <p:cNvGrpSpPr/>
            <p:nvPr/>
          </p:nvGrpSpPr>
          <p:grpSpPr>
            <a:xfrm>
              <a:off x="6139511" y="1344275"/>
              <a:ext cx="1697295" cy="66900"/>
              <a:chOff x="6140686" y="267550"/>
              <a:chExt cx="1697295" cy="66900"/>
            </a:xfrm>
          </p:grpSpPr>
          <p:sp>
            <p:nvSpPr>
              <p:cNvPr id="515" name="Google Shape;515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40"/>
            <p:cNvGrpSpPr/>
            <p:nvPr/>
          </p:nvGrpSpPr>
          <p:grpSpPr>
            <a:xfrm>
              <a:off x="6139511" y="1163125"/>
              <a:ext cx="1697295" cy="66900"/>
              <a:chOff x="6140686" y="267550"/>
              <a:chExt cx="1697295" cy="66900"/>
            </a:xfrm>
          </p:grpSpPr>
          <p:sp>
            <p:nvSpPr>
              <p:cNvPr id="526" name="Google Shape;526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40"/>
            <p:cNvGrpSpPr/>
            <p:nvPr/>
          </p:nvGrpSpPr>
          <p:grpSpPr>
            <a:xfrm>
              <a:off x="6139511" y="981975"/>
              <a:ext cx="1697295" cy="66900"/>
              <a:chOff x="6140686" y="267550"/>
              <a:chExt cx="1697295" cy="66900"/>
            </a:xfrm>
          </p:grpSpPr>
          <p:sp>
            <p:nvSpPr>
              <p:cNvPr id="537" name="Google Shape;537;p40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0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0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0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1D0D083-32C6-4A61-A085-E48A7FD3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61" y="1266268"/>
            <a:ext cx="4234613" cy="9325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FA283F-24D0-4B26-A172-3D82DD00D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1" y="2131722"/>
            <a:ext cx="1270384" cy="194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3AB813-5DE0-45F8-859B-312B81B21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967" y="2131722"/>
            <a:ext cx="5667866" cy="23436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A55B43-57B0-4ACD-B0B2-CC4ABC204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6842" y="1622125"/>
            <a:ext cx="1596123" cy="36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AFD6E-EF00-4885-8831-87CD14E3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6B78AF-4277-4F02-A3D7-9EFB9ED7AFCA}"/>
              </a:ext>
            </a:extLst>
          </p:cNvPr>
          <p:cNvSpPr txBox="1"/>
          <p:nvPr/>
        </p:nvSpPr>
        <p:spPr>
          <a:xfrm>
            <a:off x="627324" y="1913851"/>
            <a:ext cx="7655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Rendimiento de la semilla de trigo. </a:t>
            </a:r>
          </a:p>
          <a:p>
            <a:pPr algn="just"/>
            <a:r>
              <a:rPr lang="es-MX" sz="1600" dirty="0"/>
              <a:t>Al plantear este experimento se pensó que podría conseguirse mayor precisión si se controlaba la variabilidad introducida por los tipos de abono e insecticida. El instituto de experimentación </a:t>
            </a:r>
            <a:r>
              <a:rPr lang="es-EC" sz="1600" dirty="0"/>
              <a:t>agrícola está interesado en estudiar 4 tipos de semilla de trigo, (A,B,C,D) y </a:t>
            </a:r>
            <a:r>
              <a:rPr lang="es-MX" sz="1600" dirty="0"/>
              <a:t>decide realizar el experimento utilizando un diseño en cuadrado latino. Para ello selecciona 4 niveles para cada una de las variables de bloque: abono, (a1, a2, a3, a4), e insecticida, </a:t>
            </a:r>
            <a:r>
              <a:rPr lang="es-EC" sz="1600" dirty="0"/>
              <a:t>(i1, i2, i3, i4).</a:t>
            </a:r>
          </a:p>
        </p:txBody>
      </p:sp>
    </p:spTree>
    <p:extLst>
      <p:ext uri="{BB962C8B-B14F-4D97-AF65-F5344CB8AC3E}">
        <p14:creationId xmlns:p14="http://schemas.microsoft.com/office/powerpoint/2010/main" val="111927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AFD6E-EF00-4885-8831-87CD14E3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6E65FA-8825-4E90-BE53-3249721AD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5" y="1229400"/>
            <a:ext cx="4886092" cy="27085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19864D-B5D7-4B4A-B0DC-4875F68A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05" y="1609609"/>
            <a:ext cx="3159673" cy="12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6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AFD6E-EF00-4885-8831-87CD14E3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EJEMPLO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A42930-2C71-49AC-9DF6-219C7DDCF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75" y="1335422"/>
            <a:ext cx="3583134" cy="1792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468B19-7D52-480A-AF44-496CBAF0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09" y="1335422"/>
            <a:ext cx="3485412" cy="616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8F38F6-AAD4-4761-8125-C953059EE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809" y="2057757"/>
            <a:ext cx="3094525" cy="27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AFD6E-EF00-4885-8831-87CD14E3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75" y="397368"/>
            <a:ext cx="3340800" cy="821400"/>
          </a:xfrm>
        </p:spPr>
        <p:txBody>
          <a:bodyPr/>
          <a:lstStyle/>
          <a:p>
            <a:r>
              <a:rPr lang="es-EC" dirty="0"/>
              <a:t>EJEMPLO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326C1E-E69E-4735-B00F-5D1E6AA70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21" y="1341636"/>
            <a:ext cx="5537571" cy="15245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F31523-8702-43D1-BA59-95412A82F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95" y="2989067"/>
            <a:ext cx="5895884" cy="12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955250" y="1428306"/>
            <a:ext cx="7238700" cy="29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r>
              <a:rPr lang="es-MX" sz="1400" dirty="0"/>
              <a:t>El diseño de Cuadro Latino se usa para eliminar dos fuentes de variabilidad que no interesa estudiar por si mismas. Se hace un bloqueo en dos direcciones. Los renglones y las columnas representan dos restricciones en la aleatorización. En general, un cuadro latino </a:t>
            </a:r>
            <a:r>
              <a:rPr lang="es-MX" sz="1400" dirty="0" err="1"/>
              <a:t>p×p</a:t>
            </a:r>
            <a:r>
              <a:rPr lang="es-MX" sz="1400" dirty="0"/>
              <a:t> es un cuadrado que contiene p renglones y p columnas. Cada una de las p2 celdas contiene una de las p letras que corresponden a los tratamientos, y cada letra ocurre una sola vez en cada renglón y columna.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3441325" y="408000"/>
            <a:ext cx="5294400" cy="821400"/>
          </a:xfrm>
          <a:prstGeom prst="rect">
            <a:avLst/>
          </a:prstGeom>
        </p:spPr>
        <p:txBody>
          <a:bodyPr spcFirstLastPara="1" wrap="square" lIns="91425" tIns="91425" rIns="292600" bIns="100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CUADRADO LATINO</a:t>
            </a:r>
            <a:endParaRPr dirty="0"/>
          </a:p>
        </p:txBody>
      </p:sp>
      <p:grpSp>
        <p:nvGrpSpPr>
          <p:cNvPr id="378" name="Google Shape;378;p36"/>
          <p:cNvGrpSpPr/>
          <p:nvPr/>
        </p:nvGrpSpPr>
        <p:grpSpPr>
          <a:xfrm>
            <a:off x="816086" y="694675"/>
            <a:ext cx="1697295" cy="248050"/>
            <a:chOff x="3812036" y="1237225"/>
            <a:chExt cx="1697295" cy="248050"/>
          </a:xfrm>
        </p:grpSpPr>
        <p:grpSp>
          <p:nvGrpSpPr>
            <p:cNvPr id="379" name="Google Shape;379;p36"/>
            <p:cNvGrpSpPr/>
            <p:nvPr/>
          </p:nvGrpSpPr>
          <p:grpSpPr>
            <a:xfrm>
              <a:off x="3812036" y="1418375"/>
              <a:ext cx="1697295" cy="66900"/>
              <a:chOff x="6140686" y="267550"/>
              <a:chExt cx="1697295" cy="66900"/>
            </a:xfrm>
          </p:grpSpPr>
          <p:sp>
            <p:nvSpPr>
              <p:cNvPr id="380" name="Google Shape;380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3812036" y="1237225"/>
              <a:ext cx="1697295" cy="66900"/>
              <a:chOff x="6140686" y="267550"/>
              <a:chExt cx="1697295" cy="66900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0F8EB70E-8074-4D80-8AC3-E033D38C5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70" y="3231999"/>
            <a:ext cx="1428930" cy="12774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3FBC3CA-0A5C-4A2D-8BE8-0779695FA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903" y="3253266"/>
            <a:ext cx="1428930" cy="132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title" idx="21"/>
          </p:nvPr>
        </p:nvSpPr>
        <p:spPr>
          <a:xfrm>
            <a:off x="408075" y="408000"/>
            <a:ext cx="4655100" cy="821400"/>
          </a:xfrm>
          <a:prstGeom prst="rect">
            <a:avLst/>
          </a:prstGeom>
        </p:spPr>
        <p:txBody>
          <a:bodyPr spcFirstLastPara="1" wrap="square" lIns="292600" tIns="91425" rIns="91425" bIns="100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CONSTRUCIÓN DEL CUADRADO LATINO</a:t>
            </a:r>
            <a:endParaRPr dirty="0"/>
          </a:p>
        </p:txBody>
      </p:sp>
      <p:sp>
        <p:nvSpPr>
          <p:cNvPr id="406" name="Google Shape;406;p37"/>
          <p:cNvSpPr txBox="1">
            <a:spLocks noGrp="1"/>
          </p:cNvSpPr>
          <p:nvPr>
            <p:ph type="title"/>
          </p:nvPr>
        </p:nvSpPr>
        <p:spPr>
          <a:xfrm>
            <a:off x="2109869" y="1582954"/>
            <a:ext cx="2953306" cy="521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C" b="0" dirty="0"/>
              <a:t>Cuadro latino estándar:</a:t>
            </a:r>
            <a:endParaRPr dirty="0"/>
          </a:p>
        </p:txBody>
      </p:sp>
      <p:sp>
        <p:nvSpPr>
          <p:cNvPr id="407" name="Google Shape;407;p37"/>
          <p:cNvSpPr txBox="1">
            <a:spLocks noGrp="1"/>
          </p:cNvSpPr>
          <p:nvPr>
            <p:ph type="title" idx="15"/>
          </p:nvPr>
        </p:nvSpPr>
        <p:spPr>
          <a:xfrm>
            <a:off x="1561220" y="1774125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title" idx="4"/>
          </p:nvPr>
        </p:nvSpPr>
        <p:spPr>
          <a:xfrm>
            <a:off x="2109869" y="3221585"/>
            <a:ext cx="4351006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b="0" dirty="0"/>
              <a:t>Cuadro latino conjugado en sí mismo:</a:t>
            </a:r>
            <a:endParaRPr dirty="0"/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2088603" y="2776213"/>
            <a:ext cx="5786840" cy="4663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dirty="0"/>
              <a:t>Dos cuadros latinos son conjugados si las filas de uno son las columnas del otro.</a:t>
            </a:r>
            <a:endParaRPr dirty="0"/>
          </a:p>
        </p:txBody>
      </p:sp>
      <p:sp>
        <p:nvSpPr>
          <p:cNvPr id="410" name="Google Shape;410;p37"/>
          <p:cNvSpPr txBox="1">
            <a:spLocks noGrp="1"/>
          </p:cNvSpPr>
          <p:nvPr>
            <p:ph type="title" idx="2"/>
          </p:nvPr>
        </p:nvSpPr>
        <p:spPr>
          <a:xfrm>
            <a:off x="2166752" y="2464666"/>
            <a:ext cx="4351006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C" b="0" dirty="0"/>
              <a:t>Cuadro latino conjugado:</a:t>
            </a:r>
            <a:endParaRPr dirty="0"/>
          </a:p>
        </p:txBody>
      </p:sp>
      <p:sp>
        <p:nvSpPr>
          <p:cNvPr id="411" name="Google Shape;411;p37"/>
          <p:cNvSpPr txBox="1">
            <a:spLocks noGrp="1"/>
          </p:cNvSpPr>
          <p:nvPr>
            <p:ph type="subTitle" idx="3"/>
          </p:nvPr>
        </p:nvSpPr>
        <p:spPr>
          <a:xfrm>
            <a:off x="2120502" y="2011947"/>
            <a:ext cx="2403600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37"/>
          <p:cNvSpPr txBox="1">
            <a:spLocks noGrp="1"/>
          </p:cNvSpPr>
          <p:nvPr>
            <p:ph type="subTitle" idx="5"/>
          </p:nvPr>
        </p:nvSpPr>
        <p:spPr>
          <a:xfrm>
            <a:off x="2131135" y="3628731"/>
            <a:ext cx="5765574" cy="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dirty="0"/>
              <a:t>Si el arreglo por filas y columnas </a:t>
            </a:r>
            <a:r>
              <a:rPr lang="es-EC" dirty="0"/>
              <a:t>es el mismo.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7"/>
          <p:cNvSpPr txBox="1">
            <a:spLocks noGrp="1"/>
          </p:cNvSpPr>
          <p:nvPr>
            <p:ph type="title" idx="16"/>
          </p:nvPr>
        </p:nvSpPr>
        <p:spPr>
          <a:xfrm>
            <a:off x="1561220" y="2578592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 idx="17"/>
          </p:nvPr>
        </p:nvSpPr>
        <p:spPr>
          <a:xfrm>
            <a:off x="1561220" y="3388600"/>
            <a:ext cx="477600" cy="3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400000">
            <a:off x="7286336" y="3146925"/>
            <a:ext cx="1697295" cy="248050"/>
            <a:chOff x="6139511" y="1163125"/>
            <a:chExt cx="1697295" cy="248050"/>
          </a:xfrm>
        </p:grpSpPr>
        <p:grpSp>
          <p:nvGrpSpPr>
            <p:cNvPr id="425" name="Google Shape;425;p37"/>
            <p:cNvGrpSpPr/>
            <p:nvPr/>
          </p:nvGrpSpPr>
          <p:grpSpPr>
            <a:xfrm>
              <a:off x="6139511" y="1344275"/>
              <a:ext cx="1697295" cy="66900"/>
              <a:chOff x="6140686" y="267550"/>
              <a:chExt cx="1697295" cy="66900"/>
            </a:xfrm>
          </p:grpSpPr>
          <p:sp>
            <p:nvSpPr>
              <p:cNvPr id="426" name="Google Shape;426;p37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37"/>
            <p:cNvGrpSpPr/>
            <p:nvPr/>
          </p:nvGrpSpPr>
          <p:grpSpPr>
            <a:xfrm>
              <a:off x="6139511" y="1163125"/>
              <a:ext cx="1697295" cy="66900"/>
              <a:chOff x="6140686" y="267550"/>
              <a:chExt cx="1697295" cy="66900"/>
            </a:xfrm>
          </p:grpSpPr>
          <p:sp>
            <p:nvSpPr>
              <p:cNvPr id="437" name="Google Shape;437;p37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Google Shape;409;p37">
            <a:extLst>
              <a:ext uri="{FF2B5EF4-FFF2-40B4-BE49-F238E27FC236}">
                <a16:creationId xmlns:a16="http://schemas.microsoft.com/office/drawing/2014/main" id="{45F4D7C2-CB9E-4564-89B4-2FAE28519344}"/>
              </a:ext>
            </a:extLst>
          </p:cNvPr>
          <p:cNvSpPr txBox="1">
            <a:spLocks/>
          </p:cNvSpPr>
          <p:nvPr/>
        </p:nvSpPr>
        <p:spPr>
          <a:xfrm>
            <a:off x="2046071" y="1949109"/>
            <a:ext cx="5967990" cy="56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/>
            <a:r>
              <a:rPr lang="es-MX" dirty="0"/>
              <a:t>Si la primera fila y la primera columna son ordenadas alfabéticamente,</a:t>
            </a:r>
          </a:p>
          <a:p>
            <a:pPr algn="just"/>
            <a:r>
              <a:rPr lang="es-MX" dirty="0"/>
              <a:t>hay muchos cuadros latinos estándar de orden </a:t>
            </a:r>
            <a:r>
              <a:rPr lang="es-EC" dirty="0" err="1"/>
              <a:t>txt</a:t>
            </a:r>
            <a:r>
              <a:rPr lang="es-EC" dirty="0"/>
              <a:t>.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>
            <a:spLocks noGrp="1"/>
          </p:cNvSpPr>
          <p:nvPr>
            <p:ph type="title"/>
          </p:nvPr>
        </p:nvSpPr>
        <p:spPr>
          <a:xfrm rot="249">
            <a:off x="1669319" y="1336529"/>
            <a:ext cx="6250591" cy="881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MX" sz="2400" b="0" dirty="0"/>
              <a:t>Para un DCL 2 x 2 hay solamente un cuadro latino estándar:</a:t>
            </a:r>
            <a:endParaRPr sz="2400" dirty="0"/>
          </a:p>
        </p:txBody>
      </p:sp>
      <p:sp>
        <p:nvSpPr>
          <p:cNvPr id="457" name="Google Shape;457;p38"/>
          <p:cNvSpPr txBox="1">
            <a:spLocks noGrp="1"/>
          </p:cNvSpPr>
          <p:nvPr>
            <p:ph type="title" idx="2"/>
          </p:nvPr>
        </p:nvSpPr>
        <p:spPr>
          <a:xfrm>
            <a:off x="7506575" y="405300"/>
            <a:ext cx="12294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458" name="Google Shape;458;p38"/>
          <p:cNvGrpSpPr/>
          <p:nvPr/>
        </p:nvGrpSpPr>
        <p:grpSpPr>
          <a:xfrm rot="5400000">
            <a:off x="499461" y="1951325"/>
            <a:ext cx="1697295" cy="248050"/>
            <a:chOff x="6139511" y="1163125"/>
            <a:chExt cx="1697295" cy="248050"/>
          </a:xfrm>
        </p:grpSpPr>
        <p:grpSp>
          <p:nvGrpSpPr>
            <p:cNvPr id="459" name="Google Shape;459;p38"/>
            <p:cNvGrpSpPr/>
            <p:nvPr/>
          </p:nvGrpSpPr>
          <p:grpSpPr>
            <a:xfrm>
              <a:off x="6139511" y="1344275"/>
              <a:ext cx="1697295" cy="66900"/>
              <a:chOff x="6140686" y="267550"/>
              <a:chExt cx="1697295" cy="66900"/>
            </a:xfrm>
          </p:grpSpPr>
          <p:sp>
            <p:nvSpPr>
              <p:cNvPr id="460" name="Google Shape;460;p38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8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8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8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8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8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8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8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8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8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38"/>
            <p:cNvGrpSpPr/>
            <p:nvPr/>
          </p:nvGrpSpPr>
          <p:grpSpPr>
            <a:xfrm>
              <a:off x="6139511" y="1163125"/>
              <a:ext cx="1697295" cy="66900"/>
              <a:chOff x="6140686" y="267550"/>
              <a:chExt cx="1697295" cy="66900"/>
            </a:xfrm>
          </p:grpSpPr>
          <p:sp>
            <p:nvSpPr>
              <p:cNvPr id="471" name="Google Shape;471;p38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8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8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8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8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8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35FF594-671F-46D2-A0B6-614802B11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5" y="2645648"/>
            <a:ext cx="1479868" cy="10438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>
            <a:spLocks noGrp="1"/>
          </p:cNvSpPr>
          <p:nvPr>
            <p:ph type="title"/>
          </p:nvPr>
        </p:nvSpPr>
        <p:spPr>
          <a:xfrm rot="249">
            <a:off x="1669319" y="1336529"/>
            <a:ext cx="6250591" cy="881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es-MX" sz="2400" b="0" dirty="0"/>
              <a:t>Para un DCL 3 x 3 hay solamente un cuadro latino estándar:</a:t>
            </a:r>
            <a:endParaRPr sz="2400" dirty="0"/>
          </a:p>
        </p:txBody>
      </p:sp>
      <p:sp>
        <p:nvSpPr>
          <p:cNvPr id="457" name="Google Shape;457;p38"/>
          <p:cNvSpPr txBox="1">
            <a:spLocks noGrp="1"/>
          </p:cNvSpPr>
          <p:nvPr>
            <p:ph type="title" idx="2"/>
          </p:nvPr>
        </p:nvSpPr>
        <p:spPr>
          <a:xfrm>
            <a:off x="7506575" y="405300"/>
            <a:ext cx="1229400" cy="8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458" name="Google Shape;458;p38"/>
          <p:cNvGrpSpPr/>
          <p:nvPr/>
        </p:nvGrpSpPr>
        <p:grpSpPr>
          <a:xfrm rot="5400000">
            <a:off x="499461" y="1951325"/>
            <a:ext cx="1697295" cy="248050"/>
            <a:chOff x="6139511" y="1163125"/>
            <a:chExt cx="1697295" cy="248050"/>
          </a:xfrm>
        </p:grpSpPr>
        <p:grpSp>
          <p:nvGrpSpPr>
            <p:cNvPr id="459" name="Google Shape;459;p38"/>
            <p:cNvGrpSpPr/>
            <p:nvPr/>
          </p:nvGrpSpPr>
          <p:grpSpPr>
            <a:xfrm>
              <a:off x="6139511" y="1344275"/>
              <a:ext cx="1697295" cy="66900"/>
              <a:chOff x="6140686" y="267550"/>
              <a:chExt cx="1697295" cy="66900"/>
            </a:xfrm>
          </p:grpSpPr>
          <p:sp>
            <p:nvSpPr>
              <p:cNvPr id="460" name="Google Shape;460;p38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8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8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8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8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8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8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8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8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8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38"/>
            <p:cNvGrpSpPr/>
            <p:nvPr/>
          </p:nvGrpSpPr>
          <p:grpSpPr>
            <a:xfrm>
              <a:off x="6139511" y="1163125"/>
              <a:ext cx="1697295" cy="66900"/>
              <a:chOff x="6140686" y="267550"/>
              <a:chExt cx="1697295" cy="66900"/>
            </a:xfrm>
          </p:grpSpPr>
          <p:sp>
            <p:nvSpPr>
              <p:cNvPr id="471" name="Google Shape;471;p38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8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8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8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8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8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8218152-8F25-45FC-AE7C-856FC7B58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597" y="2422095"/>
            <a:ext cx="2047633" cy="139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0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>
            <a:spLocks noGrp="1"/>
          </p:cNvSpPr>
          <p:nvPr>
            <p:ph type="title" idx="4"/>
          </p:nvPr>
        </p:nvSpPr>
        <p:spPr>
          <a:xfrm>
            <a:off x="2222205" y="990187"/>
            <a:ext cx="505046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Hay 12 posibles formas de arreglar un cuadrado latino 3x3</a:t>
            </a:r>
            <a:endParaRPr sz="1800" dirty="0"/>
          </a:p>
        </p:txBody>
      </p:sp>
      <p:sp>
        <p:nvSpPr>
          <p:cNvPr id="494" name="Google Shape;494;p39"/>
          <p:cNvSpPr/>
          <p:nvPr/>
        </p:nvSpPr>
        <p:spPr>
          <a:xfrm>
            <a:off x="6631675" y="599960"/>
            <a:ext cx="1696300" cy="247903"/>
          </a:xfrm>
          <a:custGeom>
            <a:avLst/>
            <a:gdLst/>
            <a:ahLst/>
            <a:cxnLst/>
            <a:rect l="l" t="t" r="r" b="b"/>
            <a:pathLst>
              <a:path w="54018" h="7895" extrusionOk="0">
                <a:moveTo>
                  <a:pt x="1089" y="0"/>
                </a:moveTo>
                <a:cubicBezTo>
                  <a:pt x="938" y="0"/>
                  <a:pt x="817" y="31"/>
                  <a:pt x="726" y="91"/>
                </a:cubicBezTo>
                <a:lnTo>
                  <a:pt x="363" y="303"/>
                </a:lnTo>
                <a:cubicBezTo>
                  <a:pt x="333" y="333"/>
                  <a:pt x="303" y="424"/>
                  <a:pt x="212" y="454"/>
                </a:cubicBezTo>
                <a:cubicBezTo>
                  <a:pt x="182" y="545"/>
                  <a:pt x="152" y="575"/>
                  <a:pt x="152" y="636"/>
                </a:cubicBezTo>
                <a:cubicBezTo>
                  <a:pt x="122" y="726"/>
                  <a:pt x="122" y="757"/>
                  <a:pt x="61" y="847"/>
                </a:cubicBezTo>
                <a:cubicBezTo>
                  <a:pt x="1" y="1180"/>
                  <a:pt x="122" y="1513"/>
                  <a:pt x="363" y="1785"/>
                </a:cubicBezTo>
                <a:cubicBezTo>
                  <a:pt x="454" y="1906"/>
                  <a:pt x="605" y="1966"/>
                  <a:pt x="696" y="1997"/>
                </a:cubicBezTo>
                <a:cubicBezTo>
                  <a:pt x="817" y="2057"/>
                  <a:pt x="968" y="2087"/>
                  <a:pt x="1089" y="2087"/>
                </a:cubicBezTo>
                <a:cubicBezTo>
                  <a:pt x="1180" y="2087"/>
                  <a:pt x="1241" y="2087"/>
                  <a:pt x="1331" y="2057"/>
                </a:cubicBezTo>
                <a:cubicBezTo>
                  <a:pt x="1392" y="2057"/>
                  <a:pt x="1422" y="1997"/>
                  <a:pt x="1513" y="1966"/>
                </a:cubicBezTo>
                <a:cubicBezTo>
                  <a:pt x="1573" y="1936"/>
                  <a:pt x="1604" y="1936"/>
                  <a:pt x="1694" y="1845"/>
                </a:cubicBezTo>
                <a:cubicBezTo>
                  <a:pt x="1724" y="1815"/>
                  <a:pt x="1815" y="1785"/>
                  <a:pt x="1845" y="1694"/>
                </a:cubicBezTo>
                <a:cubicBezTo>
                  <a:pt x="1936" y="1634"/>
                  <a:pt x="1997" y="1513"/>
                  <a:pt x="2087" y="1361"/>
                </a:cubicBezTo>
                <a:cubicBezTo>
                  <a:pt x="2118" y="1240"/>
                  <a:pt x="2148" y="1089"/>
                  <a:pt x="2148" y="998"/>
                </a:cubicBezTo>
                <a:cubicBezTo>
                  <a:pt x="2148" y="757"/>
                  <a:pt x="2027" y="484"/>
                  <a:pt x="1845" y="303"/>
                </a:cubicBezTo>
                <a:cubicBezTo>
                  <a:pt x="1664" y="121"/>
                  <a:pt x="1392" y="0"/>
                  <a:pt x="1089" y="0"/>
                </a:cubicBezTo>
                <a:close/>
                <a:moveTo>
                  <a:pt x="12613" y="0"/>
                </a:moveTo>
                <a:cubicBezTo>
                  <a:pt x="12461" y="0"/>
                  <a:pt x="12371" y="31"/>
                  <a:pt x="12250" y="91"/>
                </a:cubicBezTo>
                <a:lnTo>
                  <a:pt x="11917" y="303"/>
                </a:lnTo>
                <a:cubicBezTo>
                  <a:pt x="11856" y="333"/>
                  <a:pt x="11826" y="424"/>
                  <a:pt x="11766" y="454"/>
                </a:cubicBezTo>
                <a:cubicBezTo>
                  <a:pt x="11705" y="545"/>
                  <a:pt x="11675" y="575"/>
                  <a:pt x="11675" y="636"/>
                </a:cubicBezTo>
                <a:cubicBezTo>
                  <a:pt x="11645" y="726"/>
                  <a:pt x="11645" y="757"/>
                  <a:pt x="11614" y="847"/>
                </a:cubicBezTo>
                <a:cubicBezTo>
                  <a:pt x="11524" y="1180"/>
                  <a:pt x="11645" y="1513"/>
                  <a:pt x="11917" y="1785"/>
                </a:cubicBezTo>
                <a:cubicBezTo>
                  <a:pt x="11977" y="1876"/>
                  <a:pt x="12129" y="1966"/>
                  <a:pt x="12250" y="1997"/>
                </a:cubicBezTo>
                <a:cubicBezTo>
                  <a:pt x="12340" y="2057"/>
                  <a:pt x="12522" y="2087"/>
                  <a:pt x="12613" y="2087"/>
                </a:cubicBezTo>
                <a:cubicBezTo>
                  <a:pt x="12764" y="2087"/>
                  <a:pt x="12885" y="2057"/>
                  <a:pt x="13036" y="1997"/>
                </a:cubicBezTo>
                <a:cubicBezTo>
                  <a:pt x="13157" y="1966"/>
                  <a:pt x="13278" y="1906"/>
                  <a:pt x="13369" y="1785"/>
                </a:cubicBezTo>
                <a:cubicBezTo>
                  <a:pt x="13550" y="1603"/>
                  <a:pt x="13671" y="1331"/>
                  <a:pt x="13671" y="1059"/>
                </a:cubicBezTo>
                <a:cubicBezTo>
                  <a:pt x="13671" y="998"/>
                  <a:pt x="13671" y="908"/>
                  <a:pt x="13641" y="847"/>
                </a:cubicBezTo>
                <a:cubicBezTo>
                  <a:pt x="13641" y="757"/>
                  <a:pt x="13611" y="726"/>
                  <a:pt x="13611" y="636"/>
                </a:cubicBezTo>
                <a:cubicBezTo>
                  <a:pt x="13550" y="575"/>
                  <a:pt x="13520" y="545"/>
                  <a:pt x="13490" y="454"/>
                </a:cubicBezTo>
                <a:cubicBezTo>
                  <a:pt x="13459" y="424"/>
                  <a:pt x="13429" y="333"/>
                  <a:pt x="13369" y="303"/>
                </a:cubicBezTo>
                <a:cubicBezTo>
                  <a:pt x="13308" y="182"/>
                  <a:pt x="13157" y="121"/>
                  <a:pt x="13036" y="91"/>
                </a:cubicBezTo>
                <a:cubicBezTo>
                  <a:pt x="12885" y="31"/>
                  <a:pt x="12764" y="0"/>
                  <a:pt x="12613" y="0"/>
                </a:cubicBezTo>
                <a:close/>
                <a:moveTo>
                  <a:pt x="18359" y="0"/>
                </a:moveTo>
                <a:cubicBezTo>
                  <a:pt x="18208" y="0"/>
                  <a:pt x="18087" y="31"/>
                  <a:pt x="17996" y="91"/>
                </a:cubicBezTo>
                <a:lnTo>
                  <a:pt x="17663" y="303"/>
                </a:lnTo>
                <a:cubicBezTo>
                  <a:pt x="17603" y="333"/>
                  <a:pt x="17573" y="424"/>
                  <a:pt x="17512" y="454"/>
                </a:cubicBezTo>
                <a:cubicBezTo>
                  <a:pt x="17452" y="545"/>
                  <a:pt x="17421" y="575"/>
                  <a:pt x="17421" y="636"/>
                </a:cubicBezTo>
                <a:cubicBezTo>
                  <a:pt x="17391" y="726"/>
                  <a:pt x="17391" y="757"/>
                  <a:pt x="17331" y="847"/>
                </a:cubicBezTo>
                <a:cubicBezTo>
                  <a:pt x="17270" y="1180"/>
                  <a:pt x="17391" y="1513"/>
                  <a:pt x="17633" y="1785"/>
                </a:cubicBezTo>
                <a:cubicBezTo>
                  <a:pt x="17724" y="1906"/>
                  <a:pt x="17875" y="1966"/>
                  <a:pt x="17996" y="1997"/>
                </a:cubicBezTo>
                <a:cubicBezTo>
                  <a:pt x="18087" y="2057"/>
                  <a:pt x="18238" y="2087"/>
                  <a:pt x="18359" y="2087"/>
                </a:cubicBezTo>
                <a:cubicBezTo>
                  <a:pt x="18450" y="2087"/>
                  <a:pt x="18510" y="2087"/>
                  <a:pt x="18601" y="2057"/>
                </a:cubicBezTo>
                <a:cubicBezTo>
                  <a:pt x="18661" y="2057"/>
                  <a:pt x="18752" y="1997"/>
                  <a:pt x="18782" y="1966"/>
                </a:cubicBezTo>
                <a:cubicBezTo>
                  <a:pt x="18843" y="1936"/>
                  <a:pt x="18903" y="1936"/>
                  <a:pt x="18964" y="1845"/>
                </a:cubicBezTo>
                <a:cubicBezTo>
                  <a:pt x="18994" y="1815"/>
                  <a:pt x="19085" y="1785"/>
                  <a:pt x="19115" y="1694"/>
                </a:cubicBezTo>
                <a:cubicBezTo>
                  <a:pt x="19206" y="1634"/>
                  <a:pt x="19297" y="1513"/>
                  <a:pt x="19357" y="1361"/>
                </a:cubicBezTo>
                <a:cubicBezTo>
                  <a:pt x="19387" y="1240"/>
                  <a:pt x="19418" y="1089"/>
                  <a:pt x="19418" y="998"/>
                </a:cubicBezTo>
                <a:cubicBezTo>
                  <a:pt x="19418" y="757"/>
                  <a:pt x="19327" y="484"/>
                  <a:pt x="19115" y="303"/>
                </a:cubicBezTo>
                <a:cubicBezTo>
                  <a:pt x="18934" y="121"/>
                  <a:pt x="18661" y="0"/>
                  <a:pt x="18359" y="0"/>
                </a:cubicBezTo>
                <a:close/>
                <a:moveTo>
                  <a:pt x="29943" y="0"/>
                </a:moveTo>
                <a:cubicBezTo>
                  <a:pt x="29791" y="0"/>
                  <a:pt x="29670" y="31"/>
                  <a:pt x="29519" y="91"/>
                </a:cubicBezTo>
                <a:lnTo>
                  <a:pt x="29186" y="303"/>
                </a:lnTo>
                <a:cubicBezTo>
                  <a:pt x="29156" y="333"/>
                  <a:pt x="29096" y="424"/>
                  <a:pt x="29035" y="454"/>
                </a:cubicBezTo>
                <a:cubicBezTo>
                  <a:pt x="29005" y="545"/>
                  <a:pt x="28945" y="575"/>
                  <a:pt x="28945" y="636"/>
                </a:cubicBezTo>
                <a:cubicBezTo>
                  <a:pt x="28914" y="726"/>
                  <a:pt x="28914" y="757"/>
                  <a:pt x="28884" y="847"/>
                </a:cubicBezTo>
                <a:cubicBezTo>
                  <a:pt x="28793" y="1180"/>
                  <a:pt x="28914" y="1513"/>
                  <a:pt x="29186" y="1785"/>
                </a:cubicBezTo>
                <a:cubicBezTo>
                  <a:pt x="29247" y="1876"/>
                  <a:pt x="29398" y="1966"/>
                  <a:pt x="29519" y="1997"/>
                </a:cubicBezTo>
                <a:cubicBezTo>
                  <a:pt x="29640" y="2057"/>
                  <a:pt x="29791" y="2087"/>
                  <a:pt x="29943" y="2087"/>
                </a:cubicBezTo>
                <a:cubicBezTo>
                  <a:pt x="30094" y="2087"/>
                  <a:pt x="30185" y="2057"/>
                  <a:pt x="30306" y="1997"/>
                </a:cubicBezTo>
                <a:cubicBezTo>
                  <a:pt x="30427" y="1966"/>
                  <a:pt x="30547" y="1906"/>
                  <a:pt x="30638" y="1785"/>
                </a:cubicBezTo>
                <a:cubicBezTo>
                  <a:pt x="30850" y="1603"/>
                  <a:pt x="30941" y="1331"/>
                  <a:pt x="30941" y="1059"/>
                </a:cubicBezTo>
                <a:lnTo>
                  <a:pt x="30971" y="847"/>
                </a:lnTo>
                <a:cubicBezTo>
                  <a:pt x="30910" y="757"/>
                  <a:pt x="30910" y="726"/>
                  <a:pt x="30880" y="636"/>
                </a:cubicBezTo>
                <a:cubicBezTo>
                  <a:pt x="30850" y="575"/>
                  <a:pt x="30820" y="545"/>
                  <a:pt x="30820" y="454"/>
                </a:cubicBezTo>
                <a:cubicBezTo>
                  <a:pt x="30759" y="424"/>
                  <a:pt x="30729" y="333"/>
                  <a:pt x="30668" y="303"/>
                </a:cubicBezTo>
                <a:cubicBezTo>
                  <a:pt x="30578" y="182"/>
                  <a:pt x="30427" y="152"/>
                  <a:pt x="30306" y="91"/>
                </a:cubicBezTo>
                <a:cubicBezTo>
                  <a:pt x="30215" y="31"/>
                  <a:pt x="30064" y="0"/>
                  <a:pt x="29943" y="0"/>
                </a:cubicBezTo>
                <a:close/>
                <a:moveTo>
                  <a:pt x="35719" y="0"/>
                </a:moveTo>
                <a:cubicBezTo>
                  <a:pt x="35447" y="0"/>
                  <a:pt x="35145" y="121"/>
                  <a:pt x="34963" y="303"/>
                </a:cubicBezTo>
                <a:cubicBezTo>
                  <a:pt x="34661" y="605"/>
                  <a:pt x="34600" y="1059"/>
                  <a:pt x="34751" y="1452"/>
                </a:cubicBezTo>
                <a:cubicBezTo>
                  <a:pt x="34782" y="1543"/>
                  <a:pt x="34842" y="1664"/>
                  <a:pt x="34963" y="1785"/>
                </a:cubicBezTo>
                <a:cubicBezTo>
                  <a:pt x="35145" y="1966"/>
                  <a:pt x="35417" y="2087"/>
                  <a:pt x="35719" y="2087"/>
                </a:cubicBezTo>
                <a:cubicBezTo>
                  <a:pt x="35810" y="2087"/>
                  <a:pt x="35871" y="2087"/>
                  <a:pt x="35901" y="2027"/>
                </a:cubicBezTo>
                <a:cubicBezTo>
                  <a:pt x="35992" y="2027"/>
                  <a:pt x="36052" y="1997"/>
                  <a:pt x="36112" y="1966"/>
                </a:cubicBezTo>
                <a:cubicBezTo>
                  <a:pt x="36173" y="1936"/>
                  <a:pt x="36203" y="1936"/>
                  <a:pt x="36294" y="1845"/>
                </a:cubicBezTo>
                <a:cubicBezTo>
                  <a:pt x="36354" y="1815"/>
                  <a:pt x="36415" y="1785"/>
                  <a:pt x="36445" y="1694"/>
                </a:cubicBezTo>
                <a:cubicBezTo>
                  <a:pt x="36566" y="1634"/>
                  <a:pt x="36627" y="1513"/>
                  <a:pt x="36657" y="1361"/>
                </a:cubicBezTo>
                <a:cubicBezTo>
                  <a:pt x="36717" y="1240"/>
                  <a:pt x="36748" y="1089"/>
                  <a:pt x="36748" y="998"/>
                </a:cubicBezTo>
                <a:cubicBezTo>
                  <a:pt x="36748" y="757"/>
                  <a:pt x="36627" y="484"/>
                  <a:pt x="36445" y="303"/>
                </a:cubicBezTo>
                <a:cubicBezTo>
                  <a:pt x="36264" y="121"/>
                  <a:pt x="35992" y="0"/>
                  <a:pt x="35719" y="0"/>
                </a:cubicBezTo>
                <a:close/>
                <a:moveTo>
                  <a:pt x="41466" y="0"/>
                </a:moveTo>
                <a:cubicBezTo>
                  <a:pt x="41315" y="0"/>
                  <a:pt x="41194" y="31"/>
                  <a:pt x="41042" y="91"/>
                </a:cubicBezTo>
                <a:lnTo>
                  <a:pt x="40710" y="303"/>
                </a:lnTo>
                <a:cubicBezTo>
                  <a:pt x="40407" y="605"/>
                  <a:pt x="40347" y="1059"/>
                  <a:pt x="40498" y="1452"/>
                </a:cubicBezTo>
                <a:cubicBezTo>
                  <a:pt x="40528" y="1543"/>
                  <a:pt x="40649" y="1664"/>
                  <a:pt x="40710" y="1785"/>
                </a:cubicBezTo>
                <a:cubicBezTo>
                  <a:pt x="40800" y="1876"/>
                  <a:pt x="40952" y="1966"/>
                  <a:pt x="41042" y="1997"/>
                </a:cubicBezTo>
                <a:cubicBezTo>
                  <a:pt x="41194" y="2057"/>
                  <a:pt x="41315" y="2087"/>
                  <a:pt x="41466" y="2087"/>
                </a:cubicBezTo>
                <a:cubicBezTo>
                  <a:pt x="41617" y="2087"/>
                  <a:pt x="41738" y="2057"/>
                  <a:pt x="41859" y="1997"/>
                </a:cubicBezTo>
                <a:cubicBezTo>
                  <a:pt x="41950" y="1966"/>
                  <a:pt x="42071" y="1906"/>
                  <a:pt x="42192" y="1785"/>
                </a:cubicBezTo>
                <a:cubicBezTo>
                  <a:pt x="42373" y="1603"/>
                  <a:pt x="42494" y="1331"/>
                  <a:pt x="42494" y="1059"/>
                </a:cubicBezTo>
                <a:lnTo>
                  <a:pt x="42494" y="847"/>
                </a:lnTo>
                <a:cubicBezTo>
                  <a:pt x="42464" y="757"/>
                  <a:pt x="42464" y="726"/>
                  <a:pt x="42403" y="636"/>
                </a:cubicBezTo>
                <a:cubicBezTo>
                  <a:pt x="42373" y="575"/>
                  <a:pt x="42343" y="545"/>
                  <a:pt x="42343" y="454"/>
                </a:cubicBezTo>
                <a:cubicBezTo>
                  <a:pt x="42282" y="424"/>
                  <a:pt x="42252" y="333"/>
                  <a:pt x="42192" y="303"/>
                </a:cubicBezTo>
                <a:cubicBezTo>
                  <a:pt x="42101" y="182"/>
                  <a:pt x="41950" y="152"/>
                  <a:pt x="41859" y="91"/>
                </a:cubicBezTo>
                <a:cubicBezTo>
                  <a:pt x="41738" y="31"/>
                  <a:pt x="41587" y="0"/>
                  <a:pt x="41466" y="0"/>
                </a:cubicBezTo>
                <a:close/>
                <a:moveTo>
                  <a:pt x="47212" y="0"/>
                </a:moveTo>
                <a:cubicBezTo>
                  <a:pt x="47061" y="0"/>
                  <a:pt x="46940" y="31"/>
                  <a:pt x="46789" y="91"/>
                </a:cubicBezTo>
                <a:lnTo>
                  <a:pt x="46456" y="303"/>
                </a:lnTo>
                <a:cubicBezTo>
                  <a:pt x="46426" y="333"/>
                  <a:pt x="46365" y="424"/>
                  <a:pt x="46335" y="454"/>
                </a:cubicBezTo>
                <a:cubicBezTo>
                  <a:pt x="46305" y="545"/>
                  <a:pt x="46275" y="575"/>
                  <a:pt x="46244" y="636"/>
                </a:cubicBezTo>
                <a:cubicBezTo>
                  <a:pt x="46184" y="726"/>
                  <a:pt x="46184" y="757"/>
                  <a:pt x="46184" y="847"/>
                </a:cubicBezTo>
                <a:cubicBezTo>
                  <a:pt x="46123" y="1180"/>
                  <a:pt x="46244" y="1513"/>
                  <a:pt x="46456" y="1785"/>
                </a:cubicBezTo>
                <a:cubicBezTo>
                  <a:pt x="46547" y="1876"/>
                  <a:pt x="46698" y="1966"/>
                  <a:pt x="46789" y="1997"/>
                </a:cubicBezTo>
                <a:cubicBezTo>
                  <a:pt x="46940" y="2057"/>
                  <a:pt x="47061" y="2087"/>
                  <a:pt x="47212" y="2087"/>
                </a:cubicBezTo>
                <a:cubicBezTo>
                  <a:pt x="47363" y="2087"/>
                  <a:pt x="47484" y="2057"/>
                  <a:pt x="47605" y="1997"/>
                </a:cubicBezTo>
                <a:cubicBezTo>
                  <a:pt x="47696" y="1966"/>
                  <a:pt x="47817" y="1906"/>
                  <a:pt x="47938" y="1785"/>
                </a:cubicBezTo>
                <a:cubicBezTo>
                  <a:pt x="48120" y="1603"/>
                  <a:pt x="48241" y="1331"/>
                  <a:pt x="48241" y="1059"/>
                </a:cubicBezTo>
                <a:cubicBezTo>
                  <a:pt x="48271" y="998"/>
                  <a:pt x="48271" y="908"/>
                  <a:pt x="48241" y="847"/>
                </a:cubicBezTo>
                <a:cubicBezTo>
                  <a:pt x="48241" y="757"/>
                  <a:pt x="48210" y="726"/>
                  <a:pt x="48150" y="636"/>
                </a:cubicBezTo>
                <a:cubicBezTo>
                  <a:pt x="48120" y="575"/>
                  <a:pt x="48120" y="545"/>
                  <a:pt x="48089" y="454"/>
                </a:cubicBezTo>
                <a:cubicBezTo>
                  <a:pt x="48029" y="424"/>
                  <a:pt x="47999" y="333"/>
                  <a:pt x="47938" y="303"/>
                </a:cubicBezTo>
                <a:cubicBezTo>
                  <a:pt x="47847" y="182"/>
                  <a:pt x="47696" y="152"/>
                  <a:pt x="47575" y="91"/>
                </a:cubicBezTo>
                <a:cubicBezTo>
                  <a:pt x="47484" y="31"/>
                  <a:pt x="47333" y="0"/>
                  <a:pt x="47212" y="0"/>
                </a:cubicBezTo>
                <a:close/>
                <a:moveTo>
                  <a:pt x="52989" y="0"/>
                </a:moveTo>
                <a:cubicBezTo>
                  <a:pt x="52747" y="0"/>
                  <a:pt x="52445" y="121"/>
                  <a:pt x="52233" y="303"/>
                </a:cubicBezTo>
                <a:cubicBezTo>
                  <a:pt x="51930" y="605"/>
                  <a:pt x="51870" y="1059"/>
                  <a:pt x="52021" y="1452"/>
                </a:cubicBezTo>
                <a:cubicBezTo>
                  <a:pt x="52051" y="1543"/>
                  <a:pt x="52172" y="1664"/>
                  <a:pt x="52233" y="1785"/>
                </a:cubicBezTo>
                <a:cubicBezTo>
                  <a:pt x="52445" y="1966"/>
                  <a:pt x="52686" y="2087"/>
                  <a:pt x="52989" y="2087"/>
                </a:cubicBezTo>
                <a:cubicBezTo>
                  <a:pt x="53080" y="2087"/>
                  <a:pt x="53140" y="2087"/>
                  <a:pt x="53201" y="2027"/>
                </a:cubicBezTo>
                <a:cubicBezTo>
                  <a:pt x="53261" y="2027"/>
                  <a:pt x="53352" y="1997"/>
                  <a:pt x="53382" y="1966"/>
                </a:cubicBezTo>
                <a:cubicBezTo>
                  <a:pt x="53443" y="1936"/>
                  <a:pt x="53503" y="1936"/>
                  <a:pt x="53564" y="1845"/>
                </a:cubicBezTo>
                <a:cubicBezTo>
                  <a:pt x="53654" y="1815"/>
                  <a:pt x="53685" y="1785"/>
                  <a:pt x="53715" y="1694"/>
                </a:cubicBezTo>
                <a:cubicBezTo>
                  <a:pt x="53806" y="1634"/>
                  <a:pt x="53866" y="1513"/>
                  <a:pt x="53957" y="1361"/>
                </a:cubicBezTo>
                <a:cubicBezTo>
                  <a:pt x="53987" y="1240"/>
                  <a:pt x="54017" y="1089"/>
                  <a:pt x="54017" y="998"/>
                </a:cubicBezTo>
                <a:cubicBezTo>
                  <a:pt x="54017" y="757"/>
                  <a:pt x="53896" y="484"/>
                  <a:pt x="53715" y="303"/>
                </a:cubicBezTo>
                <a:cubicBezTo>
                  <a:pt x="53685" y="273"/>
                  <a:pt x="53594" y="182"/>
                  <a:pt x="53564" y="182"/>
                </a:cubicBezTo>
                <a:cubicBezTo>
                  <a:pt x="53533" y="152"/>
                  <a:pt x="53443" y="121"/>
                  <a:pt x="53382" y="91"/>
                </a:cubicBezTo>
                <a:cubicBezTo>
                  <a:pt x="53291" y="31"/>
                  <a:pt x="53261" y="31"/>
                  <a:pt x="53201" y="31"/>
                </a:cubicBezTo>
                <a:cubicBezTo>
                  <a:pt x="53110" y="31"/>
                  <a:pt x="53049" y="0"/>
                  <a:pt x="52989" y="0"/>
                </a:cubicBezTo>
                <a:close/>
                <a:moveTo>
                  <a:pt x="6927" y="0"/>
                </a:moveTo>
                <a:cubicBezTo>
                  <a:pt x="6654" y="0"/>
                  <a:pt x="6382" y="121"/>
                  <a:pt x="6170" y="303"/>
                </a:cubicBezTo>
                <a:cubicBezTo>
                  <a:pt x="5898" y="605"/>
                  <a:pt x="5777" y="1059"/>
                  <a:pt x="5928" y="1422"/>
                </a:cubicBezTo>
                <a:cubicBezTo>
                  <a:pt x="5959" y="1543"/>
                  <a:pt x="6049" y="1664"/>
                  <a:pt x="6170" y="1785"/>
                </a:cubicBezTo>
                <a:lnTo>
                  <a:pt x="6322" y="1936"/>
                </a:lnTo>
                <a:cubicBezTo>
                  <a:pt x="6352" y="1966"/>
                  <a:pt x="6412" y="1997"/>
                  <a:pt x="6503" y="2027"/>
                </a:cubicBezTo>
                <a:cubicBezTo>
                  <a:pt x="6564" y="2087"/>
                  <a:pt x="6624" y="2087"/>
                  <a:pt x="6685" y="2118"/>
                </a:cubicBezTo>
                <a:cubicBezTo>
                  <a:pt x="6775" y="2118"/>
                  <a:pt x="6836" y="2148"/>
                  <a:pt x="6866" y="2148"/>
                </a:cubicBezTo>
                <a:cubicBezTo>
                  <a:pt x="7017" y="2148"/>
                  <a:pt x="7138" y="2118"/>
                  <a:pt x="7259" y="2087"/>
                </a:cubicBezTo>
                <a:cubicBezTo>
                  <a:pt x="7410" y="2027"/>
                  <a:pt x="7531" y="1966"/>
                  <a:pt x="7592" y="1845"/>
                </a:cubicBezTo>
                <a:cubicBezTo>
                  <a:pt x="7773" y="1664"/>
                  <a:pt x="7894" y="1392"/>
                  <a:pt x="7894" y="1119"/>
                </a:cubicBezTo>
                <a:lnTo>
                  <a:pt x="7894" y="847"/>
                </a:lnTo>
                <a:cubicBezTo>
                  <a:pt x="7894" y="757"/>
                  <a:pt x="7864" y="726"/>
                  <a:pt x="7864" y="636"/>
                </a:cubicBezTo>
                <a:cubicBezTo>
                  <a:pt x="7834" y="575"/>
                  <a:pt x="7773" y="545"/>
                  <a:pt x="7743" y="454"/>
                </a:cubicBezTo>
                <a:cubicBezTo>
                  <a:pt x="7713" y="424"/>
                  <a:pt x="7683" y="333"/>
                  <a:pt x="7622" y="303"/>
                </a:cubicBezTo>
                <a:cubicBezTo>
                  <a:pt x="7562" y="182"/>
                  <a:pt x="7410" y="152"/>
                  <a:pt x="7289" y="91"/>
                </a:cubicBezTo>
                <a:cubicBezTo>
                  <a:pt x="7169" y="31"/>
                  <a:pt x="7017" y="0"/>
                  <a:pt x="6927" y="0"/>
                </a:cubicBezTo>
                <a:close/>
                <a:moveTo>
                  <a:pt x="24136" y="0"/>
                </a:moveTo>
                <a:cubicBezTo>
                  <a:pt x="24075" y="0"/>
                  <a:pt x="24015" y="0"/>
                  <a:pt x="23954" y="31"/>
                </a:cubicBezTo>
                <a:cubicBezTo>
                  <a:pt x="23894" y="31"/>
                  <a:pt x="23803" y="91"/>
                  <a:pt x="23773" y="91"/>
                </a:cubicBezTo>
                <a:cubicBezTo>
                  <a:pt x="23682" y="121"/>
                  <a:pt x="23652" y="152"/>
                  <a:pt x="23591" y="182"/>
                </a:cubicBezTo>
                <a:cubicBezTo>
                  <a:pt x="23501" y="242"/>
                  <a:pt x="23470" y="273"/>
                  <a:pt x="23440" y="303"/>
                </a:cubicBezTo>
                <a:cubicBezTo>
                  <a:pt x="23138" y="605"/>
                  <a:pt x="23047" y="1059"/>
                  <a:pt x="23198" y="1422"/>
                </a:cubicBezTo>
                <a:cubicBezTo>
                  <a:pt x="23259" y="1543"/>
                  <a:pt x="23319" y="1664"/>
                  <a:pt x="23440" y="1785"/>
                </a:cubicBezTo>
                <a:cubicBezTo>
                  <a:pt x="23470" y="1815"/>
                  <a:pt x="23501" y="1876"/>
                  <a:pt x="23591" y="1936"/>
                </a:cubicBezTo>
                <a:cubicBezTo>
                  <a:pt x="23622" y="1966"/>
                  <a:pt x="23682" y="1997"/>
                  <a:pt x="23773" y="2027"/>
                </a:cubicBezTo>
                <a:cubicBezTo>
                  <a:pt x="23863" y="2087"/>
                  <a:pt x="23924" y="2087"/>
                  <a:pt x="23954" y="2118"/>
                </a:cubicBezTo>
                <a:cubicBezTo>
                  <a:pt x="24045" y="2118"/>
                  <a:pt x="24105" y="2148"/>
                  <a:pt x="24136" y="2148"/>
                </a:cubicBezTo>
                <a:cubicBezTo>
                  <a:pt x="24287" y="2148"/>
                  <a:pt x="24408" y="2118"/>
                  <a:pt x="24559" y="2087"/>
                </a:cubicBezTo>
                <a:cubicBezTo>
                  <a:pt x="24680" y="2027"/>
                  <a:pt x="24801" y="1966"/>
                  <a:pt x="24892" y="1845"/>
                </a:cubicBezTo>
                <a:cubicBezTo>
                  <a:pt x="25103" y="1664"/>
                  <a:pt x="25194" y="1392"/>
                  <a:pt x="25194" y="1119"/>
                </a:cubicBezTo>
                <a:cubicBezTo>
                  <a:pt x="25224" y="998"/>
                  <a:pt x="25224" y="908"/>
                  <a:pt x="25164" y="847"/>
                </a:cubicBezTo>
                <a:cubicBezTo>
                  <a:pt x="25164" y="757"/>
                  <a:pt x="25134" y="726"/>
                  <a:pt x="25134" y="636"/>
                </a:cubicBezTo>
                <a:cubicBezTo>
                  <a:pt x="25103" y="575"/>
                  <a:pt x="25043" y="545"/>
                  <a:pt x="25043" y="454"/>
                </a:cubicBezTo>
                <a:cubicBezTo>
                  <a:pt x="25013" y="424"/>
                  <a:pt x="24983" y="333"/>
                  <a:pt x="24892" y="303"/>
                </a:cubicBezTo>
                <a:cubicBezTo>
                  <a:pt x="24831" y="182"/>
                  <a:pt x="24680" y="121"/>
                  <a:pt x="24559" y="91"/>
                </a:cubicBezTo>
                <a:cubicBezTo>
                  <a:pt x="24408" y="31"/>
                  <a:pt x="24287" y="0"/>
                  <a:pt x="24136" y="0"/>
                </a:cubicBezTo>
                <a:close/>
                <a:moveTo>
                  <a:pt x="1089" y="5777"/>
                </a:moveTo>
                <a:cubicBezTo>
                  <a:pt x="938" y="5777"/>
                  <a:pt x="817" y="5838"/>
                  <a:pt x="726" y="5868"/>
                </a:cubicBezTo>
                <a:lnTo>
                  <a:pt x="363" y="6080"/>
                </a:lnTo>
                <a:cubicBezTo>
                  <a:pt x="333" y="6140"/>
                  <a:pt x="303" y="6201"/>
                  <a:pt x="212" y="6231"/>
                </a:cubicBezTo>
                <a:cubicBezTo>
                  <a:pt x="182" y="6322"/>
                  <a:pt x="152" y="6352"/>
                  <a:pt x="152" y="6442"/>
                </a:cubicBezTo>
                <a:cubicBezTo>
                  <a:pt x="122" y="6503"/>
                  <a:pt x="122" y="6533"/>
                  <a:pt x="61" y="6624"/>
                </a:cubicBezTo>
                <a:cubicBezTo>
                  <a:pt x="31" y="6836"/>
                  <a:pt x="31" y="7047"/>
                  <a:pt x="152" y="7229"/>
                </a:cubicBezTo>
                <a:cubicBezTo>
                  <a:pt x="182" y="7350"/>
                  <a:pt x="273" y="7441"/>
                  <a:pt x="363" y="7562"/>
                </a:cubicBezTo>
                <a:cubicBezTo>
                  <a:pt x="454" y="7683"/>
                  <a:pt x="605" y="7743"/>
                  <a:pt x="726" y="7803"/>
                </a:cubicBezTo>
                <a:cubicBezTo>
                  <a:pt x="817" y="7834"/>
                  <a:pt x="968" y="7864"/>
                  <a:pt x="1089" y="7864"/>
                </a:cubicBezTo>
                <a:cubicBezTo>
                  <a:pt x="1362" y="7864"/>
                  <a:pt x="1634" y="7743"/>
                  <a:pt x="1845" y="7562"/>
                </a:cubicBezTo>
                <a:cubicBezTo>
                  <a:pt x="1936" y="7501"/>
                  <a:pt x="1997" y="7350"/>
                  <a:pt x="2087" y="7229"/>
                </a:cubicBezTo>
                <a:cubicBezTo>
                  <a:pt x="2118" y="7108"/>
                  <a:pt x="2148" y="6957"/>
                  <a:pt x="2148" y="6836"/>
                </a:cubicBezTo>
                <a:cubicBezTo>
                  <a:pt x="2148" y="6745"/>
                  <a:pt x="2148" y="6684"/>
                  <a:pt x="2118" y="6624"/>
                </a:cubicBezTo>
                <a:cubicBezTo>
                  <a:pt x="2118" y="6533"/>
                  <a:pt x="2087" y="6503"/>
                  <a:pt x="2087" y="6442"/>
                </a:cubicBezTo>
                <a:cubicBezTo>
                  <a:pt x="2027" y="6352"/>
                  <a:pt x="1997" y="6322"/>
                  <a:pt x="1966" y="6231"/>
                </a:cubicBezTo>
                <a:cubicBezTo>
                  <a:pt x="1936" y="6201"/>
                  <a:pt x="1876" y="6140"/>
                  <a:pt x="1845" y="6080"/>
                </a:cubicBezTo>
                <a:cubicBezTo>
                  <a:pt x="1664" y="5898"/>
                  <a:pt x="1392" y="5777"/>
                  <a:pt x="1089" y="5777"/>
                </a:cubicBezTo>
                <a:close/>
                <a:moveTo>
                  <a:pt x="18419" y="5777"/>
                </a:moveTo>
                <a:cubicBezTo>
                  <a:pt x="18147" y="5777"/>
                  <a:pt x="17875" y="5898"/>
                  <a:pt x="17694" y="6080"/>
                </a:cubicBezTo>
                <a:cubicBezTo>
                  <a:pt x="17663" y="6140"/>
                  <a:pt x="17603" y="6201"/>
                  <a:pt x="17542" y="6231"/>
                </a:cubicBezTo>
                <a:cubicBezTo>
                  <a:pt x="17512" y="6322"/>
                  <a:pt x="17452" y="6352"/>
                  <a:pt x="17452" y="6412"/>
                </a:cubicBezTo>
                <a:cubicBezTo>
                  <a:pt x="17421" y="6503"/>
                  <a:pt x="17421" y="6533"/>
                  <a:pt x="17391" y="6624"/>
                </a:cubicBezTo>
                <a:cubicBezTo>
                  <a:pt x="17361" y="6836"/>
                  <a:pt x="17361" y="7047"/>
                  <a:pt x="17452" y="7229"/>
                </a:cubicBezTo>
                <a:cubicBezTo>
                  <a:pt x="17512" y="7320"/>
                  <a:pt x="17573" y="7441"/>
                  <a:pt x="17694" y="7562"/>
                </a:cubicBezTo>
                <a:cubicBezTo>
                  <a:pt x="17875" y="7743"/>
                  <a:pt x="18147" y="7864"/>
                  <a:pt x="18419" y="7864"/>
                </a:cubicBezTo>
                <a:cubicBezTo>
                  <a:pt x="18571" y="7864"/>
                  <a:pt x="18661" y="7834"/>
                  <a:pt x="18813" y="7773"/>
                </a:cubicBezTo>
                <a:cubicBezTo>
                  <a:pt x="18934" y="7743"/>
                  <a:pt x="19055" y="7683"/>
                  <a:pt x="19176" y="7562"/>
                </a:cubicBezTo>
                <a:cubicBezTo>
                  <a:pt x="19236" y="7471"/>
                  <a:pt x="19357" y="7320"/>
                  <a:pt x="19387" y="7229"/>
                </a:cubicBezTo>
                <a:cubicBezTo>
                  <a:pt x="19418" y="7108"/>
                  <a:pt x="19478" y="6957"/>
                  <a:pt x="19478" y="6836"/>
                </a:cubicBezTo>
                <a:cubicBezTo>
                  <a:pt x="19418" y="6745"/>
                  <a:pt x="19418" y="6684"/>
                  <a:pt x="19418" y="6624"/>
                </a:cubicBezTo>
                <a:cubicBezTo>
                  <a:pt x="19418" y="6533"/>
                  <a:pt x="19387" y="6503"/>
                  <a:pt x="19387" y="6442"/>
                </a:cubicBezTo>
                <a:cubicBezTo>
                  <a:pt x="19357" y="6352"/>
                  <a:pt x="19327" y="6322"/>
                  <a:pt x="19266" y="6231"/>
                </a:cubicBezTo>
                <a:cubicBezTo>
                  <a:pt x="19236" y="6201"/>
                  <a:pt x="19206" y="6140"/>
                  <a:pt x="19176" y="6080"/>
                </a:cubicBezTo>
                <a:cubicBezTo>
                  <a:pt x="19085" y="6019"/>
                  <a:pt x="18934" y="5928"/>
                  <a:pt x="18813" y="5868"/>
                </a:cubicBezTo>
                <a:cubicBezTo>
                  <a:pt x="18661" y="5838"/>
                  <a:pt x="18571" y="5777"/>
                  <a:pt x="18419" y="5777"/>
                </a:cubicBezTo>
                <a:close/>
                <a:moveTo>
                  <a:pt x="24105" y="5777"/>
                </a:moveTo>
                <a:cubicBezTo>
                  <a:pt x="23954" y="5777"/>
                  <a:pt x="23833" y="5838"/>
                  <a:pt x="23742" y="5868"/>
                </a:cubicBezTo>
                <a:lnTo>
                  <a:pt x="23380" y="6080"/>
                </a:lnTo>
                <a:cubicBezTo>
                  <a:pt x="23349" y="6140"/>
                  <a:pt x="23319" y="6201"/>
                  <a:pt x="23259" y="6231"/>
                </a:cubicBezTo>
                <a:cubicBezTo>
                  <a:pt x="23198" y="6322"/>
                  <a:pt x="23168" y="6352"/>
                  <a:pt x="23168" y="6442"/>
                </a:cubicBezTo>
                <a:cubicBezTo>
                  <a:pt x="23138" y="6503"/>
                  <a:pt x="23138" y="6533"/>
                  <a:pt x="23077" y="6624"/>
                </a:cubicBezTo>
                <a:cubicBezTo>
                  <a:pt x="23047" y="6836"/>
                  <a:pt x="23047" y="7047"/>
                  <a:pt x="23168" y="7229"/>
                </a:cubicBezTo>
                <a:cubicBezTo>
                  <a:pt x="23198" y="7350"/>
                  <a:pt x="23319" y="7441"/>
                  <a:pt x="23380" y="7562"/>
                </a:cubicBezTo>
                <a:cubicBezTo>
                  <a:pt x="23470" y="7683"/>
                  <a:pt x="23622" y="7743"/>
                  <a:pt x="23742" y="7803"/>
                </a:cubicBezTo>
                <a:cubicBezTo>
                  <a:pt x="23894" y="7834"/>
                  <a:pt x="24015" y="7864"/>
                  <a:pt x="24105" y="7864"/>
                </a:cubicBezTo>
                <a:cubicBezTo>
                  <a:pt x="24196" y="7864"/>
                  <a:pt x="24257" y="7864"/>
                  <a:pt x="24347" y="7834"/>
                </a:cubicBezTo>
                <a:cubicBezTo>
                  <a:pt x="24408" y="7834"/>
                  <a:pt x="24499" y="7803"/>
                  <a:pt x="24529" y="7743"/>
                </a:cubicBezTo>
                <a:cubicBezTo>
                  <a:pt x="24620" y="7713"/>
                  <a:pt x="24650" y="7713"/>
                  <a:pt x="24710" y="7683"/>
                </a:cubicBezTo>
                <a:cubicBezTo>
                  <a:pt x="24771" y="7652"/>
                  <a:pt x="24831" y="7592"/>
                  <a:pt x="24862" y="7531"/>
                </a:cubicBezTo>
                <a:cubicBezTo>
                  <a:pt x="24952" y="7441"/>
                  <a:pt x="25043" y="7289"/>
                  <a:pt x="25103" y="7199"/>
                </a:cubicBezTo>
                <a:cubicBezTo>
                  <a:pt x="25134" y="7078"/>
                  <a:pt x="25164" y="6926"/>
                  <a:pt x="25164" y="6805"/>
                </a:cubicBezTo>
                <a:cubicBezTo>
                  <a:pt x="25224" y="6745"/>
                  <a:pt x="25224" y="6684"/>
                  <a:pt x="25164" y="6624"/>
                </a:cubicBezTo>
                <a:cubicBezTo>
                  <a:pt x="25134" y="6533"/>
                  <a:pt x="25134" y="6503"/>
                  <a:pt x="25103" y="6442"/>
                </a:cubicBezTo>
                <a:cubicBezTo>
                  <a:pt x="25043" y="6352"/>
                  <a:pt x="25013" y="6322"/>
                  <a:pt x="25013" y="6231"/>
                </a:cubicBezTo>
                <a:cubicBezTo>
                  <a:pt x="24983" y="6201"/>
                  <a:pt x="24952" y="6140"/>
                  <a:pt x="24862" y="6080"/>
                </a:cubicBezTo>
                <a:cubicBezTo>
                  <a:pt x="24831" y="6049"/>
                  <a:pt x="24771" y="6019"/>
                  <a:pt x="24710" y="5989"/>
                </a:cubicBezTo>
                <a:cubicBezTo>
                  <a:pt x="24680" y="5928"/>
                  <a:pt x="24620" y="5898"/>
                  <a:pt x="24529" y="5868"/>
                </a:cubicBezTo>
                <a:cubicBezTo>
                  <a:pt x="24438" y="5838"/>
                  <a:pt x="24378" y="5838"/>
                  <a:pt x="24347" y="5838"/>
                </a:cubicBezTo>
                <a:cubicBezTo>
                  <a:pt x="24257" y="5777"/>
                  <a:pt x="24196" y="5777"/>
                  <a:pt x="24105" y="5777"/>
                </a:cubicBezTo>
                <a:close/>
                <a:moveTo>
                  <a:pt x="35689" y="5777"/>
                </a:moveTo>
                <a:cubicBezTo>
                  <a:pt x="35417" y="5777"/>
                  <a:pt x="35145" y="5898"/>
                  <a:pt x="34933" y="6080"/>
                </a:cubicBezTo>
                <a:cubicBezTo>
                  <a:pt x="34872" y="6140"/>
                  <a:pt x="34842" y="6201"/>
                  <a:pt x="34782" y="6231"/>
                </a:cubicBezTo>
                <a:cubicBezTo>
                  <a:pt x="34721" y="6322"/>
                  <a:pt x="34691" y="6352"/>
                  <a:pt x="34691" y="6412"/>
                </a:cubicBezTo>
                <a:cubicBezTo>
                  <a:pt x="34661" y="6503"/>
                  <a:pt x="34661" y="6533"/>
                  <a:pt x="34631" y="6624"/>
                </a:cubicBezTo>
                <a:cubicBezTo>
                  <a:pt x="34570" y="6836"/>
                  <a:pt x="34631" y="7047"/>
                  <a:pt x="34691" y="7229"/>
                </a:cubicBezTo>
                <a:cubicBezTo>
                  <a:pt x="34721" y="7320"/>
                  <a:pt x="34842" y="7441"/>
                  <a:pt x="34933" y="7562"/>
                </a:cubicBezTo>
                <a:cubicBezTo>
                  <a:pt x="35114" y="7743"/>
                  <a:pt x="35387" y="7864"/>
                  <a:pt x="35689" y="7864"/>
                </a:cubicBezTo>
                <a:cubicBezTo>
                  <a:pt x="35840" y="7864"/>
                  <a:pt x="35961" y="7834"/>
                  <a:pt x="36052" y="7773"/>
                </a:cubicBezTo>
                <a:cubicBezTo>
                  <a:pt x="36173" y="7743"/>
                  <a:pt x="36294" y="7683"/>
                  <a:pt x="36385" y="7562"/>
                </a:cubicBezTo>
                <a:cubicBezTo>
                  <a:pt x="36475" y="7471"/>
                  <a:pt x="36596" y="7320"/>
                  <a:pt x="36627" y="7229"/>
                </a:cubicBezTo>
                <a:cubicBezTo>
                  <a:pt x="36657" y="7108"/>
                  <a:pt x="36717" y="6957"/>
                  <a:pt x="36717" y="6836"/>
                </a:cubicBezTo>
                <a:cubicBezTo>
                  <a:pt x="36748" y="6745"/>
                  <a:pt x="36748" y="6684"/>
                  <a:pt x="36717" y="6624"/>
                </a:cubicBezTo>
                <a:cubicBezTo>
                  <a:pt x="36657" y="6533"/>
                  <a:pt x="36657" y="6503"/>
                  <a:pt x="36627" y="6442"/>
                </a:cubicBezTo>
                <a:cubicBezTo>
                  <a:pt x="36596" y="6352"/>
                  <a:pt x="36536" y="6322"/>
                  <a:pt x="36536" y="6231"/>
                </a:cubicBezTo>
                <a:cubicBezTo>
                  <a:pt x="36506" y="6201"/>
                  <a:pt x="36475" y="6140"/>
                  <a:pt x="36385" y="6080"/>
                </a:cubicBezTo>
                <a:cubicBezTo>
                  <a:pt x="36324" y="6019"/>
                  <a:pt x="36173" y="5928"/>
                  <a:pt x="36052" y="5868"/>
                </a:cubicBezTo>
                <a:cubicBezTo>
                  <a:pt x="35961" y="5838"/>
                  <a:pt x="35780" y="5777"/>
                  <a:pt x="35689" y="5777"/>
                </a:cubicBezTo>
                <a:close/>
                <a:moveTo>
                  <a:pt x="41466" y="5777"/>
                </a:moveTo>
                <a:cubicBezTo>
                  <a:pt x="41315" y="5777"/>
                  <a:pt x="41194" y="5838"/>
                  <a:pt x="41042" y="5868"/>
                </a:cubicBezTo>
                <a:lnTo>
                  <a:pt x="40710" y="6080"/>
                </a:lnTo>
                <a:cubicBezTo>
                  <a:pt x="40679" y="6140"/>
                  <a:pt x="40649" y="6201"/>
                  <a:pt x="40589" y="6231"/>
                </a:cubicBezTo>
                <a:cubicBezTo>
                  <a:pt x="40558" y="6322"/>
                  <a:pt x="40528" y="6352"/>
                  <a:pt x="40498" y="6442"/>
                </a:cubicBezTo>
                <a:cubicBezTo>
                  <a:pt x="40437" y="6503"/>
                  <a:pt x="40437" y="6533"/>
                  <a:pt x="40437" y="6624"/>
                </a:cubicBezTo>
                <a:cubicBezTo>
                  <a:pt x="40407" y="6836"/>
                  <a:pt x="40407" y="7047"/>
                  <a:pt x="40498" y="7229"/>
                </a:cubicBezTo>
                <a:cubicBezTo>
                  <a:pt x="40528" y="7350"/>
                  <a:pt x="40649" y="7441"/>
                  <a:pt x="40710" y="7562"/>
                </a:cubicBezTo>
                <a:cubicBezTo>
                  <a:pt x="40800" y="7683"/>
                  <a:pt x="40952" y="7743"/>
                  <a:pt x="41042" y="7803"/>
                </a:cubicBezTo>
                <a:cubicBezTo>
                  <a:pt x="41194" y="7834"/>
                  <a:pt x="41315" y="7864"/>
                  <a:pt x="41466" y="7864"/>
                </a:cubicBezTo>
                <a:cubicBezTo>
                  <a:pt x="41738" y="7864"/>
                  <a:pt x="42010" y="7743"/>
                  <a:pt x="42192" y="7562"/>
                </a:cubicBezTo>
                <a:cubicBezTo>
                  <a:pt x="42313" y="7501"/>
                  <a:pt x="42373" y="7350"/>
                  <a:pt x="42403" y="7229"/>
                </a:cubicBezTo>
                <a:cubicBezTo>
                  <a:pt x="42464" y="7108"/>
                  <a:pt x="42494" y="6957"/>
                  <a:pt x="42494" y="6836"/>
                </a:cubicBezTo>
                <a:lnTo>
                  <a:pt x="42494" y="6624"/>
                </a:lnTo>
                <a:cubicBezTo>
                  <a:pt x="42464" y="6533"/>
                  <a:pt x="42464" y="6503"/>
                  <a:pt x="42403" y="6442"/>
                </a:cubicBezTo>
                <a:cubicBezTo>
                  <a:pt x="42373" y="6352"/>
                  <a:pt x="42343" y="6322"/>
                  <a:pt x="42343" y="6231"/>
                </a:cubicBezTo>
                <a:cubicBezTo>
                  <a:pt x="42282" y="6201"/>
                  <a:pt x="42252" y="6140"/>
                  <a:pt x="42192" y="6080"/>
                </a:cubicBezTo>
                <a:cubicBezTo>
                  <a:pt x="42010" y="5898"/>
                  <a:pt x="41738" y="5777"/>
                  <a:pt x="41466" y="5777"/>
                </a:cubicBezTo>
                <a:close/>
                <a:moveTo>
                  <a:pt x="6836" y="5777"/>
                </a:moveTo>
                <a:cubicBezTo>
                  <a:pt x="6745" y="5777"/>
                  <a:pt x="6685" y="5777"/>
                  <a:pt x="6654" y="5838"/>
                </a:cubicBezTo>
                <a:cubicBezTo>
                  <a:pt x="6564" y="5838"/>
                  <a:pt x="6503" y="5868"/>
                  <a:pt x="6473" y="5868"/>
                </a:cubicBezTo>
                <a:cubicBezTo>
                  <a:pt x="6382" y="5898"/>
                  <a:pt x="6352" y="5928"/>
                  <a:pt x="6261" y="5989"/>
                </a:cubicBezTo>
                <a:cubicBezTo>
                  <a:pt x="6201" y="6019"/>
                  <a:pt x="6170" y="6049"/>
                  <a:pt x="6110" y="6080"/>
                </a:cubicBezTo>
                <a:cubicBezTo>
                  <a:pt x="5868" y="6382"/>
                  <a:pt x="5747" y="6836"/>
                  <a:pt x="5898" y="7229"/>
                </a:cubicBezTo>
                <a:cubicBezTo>
                  <a:pt x="5928" y="7350"/>
                  <a:pt x="5989" y="7441"/>
                  <a:pt x="6110" y="7562"/>
                </a:cubicBezTo>
                <a:cubicBezTo>
                  <a:pt x="6170" y="7592"/>
                  <a:pt x="6231" y="7652"/>
                  <a:pt x="6261" y="7713"/>
                </a:cubicBezTo>
                <a:cubicBezTo>
                  <a:pt x="6322" y="7743"/>
                  <a:pt x="6382" y="7803"/>
                  <a:pt x="6473" y="7803"/>
                </a:cubicBezTo>
                <a:cubicBezTo>
                  <a:pt x="6533" y="7834"/>
                  <a:pt x="6564" y="7834"/>
                  <a:pt x="6654" y="7864"/>
                </a:cubicBezTo>
                <a:cubicBezTo>
                  <a:pt x="6715" y="7864"/>
                  <a:pt x="6806" y="7894"/>
                  <a:pt x="6836" y="7894"/>
                </a:cubicBezTo>
                <a:cubicBezTo>
                  <a:pt x="6927" y="7894"/>
                  <a:pt x="6987" y="7894"/>
                  <a:pt x="7078" y="7864"/>
                </a:cubicBezTo>
                <a:cubicBezTo>
                  <a:pt x="7138" y="7864"/>
                  <a:pt x="7169" y="7834"/>
                  <a:pt x="7259" y="7803"/>
                </a:cubicBezTo>
                <a:cubicBezTo>
                  <a:pt x="7320" y="7743"/>
                  <a:pt x="7380" y="7743"/>
                  <a:pt x="7441" y="7713"/>
                </a:cubicBezTo>
                <a:cubicBezTo>
                  <a:pt x="7471" y="7683"/>
                  <a:pt x="7562" y="7652"/>
                  <a:pt x="7592" y="7562"/>
                </a:cubicBezTo>
                <a:cubicBezTo>
                  <a:pt x="7683" y="7501"/>
                  <a:pt x="7773" y="7350"/>
                  <a:pt x="7834" y="7229"/>
                </a:cubicBezTo>
                <a:cubicBezTo>
                  <a:pt x="7864" y="7108"/>
                  <a:pt x="7894" y="6957"/>
                  <a:pt x="7894" y="6836"/>
                </a:cubicBezTo>
                <a:cubicBezTo>
                  <a:pt x="7894" y="6533"/>
                  <a:pt x="7773" y="6291"/>
                  <a:pt x="7592" y="6080"/>
                </a:cubicBezTo>
                <a:cubicBezTo>
                  <a:pt x="7562" y="6049"/>
                  <a:pt x="7471" y="6019"/>
                  <a:pt x="7441" y="5989"/>
                </a:cubicBezTo>
                <a:cubicBezTo>
                  <a:pt x="7380" y="5928"/>
                  <a:pt x="7320" y="5898"/>
                  <a:pt x="7259" y="5868"/>
                </a:cubicBezTo>
                <a:cubicBezTo>
                  <a:pt x="7169" y="5838"/>
                  <a:pt x="7108" y="5838"/>
                  <a:pt x="7078" y="5838"/>
                </a:cubicBezTo>
                <a:cubicBezTo>
                  <a:pt x="6987" y="5777"/>
                  <a:pt x="6927" y="5777"/>
                  <a:pt x="6836" y="5777"/>
                </a:cubicBezTo>
                <a:close/>
                <a:moveTo>
                  <a:pt x="12613" y="5777"/>
                </a:moveTo>
                <a:cubicBezTo>
                  <a:pt x="12552" y="5777"/>
                  <a:pt x="12461" y="5777"/>
                  <a:pt x="12431" y="5838"/>
                </a:cubicBezTo>
                <a:cubicBezTo>
                  <a:pt x="12371" y="5838"/>
                  <a:pt x="12280" y="5868"/>
                  <a:pt x="12250" y="5868"/>
                </a:cubicBezTo>
                <a:cubicBezTo>
                  <a:pt x="12159" y="5898"/>
                  <a:pt x="12129" y="5928"/>
                  <a:pt x="12068" y="5989"/>
                </a:cubicBezTo>
                <a:cubicBezTo>
                  <a:pt x="11977" y="6019"/>
                  <a:pt x="11947" y="6049"/>
                  <a:pt x="11917" y="6080"/>
                </a:cubicBezTo>
                <a:cubicBezTo>
                  <a:pt x="11614" y="6382"/>
                  <a:pt x="11524" y="6836"/>
                  <a:pt x="11675" y="7229"/>
                </a:cubicBezTo>
                <a:cubicBezTo>
                  <a:pt x="11705" y="7350"/>
                  <a:pt x="11796" y="7441"/>
                  <a:pt x="11917" y="7562"/>
                </a:cubicBezTo>
                <a:lnTo>
                  <a:pt x="12068" y="7713"/>
                </a:lnTo>
                <a:cubicBezTo>
                  <a:pt x="12098" y="7743"/>
                  <a:pt x="12159" y="7803"/>
                  <a:pt x="12250" y="7803"/>
                </a:cubicBezTo>
                <a:cubicBezTo>
                  <a:pt x="12310" y="7834"/>
                  <a:pt x="12371" y="7834"/>
                  <a:pt x="12431" y="7864"/>
                </a:cubicBezTo>
                <a:cubicBezTo>
                  <a:pt x="12522" y="7864"/>
                  <a:pt x="12582" y="7894"/>
                  <a:pt x="12613" y="7894"/>
                </a:cubicBezTo>
                <a:cubicBezTo>
                  <a:pt x="12885" y="7894"/>
                  <a:pt x="13157" y="7803"/>
                  <a:pt x="13369" y="7592"/>
                </a:cubicBezTo>
                <a:cubicBezTo>
                  <a:pt x="13459" y="7531"/>
                  <a:pt x="13520" y="7380"/>
                  <a:pt x="13611" y="7259"/>
                </a:cubicBezTo>
                <a:cubicBezTo>
                  <a:pt x="13641" y="7138"/>
                  <a:pt x="13671" y="6987"/>
                  <a:pt x="13671" y="6896"/>
                </a:cubicBezTo>
                <a:cubicBezTo>
                  <a:pt x="13671" y="6745"/>
                  <a:pt x="13671" y="6684"/>
                  <a:pt x="13641" y="6624"/>
                </a:cubicBezTo>
                <a:cubicBezTo>
                  <a:pt x="13641" y="6533"/>
                  <a:pt x="13611" y="6503"/>
                  <a:pt x="13611" y="6442"/>
                </a:cubicBezTo>
                <a:cubicBezTo>
                  <a:pt x="13550" y="6352"/>
                  <a:pt x="13520" y="6322"/>
                  <a:pt x="13490" y="6231"/>
                </a:cubicBezTo>
                <a:cubicBezTo>
                  <a:pt x="13459" y="6201"/>
                  <a:pt x="13429" y="6140"/>
                  <a:pt x="13369" y="6080"/>
                </a:cubicBezTo>
                <a:cubicBezTo>
                  <a:pt x="13187" y="5898"/>
                  <a:pt x="12915" y="5777"/>
                  <a:pt x="12613" y="5777"/>
                </a:cubicBezTo>
                <a:close/>
                <a:moveTo>
                  <a:pt x="29943" y="5777"/>
                </a:moveTo>
                <a:cubicBezTo>
                  <a:pt x="29852" y="5777"/>
                  <a:pt x="29791" y="5777"/>
                  <a:pt x="29701" y="5838"/>
                </a:cubicBezTo>
                <a:cubicBezTo>
                  <a:pt x="29640" y="5838"/>
                  <a:pt x="29549" y="5868"/>
                  <a:pt x="29519" y="5868"/>
                </a:cubicBezTo>
                <a:cubicBezTo>
                  <a:pt x="29428" y="5898"/>
                  <a:pt x="29398" y="5928"/>
                  <a:pt x="29338" y="5989"/>
                </a:cubicBezTo>
                <a:cubicBezTo>
                  <a:pt x="29247" y="6019"/>
                  <a:pt x="29217" y="6049"/>
                  <a:pt x="29186" y="6080"/>
                </a:cubicBezTo>
                <a:cubicBezTo>
                  <a:pt x="28884" y="6382"/>
                  <a:pt x="28793" y="6836"/>
                  <a:pt x="28945" y="7229"/>
                </a:cubicBezTo>
                <a:cubicBezTo>
                  <a:pt x="29005" y="7350"/>
                  <a:pt x="29066" y="7441"/>
                  <a:pt x="29186" y="7562"/>
                </a:cubicBezTo>
                <a:lnTo>
                  <a:pt x="29338" y="7713"/>
                </a:lnTo>
                <a:cubicBezTo>
                  <a:pt x="29368" y="7743"/>
                  <a:pt x="29428" y="7803"/>
                  <a:pt x="29519" y="7803"/>
                </a:cubicBezTo>
                <a:cubicBezTo>
                  <a:pt x="29610" y="7834"/>
                  <a:pt x="29670" y="7834"/>
                  <a:pt x="29701" y="7864"/>
                </a:cubicBezTo>
                <a:cubicBezTo>
                  <a:pt x="29791" y="7864"/>
                  <a:pt x="29852" y="7894"/>
                  <a:pt x="29943" y="7894"/>
                </a:cubicBezTo>
                <a:cubicBezTo>
                  <a:pt x="30003" y="7894"/>
                  <a:pt x="30094" y="7894"/>
                  <a:pt x="30124" y="7864"/>
                </a:cubicBezTo>
                <a:cubicBezTo>
                  <a:pt x="30215" y="7864"/>
                  <a:pt x="30275" y="7834"/>
                  <a:pt x="30306" y="7803"/>
                </a:cubicBezTo>
                <a:cubicBezTo>
                  <a:pt x="30396" y="7743"/>
                  <a:pt x="30427" y="7743"/>
                  <a:pt x="30517" y="7713"/>
                </a:cubicBezTo>
                <a:cubicBezTo>
                  <a:pt x="30578" y="7683"/>
                  <a:pt x="30608" y="7652"/>
                  <a:pt x="30668" y="7562"/>
                </a:cubicBezTo>
                <a:cubicBezTo>
                  <a:pt x="30759" y="7501"/>
                  <a:pt x="30850" y="7350"/>
                  <a:pt x="30880" y="7229"/>
                </a:cubicBezTo>
                <a:cubicBezTo>
                  <a:pt x="30910" y="7108"/>
                  <a:pt x="30971" y="6957"/>
                  <a:pt x="30971" y="6836"/>
                </a:cubicBezTo>
                <a:cubicBezTo>
                  <a:pt x="30971" y="6533"/>
                  <a:pt x="30850" y="6291"/>
                  <a:pt x="30668" y="6080"/>
                </a:cubicBezTo>
                <a:cubicBezTo>
                  <a:pt x="30608" y="6049"/>
                  <a:pt x="30578" y="6019"/>
                  <a:pt x="30517" y="5989"/>
                </a:cubicBezTo>
                <a:cubicBezTo>
                  <a:pt x="30457" y="5928"/>
                  <a:pt x="30396" y="5898"/>
                  <a:pt x="30306" y="5868"/>
                </a:cubicBezTo>
                <a:cubicBezTo>
                  <a:pt x="30245" y="5838"/>
                  <a:pt x="30154" y="5838"/>
                  <a:pt x="30124" y="5838"/>
                </a:cubicBezTo>
                <a:cubicBezTo>
                  <a:pt x="30064" y="5777"/>
                  <a:pt x="29973" y="5777"/>
                  <a:pt x="29943" y="5777"/>
                </a:cubicBezTo>
                <a:close/>
                <a:moveTo>
                  <a:pt x="47242" y="5777"/>
                </a:moveTo>
                <a:cubicBezTo>
                  <a:pt x="47182" y="5777"/>
                  <a:pt x="47091" y="5777"/>
                  <a:pt x="47031" y="5838"/>
                </a:cubicBezTo>
                <a:cubicBezTo>
                  <a:pt x="46940" y="5838"/>
                  <a:pt x="46910" y="5868"/>
                  <a:pt x="46849" y="5868"/>
                </a:cubicBezTo>
                <a:cubicBezTo>
                  <a:pt x="46759" y="5898"/>
                  <a:pt x="46728" y="5928"/>
                  <a:pt x="46638" y="5989"/>
                </a:cubicBezTo>
                <a:cubicBezTo>
                  <a:pt x="46607" y="6019"/>
                  <a:pt x="46547" y="6049"/>
                  <a:pt x="46486" y="6080"/>
                </a:cubicBezTo>
                <a:cubicBezTo>
                  <a:pt x="46184" y="6382"/>
                  <a:pt x="46123" y="6836"/>
                  <a:pt x="46275" y="7229"/>
                </a:cubicBezTo>
                <a:cubicBezTo>
                  <a:pt x="46305" y="7350"/>
                  <a:pt x="46426" y="7441"/>
                  <a:pt x="46486" y="7562"/>
                </a:cubicBezTo>
                <a:cubicBezTo>
                  <a:pt x="46547" y="7592"/>
                  <a:pt x="46607" y="7652"/>
                  <a:pt x="46638" y="7713"/>
                </a:cubicBezTo>
                <a:cubicBezTo>
                  <a:pt x="46728" y="7743"/>
                  <a:pt x="46759" y="7803"/>
                  <a:pt x="46849" y="7803"/>
                </a:cubicBezTo>
                <a:cubicBezTo>
                  <a:pt x="46910" y="7834"/>
                  <a:pt x="47001" y="7834"/>
                  <a:pt x="47031" y="7864"/>
                </a:cubicBezTo>
                <a:cubicBezTo>
                  <a:pt x="47091" y="7864"/>
                  <a:pt x="47182" y="7894"/>
                  <a:pt x="47242" y="7894"/>
                </a:cubicBezTo>
                <a:cubicBezTo>
                  <a:pt x="47333" y="7894"/>
                  <a:pt x="47394" y="7894"/>
                  <a:pt x="47454" y="7864"/>
                </a:cubicBezTo>
                <a:cubicBezTo>
                  <a:pt x="47515" y="7864"/>
                  <a:pt x="47605" y="7834"/>
                  <a:pt x="47636" y="7803"/>
                </a:cubicBezTo>
                <a:cubicBezTo>
                  <a:pt x="47696" y="7743"/>
                  <a:pt x="47757" y="7743"/>
                  <a:pt x="47817" y="7713"/>
                </a:cubicBezTo>
                <a:cubicBezTo>
                  <a:pt x="47908" y="7683"/>
                  <a:pt x="47938" y="7652"/>
                  <a:pt x="47968" y="7562"/>
                </a:cubicBezTo>
                <a:cubicBezTo>
                  <a:pt x="48059" y="7501"/>
                  <a:pt x="48120" y="7350"/>
                  <a:pt x="48210" y="7229"/>
                </a:cubicBezTo>
                <a:cubicBezTo>
                  <a:pt x="48241" y="7108"/>
                  <a:pt x="48271" y="6957"/>
                  <a:pt x="48271" y="6836"/>
                </a:cubicBezTo>
                <a:cubicBezTo>
                  <a:pt x="48271" y="6533"/>
                  <a:pt x="48150" y="6291"/>
                  <a:pt x="47968" y="6080"/>
                </a:cubicBezTo>
                <a:cubicBezTo>
                  <a:pt x="47938" y="6049"/>
                  <a:pt x="47847" y="6019"/>
                  <a:pt x="47817" y="5989"/>
                </a:cubicBezTo>
                <a:cubicBezTo>
                  <a:pt x="47787" y="5928"/>
                  <a:pt x="47696" y="5898"/>
                  <a:pt x="47636" y="5868"/>
                </a:cubicBezTo>
                <a:cubicBezTo>
                  <a:pt x="47545" y="5838"/>
                  <a:pt x="47515" y="5838"/>
                  <a:pt x="47454" y="5838"/>
                </a:cubicBezTo>
                <a:cubicBezTo>
                  <a:pt x="47363" y="5777"/>
                  <a:pt x="47303" y="5777"/>
                  <a:pt x="47242" y="5777"/>
                </a:cubicBezTo>
                <a:close/>
                <a:moveTo>
                  <a:pt x="52989" y="5777"/>
                </a:moveTo>
                <a:cubicBezTo>
                  <a:pt x="52928" y="5777"/>
                  <a:pt x="52838" y="5777"/>
                  <a:pt x="52777" y="5838"/>
                </a:cubicBezTo>
                <a:cubicBezTo>
                  <a:pt x="52686" y="5838"/>
                  <a:pt x="52656" y="5868"/>
                  <a:pt x="52596" y="5868"/>
                </a:cubicBezTo>
                <a:cubicBezTo>
                  <a:pt x="52505" y="5898"/>
                  <a:pt x="52475" y="5928"/>
                  <a:pt x="52384" y="5989"/>
                </a:cubicBezTo>
                <a:cubicBezTo>
                  <a:pt x="52354" y="6019"/>
                  <a:pt x="52293" y="6049"/>
                  <a:pt x="52233" y="6080"/>
                </a:cubicBezTo>
                <a:cubicBezTo>
                  <a:pt x="51930" y="6382"/>
                  <a:pt x="51870" y="6836"/>
                  <a:pt x="52021" y="7229"/>
                </a:cubicBezTo>
                <a:lnTo>
                  <a:pt x="52233" y="7562"/>
                </a:lnTo>
                <a:cubicBezTo>
                  <a:pt x="52293" y="7592"/>
                  <a:pt x="52354" y="7652"/>
                  <a:pt x="52384" y="7713"/>
                </a:cubicBezTo>
                <a:cubicBezTo>
                  <a:pt x="52475" y="7743"/>
                  <a:pt x="52505" y="7803"/>
                  <a:pt x="52596" y="7803"/>
                </a:cubicBezTo>
                <a:cubicBezTo>
                  <a:pt x="52656" y="7834"/>
                  <a:pt x="52686" y="7834"/>
                  <a:pt x="52777" y="7864"/>
                </a:cubicBezTo>
                <a:cubicBezTo>
                  <a:pt x="52838" y="7864"/>
                  <a:pt x="52928" y="7894"/>
                  <a:pt x="52989" y="7894"/>
                </a:cubicBezTo>
                <a:cubicBezTo>
                  <a:pt x="53140" y="7894"/>
                  <a:pt x="53261" y="7864"/>
                  <a:pt x="53382" y="7834"/>
                </a:cubicBezTo>
                <a:cubicBezTo>
                  <a:pt x="53503" y="7803"/>
                  <a:pt x="53594" y="7713"/>
                  <a:pt x="53715" y="7592"/>
                </a:cubicBezTo>
                <a:cubicBezTo>
                  <a:pt x="53836" y="7531"/>
                  <a:pt x="53896" y="7380"/>
                  <a:pt x="53957" y="7259"/>
                </a:cubicBezTo>
                <a:cubicBezTo>
                  <a:pt x="53987" y="7138"/>
                  <a:pt x="54017" y="6987"/>
                  <a:pt x="54017" y="6896"/>
                </a:cubicBezTo>
                <a:lnTo>
                  <a:pt x="54017" y="6624"/>
                </a:lnTo>
                <a:cubicBezTo>
                  <a:pt x="54017" y="6533"/>
                  <a:pt x="53987" y="6503"/>
                  <a:pt x="53957" y="6442"/>
                </a:cubicBezTo>
                <a:cubicBezTo>
                  <a:pt x="53896" y="6352"/>
                  <a:pt x="53866" y="6322"/>
                  <a:pt x="53866" y="6231"/>
                </a:cubicBezTo>
                <a:cubicBezTo>
                  <a:pt x="53836" y="6201"/>
                  <a:pt x="53775" y="6140"/>
                  <a:pt x="53715" y="6080"/>
                </a:cubicBezTo>
                <a:cubicBezTo>
                  <a:pt x="53624" y="6019"/>
                  <a:pt x="53503" y="5928"/>
                  <a:pt x="53382" y="5868"/>
                </a:cubicBezTo>
                <a:cubicBezTo>
                  <a:pt x="53261" y="5838"/>
                  <a:pt x="53110" y="5777"/>
                  <a:pt x="52989" y="5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D1931C-E665-4AA4-9B28-81602BDA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581" y="1756005"/>
            <a:ext cx="2531921" cy="22687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6FA547-1CA5-4EDA-A97F-EC1D501F4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401" y="1671609"/>
            <a:ext cx="2531921" cy="22385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955250" y="1428306"/>
            <a:ext cx="7238700" cy="29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r>
              <a:rPr lang="es-MX" sz="1400" dirty="0"/>
              <a:t>El modelos es:</a:t>
            </a:r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r>
              <a:rPr lang="es-EC" sz="1400" dirty="0"/>
              <a:t>El número de tratamientos debe ser igual al número de renglones y columnas </a:t>
            </a:r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r>
              <a:rPr lang="es-MX" sz="1400" dirty="0"/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3441325" y="408000"/>
            <a:ext cx="5294400" cy="821400"/>
          </a:xfrm>
          <a:prstGeom prst="rect">
            <a:avLst/>
          </a:prstGeom>
        </p:spPr>
        <p:txBody>
          <a:bodyPr spcFirstLastPara="1" wrap="square" lIns="91425" tIns="91425" rIns="292600" bIns="100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DISEÑO EN CUADRADO LATINO</a:t>
            </a:r>
            <a:endParaRPr dirty="0"/>
          </a:p>
        </p:txBody>
      </p:sp>
      <p:grpSp>
        <p:nvGrpSpPr>
          <p:cNvPr id="378" name="Google Shape;378;p36"/>
          <p:cNvGrpSpPr/>
          <p:nvPr/>
        </p:nvGrpSpPr>
        <p:grpSpPr>
          <a:xfrm>
            <a:off x="816086" y="694675"/>
            <a:ext cx="1697295" cy="248050"/>
            <a:chOff x="3812036" y="1237225"/>
            <a:chExt cx="1697295" cy="248050"/>
          </a:xfrm>
        </p:grpSpPr>
        <p:grpSp>
          <p:nvGrpSpPr>
            <p:cNvPr id="379" name="Google Shape;379;p36"/>
            <p:cNvGrpSpPr/>
            <p:nvPr/>
          </p:nvGrpSpPr>
          <p:grpSpPr>
            <a:xfrm>
              <a:off x="3812036" y="1418375"/>
              <a:ext cx="1697295" cy="66900"/>
              <a:chOff x="6140686" y="267550"/>
              <a:chExt cx="1697295" cy="66900"/>
            </a:xfrm>
          </p:grpSpPr>
          <p:sp>
            <p:nvSpPr>
              <p:cNvPr id="380" name="Google Shape;380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3812036" y="1237225"/>
              <a:ext cx="1697295" cy="66900"/>
              <a:chOff x="6140686" y="267550"/>
              <a:chExt cx="1697295" cy="66900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89A5725-8795-4C16-8381-10D01159A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47" y="1509819"/>
            <a:ext cx="3376063" cy="52894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C230DD-CCAD-4603-8BD3-0889DDC6A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75" y="2198718"/>
            <a:ext cx="6631858" cy="11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955250" y="1428306"/>
            <a:ext cx="7238700" cy="29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es-MX" sz="1400" dirty="0"/>
              <a:t>La </a:t>
            </a:r>
            <a:r>
              <a:rPr lang="es-MX" sz="1400" dirty="0" err="1"/>
              <a:t>hipótesis</a:t>
            </a:r>
            <a:r>
              <a:rPr lang="es-MX" sz="1400" dirty="0"/>
              <a:t> fundamental es la de los tratamientos; las otras dos proporcionan un adicional al objetivo inicial y permiten comprobar la relevancia de controlar los factores de bloque.</a:t>
            </a:r>
            <a:endParaRPr lang="es-MX" sz="18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8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3441325" y="408000"/>
            <a:ext cx="5294400" cy="821400"/>
          </a:xfrm>
          <a:prstGeom prst="rect">
            <a:avLst/>
          </a:prstGeom>
        </p:spPr>
        <p:txBody>
          <a:bodyPr spcFirstLastPara="1" wrap="square" lIns="91425" tIns="91425" rIns="292600" bIns="100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HIPÓTESIS</a:t>
            </a:r>
            <a:endParaRPr dirty="0"/>
          </a:p>
        </p:txBody>
      </p:sp>
      <p:grpSp>
        <p:nvGrpSpPr>
          <p:cNvPr id="378" name="Google Shape;378;p36"/>
          <p:cNvGrpSpPr/>
          <p:nvPr/>
        </p:nvGrpSpPr>
        <p:grpSpPr>
          <a:xfrm>
            <a:off x="816086" y="694675"/>
            <a:ext cx="1697295" cy="248050"/>
            <a:chOff x="3812036" y="1237225"/>
            <a:chExt cx="1697295" cy="248050"/>
          </a:xfrm>
        </p:grpSpPr>
        <p:grpSp>
          <p:nvGrpSpPr>
            <p:cNvPr id="379" name="Google Shape;379;p36"/>
            <p:cNvGrpSpPr/>
            <p:nvPr/>
          </p:nvGrpSpPr>
          <p:grpSpPr>
            <a:xfrm>
              <a:off x="3812036" y="1418375"/>
              <a:ext cx="1697295" cy="66900"/>
              <a:chOff x="6140686" y="267550"/>
              <a:chExt cx="1697295" cy="66900"/>
            </a:xfrm>
          </p:grpSpPr>
          <p:sp>
            <p:nvSpPr>
              <p:cNvPr id="380" name="Google Shape;380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3812036" y="1237225"/>
              <a:ext cx="1697295" cy="66900"/>
              <a:chOff x="6140686" y="267550"/>
              <a:chExt cx="1697295" cy="66900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793464-29D6-4CF0-931F-246CEADD5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90961"/>
              </p:ext>
            </p:extLst>
          </p:nvPr>
        </p:nvGraphicFramePr>
        <p:xfrm>
          <a:off x="2647507" y="2488022"/>
          <a:ext cx="2541191" cy="680480"/>
        </p:xfrm>
        <a:graphic>
          <a:graphicData uri="http://schemas.openxmlformats.org/drawingml/2006/table">
            <a:tbl>
              <a:tblPr>
                <a:tableStyleId>{BAF8C51B-2E47-410E-9132-9B25C3B74B1F}</a:tableStyleId>
              </a:tblPr>
              <a:tblGrid>
                <a:gridCol w="2541191">
                  <a:extLst>
                    <a:ext uri="{9D8B030D-6E8A-4147-A177-3AD203B41FA5}">
                      <a16:colId xmlns:a16="http://schemas.microsoft.com/office/drawing/2014/main" val="2958873971"/>
                    </a:ext>
                  </a:extLst>
                </a:gridCol>
              </a:tblGrid>
              <a:tr h="3485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•H0 : µA = µB = µC =  µD = u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6957329"/>
                  </a:ext>
                </a:extLst>
              </a:tr>
              <a:tr h="3319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u="none" strike="noStrike" dirty="0">
                          <a:effectLst/>
                        </a:rPr>
                        <a:t>•HA : µi ≠0 para algún i = A, B, C, 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54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46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>
            <a:spLocks noGrp="1"/>
          </p:cNvSpPr>
          <p:nvPr>
            <p:ph type="body" idx="1"/>
          </p:nvPr>
        </p:nvSpPr>
        <p:spPr>
          <a:xfrm>
            <a:off x="976516" y="1428306"/>
            <a:ext cx="7238700" cy="29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r>
              <a:rPr lang="es-MX" sz="1400" dirty="0"/>
              <a:t>Dado que los efectos de las filas, columnas y tratamientos son ortogonales se puede entonces evaluar la contribución de cada uno de sus componentes a la Suma de Cuadrado Total:</a:t>
            </a:r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15000"/>
              </a:lnSpc>
              <a:spcBef>
                <a:spcPts val="1600"/>
              </a:spcBef>
              <a:buNone/>
            </a:pPr>
            <a:endParaRPr lang="es-MX" sz="14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7" name="Google Shape;377;p36"/>
          <p:cNvSpPr txBox="1">
            <a:spLocks noGrp="1"/>
          </p:cNvSpPr>
          <p:nvPr>
            <p:ph type="title"/>
          </p:nvPr>
        </p:nvSpPr>
        <p:spPr>
          <a:xfrm>
            <a:off x="3441325" y="408000"/>
            <a:ext cx="5294400" cy="821400"/>
          </a:xfrm>
          <a:prstGeom prst="rect">
            <a:avLst/>
          </a:prstGeom>
        </p:spPr>
        <p:txBody>
          <a:bodyPr spcFirstLastPara="1" wrap="square" lIns="91425" tIns="91425" rIns="292600" bIns="1005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 DESCOMPOSICIÓN DE LA VARIABILIDAD</a:t>
            </a:r>
            <a:endParaRPr sz="1800" dirty="0"/>
          </a:p>
        </p:txBody>
      </p:sp>
      <p:grpSp>
        <p:nvGrpSpPr>
          <p:cNvPr id="378" name="Google Shape;378;p36"/>
          <p:cNvGrpSpPr/>
          <p:nvPr/>
        </p:nvGrpSpPr>
        <p:grpSpPr>
          <a:xfrm>
            <a:off x="816086" y="694675"/>
            <a:ext cx="1697295" cy="248050"/>
            <a:chOff x="3812036" y="1237225"/>
            <a:chExt cx="1697295" cy="248050"/>
          </a:xfrm>
        </p:grpSpPr>
        <p:grpSp>
          <p:nvGrpSpPr>
            <p:cNvPr id="379" name="Google Shape;379;p36"/>
            <p:cNvGrpSpPr/>
            <p:nvPr/>
          </p:nvGrpSpPr>
          <p:grpSpPr>
            <a:xfrm>
              <a:off x="3812036" y="1418375"/>
              <a:ext cx="1697295" cy="66900"/>
              <a:chOff x="6140686" y="267550"/>
              <a:chExt cx="1697295" cy="66900"/>
            </a:xfrm>
          </p:grpSpPr>
          <p:sp>
            <p:nvSpPr>
              <p:cNvPr id="380" name="Google Shape;380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36"/>
            <p:cNvGrpSpPr/>
            <p:nvPr/>
          </p:nvGrpSpPr>
          <p:grpSpPr>
            <a:xfrm>
              <a:off x="3812036" y="1237225"/>
              <a:ext cx="1697295" cy="66900"/>
              <a:chOff x="6140686" y="267550"/>
              <a:chExt cx="1697295" cy="66900"/>
            </a:xfrm>
          </p:grpSpPr>
          <p:sp>
            <p:nvSpPr>
              <p:cNvPr id="391" name="Google Shape;391;p36"/>
              <p:cNvSpPr/>
              <p:nvPr/>
            </p:nvSpPr>
            <p:spPr>
              <a:xfrm>
                <a:off x="614068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63218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50300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684156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686531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046458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72276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4087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6"/>
              <p:cNvSpPr/>
              <p:nvPr/>
            </p:nvSpPr>
            <p:spPr>
              <a:xfrm>
                <a:off x="7589933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6"/>
              <p:cNvSpPr/>
              <p:nvPr/>
            </p:nvSpPr>
            <p:spPr>
              <a:xfrm>
                <a:off x="7771081" y="267550"/>
                <a:ext cx="66900" cy="669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C755FB0-5813-4ECB-92FE-179CA820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33" y="2169042"/>
            <a:ext cx="3886181" cy="4027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2AFEDE-2AD4-4210-AD9F-A4E98B8A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33" y="2737010"/>
            <a:ext cx="1921863" cy="6406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867AB0-BF8D-469B-8681-0446CC780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838" y="3472667"/>
            <a:ext cx="2052158" cy="5838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9E4C32-2D9A-4920-950E-062D2AB9F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352" y="2695458"/>
            <a:ext cx="1921863" cy="6000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F15ADF-E3AC-4FEB-8A78-A0C8AF2EC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352" y="3392440"/>
            <a:ext cx="1921863" cy="5352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1836169-DDB3-4162-BD05-4988FA436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51" y="4080072"/>
            <a:ext cx="2605916" cy="3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5791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Media Sales by Slidesgo">
  <a:themeElements>
    <a:clrScheme name="Simple Light">
      <a:dk1>
        <a:srgbClr val="000000"/>
      </a:dk1>
      <a:lt1>
        <a:srgbClr val="FFFFFF"/>
      </a:lt1>
      <a:dk2>
        <a:srgbClr val="FFE252"/>
      </a:dk2>
      <a:lt2>
        <a:srgbClr val="FFE252"/>
      </a:lt2>
      <a:accent1>
        <a:srgbClr val="FFE252"/>
      </a:accent1>
      <a:accent2>
        <a:srgbClr val="D1B528"/>
      </a:accent2>
      <a:accent3>
        <a:srgbClr val="7FC9D4"/>
      </a:accent3>
      <a:accent4>
        <a:srgbClr val="7FC9D4"/>
      </a:accent4>
      <a:accent5>
        <a:srgbClr val="7FC9D4"/>
      </a:accent5>
      <a:accent6>
        <a:srgbClr val="7FC9D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442</Words>
  <Application>Microsoft Office PowerPoint</Application>
  <PresentationFormat>Presentación en pantalla (16:9)</PresentationFormat>
  <Paragraphs>54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Raleway</vt:lpstr>
      <vt:lpstr>Maven Pro</vt:lpstr>
      <vt:lpstr>Open Sans</vt:lpstr>
      <vt:lpstr>Montserrat</vt:lpstr>
      <vt:lpstr>Lato</vt:lpstr>
      <vt:lpstr>Roboto</vt:lpstr>
      <vt:lpstr>Arial</vt:lpstr>
      <vt:lpstr>Social Media Sales by Slidesgo</vt:lpstr>
      <vt:lpstr>CUADRADO LATINO</vt:lpstr>
      <vt:lpstr>CUADRADO LATINO</vt:lpstr>
      <vt:lpstr>CONSTRUCIÓN DEL CUADRADO LATINO</vt:lpstr>
      <vt:lpstr>Para un DCL 2 x 2 hay solamente un cuadro latino estándar:</vt:lpstr>
      <vt:lpstr>Para un DCL 3 x 3 hay solamente un cuadro latino estándar:</vt:lpstr>
      <vt:lpstr>Hay 12 posibles formas de arreglar un cuadrado latino 3x3</vt:lpstr>
      <vt:lpstr>DISEÑO EN CUADRADO LATINO</vt:lpstr>
      <vt:lpstr>HIPÓTESIS</vt:lpstr>
      <vt:lpstr> DESCOMPOSICIÓN DE LA VARIABILIDAD</vt:lpstr>
      <vt:lpstr>ANOVA - DCL</vt:lpstr>
      <vt:lpstr>COEFICIENTE DE DETERMINACIÓN</vt:lpstr>
      <vt:lpstr>EJEMPLO</vt:lpstr>
      <vt:lpstr>EJEMPLO</vt:lpstr>
      <vt:lpstr>EJEMPLO</vt:lpstr>
      <vt:lpstr>EJEMPLO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CUADRADO LATINO</dc:title>
  <dc:creator>mery</dc:creator>
  <cp:lastModifiedBy>Mery Manzano</cp:lastModifiedBy>
  <cp:revision>16</cp:revision>
  <dcterms:modified xsi:type="dcterms:W3CDTF">2020-06-30T18:01:50Z</dcterms:modified>
</cp:coreProperties>
</file>