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64" r:id="rId3"/>
    <p:sldId id="257" r:id="rId4"/>
    <p:sldId id="444" r:id="rId5"/>
    <p:sldId id="445" r:id="rId6"/>
    <p:sldId id="442" r:id="rId7"/>
    <p:sldId id="269" r:id="rId8"/>
    <p:sldId id="327" r:id="rId9"/>
    <p:sldId id="328" r:id="rId10"/>
    <p:sldId id="329" r:id="rId11"/>
    <p:sldId id="330" r:id="rId12"/>
    <p:sldId id="265" r:id="rId13"/>
    <p:sldId id="303" r:id="rId14"/>
    <p:sldId id="334" r:id="rId15"/>
    <p:sldId id="332" r:id="rId16"/>
    <p:sldId id="325" r:id="rId17"/>
    <p:sldId id="331" r:id="rId18"/>
    <p:sldId id="298" r:id="rId19"/>
    <p:sldId id="304" r:id="rId20"/>
    <p:sldId id="306" r:id="rId21"/>
    <p:sldId id="308" r:id="rId22"/>
    <p:sldId id="307" r:id="rId23"/>
    <p:sldId id="309" r:id="rId24"/>
    <p:sldId id="310" r:id="rId25"/>
    <p:sldId id="311" r:id="rId26"/>
    <p:sldId id="312" r:id="rId27"/>
    <p:sldId id="313" r:id="rId28"/>
    <p:sldId id="318" r:id="rId29"/>
    <p:sldId id="319" r:id="rId30"/>
    <p:sldId id="320" r:id="rId31"/>
    <p:sldId id="321" r:id="rId32"/>
    <p:sldId id="314" r:id="rId33"/>
    <p:sldId id="317" r:id="rId34"/>
    <p:sldId id="316" r:id="rId35"/>
    <p:sldId id="322" r:id="rId36"/>
    <p:sldId id="300" r:id="rId37"/>
    <p:sldId id="335" r:id="rId38"/>
    <p:sldId id="352" r:id="rId39"/>
    <p:sldId id="353" r:id="rId40"/>
    <p:sldId id="354" r:id="rId41"/>
    <p:sldId id="355" r:id="rId42"/>
    <p:sldId id="351" r:id="rId43"/>
    <p:sldId id="356" r:id="rId44"/>
    <p:sldId id="360" r:id="rId45"/>
    <p:sldId id="357" r:id="rId46"/>
    <p:sldId id="358" r:id="rId47"/>
    <p:sldId id="362" r:id="rId48"/>
    <p:sldId id="359" r:id="rId49"/>
    <p:sldId id="363" r:id="rId50"/>
    <p:sldId id="361" r:id="rId51"/>
    <p:sldId id="349" r:id="rId52"/>
    <p:sldId id="350" r:id="rId53"/>
    <p:sldId id="323" r:id="rId54"/>
    <p:sldId id="324" r:id="rId5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333AF-B6DF-4F97-AB42-8F01F84D5D6C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4BE95CBF-316D-41AB-8CEA-4664BD8CCF79}">
      <dgm:prSet phldrT="[Texto]"/>
      <dgm:spPr/>
      <dgm:t>
        <a:bodyPr/>
        <a:lstStyle/>
        <a:p>
          <a:r>
            <a:rPr lang="es-EC" dirty="0"/>
            <a:t>2009</a:t>
          </a:r>
        </a:p>
      </dgm:t>
    </dgm:pt>
    <dgm:pt modelId="{2BF9A881-CA42-45A3-B4F5-F969414462AB}" type="parTrans" cxnId="{231147FC-8598-4802-8B9E-66AD15B2C73F}">
      <dgm:prSet/>
      <dgm:spPr/>
      <dgm:t>
        <a:bodyPr/>
        <a:lstStyle/>
        <a:p>
          <a:endParaRPr lang="es-EC"/>
        </a:p>
      </dgm:t>
    </dgm:pt>
    <dgm:pt modelId="{AD8D5736-5D92-41E6-B838-FAFCA4C84EA4}" type="sibTrans" cxnId="{231147FC-8598-4802-8B9E-66AD15B2C73F}">
      <dgm:prSet/>
      <dgm:spPr/>
      <dgm:t>
        <a:bodyPr/>
        <a:lstStyle/>
        <a:p>
          <a:endParaRPr lang="es-EC"/>
        </a:p>
      </dgm:t>
    </dgm:pt>
    <dgm:pt modelId="{1B95C275-FDCC-4FAB-A538-77D5124C7F94}">
      <dgm:prSet phldrT="[Texto]"/>
      <dgm:spPr/>
      <dgm:t>
        <a:bodyPr/>
        <a:lstStyle/>
        <a:p>
          <a:r>
            <a:rPr lang="es-EC" dirty="0"/>
            <a:t>2008</a:t>
          </a:r>
        </a:p>
      </dgm:t>
    </dgm:pt>
    <dgm:pt modelId="{AFF89B7D-B9EC-4C49-8EFC-6783176C16C4}" type="parTrans" cxnId="{4FDA1DA9-79B0-4131-91BE-9EDBA19522A3}">
      <dgm:prSet/>
      <dgm:spPr/>
      <dgm:t>
        <a:bodyPr/>
        <a:lstStyle/>
        <a:p>
          <a:endParaRPr lang="es-EC"/>
        </a:p>
      </dgm:t>
    </dgm:pt>
    <dgm:pt modelId="{5947AA9A-B4BA-49B6-9AD8-2EB5C3F3E321}" type="sibTrans" cxnId="{4FDA1DA9-79B0-4131-91BE-9EDBA19522A3}">
      <dgm:prSet/>
      <dgm:spPr/>
      <dgm:t>
        <a:bodyPr/>
        <a:lstStyle/>
        <a:p>
          <a:endParaRPr lang="es-EC"/>
        </a:p>
      </dgm:t>
    </dgm:pt>
    <dgm:pt modelId="{94687293-481D-43BE-AA25-0A917B22C06F}">
      <dgm:prSet phldrT="[Texto]"/>
      <dgm:spPr/>
      <dgm:t>
        <a:bodyPr/>
        <a:lstStyle/>
        <a:p>
          <a:r>
            <a:rPr lang="es-EC" dirty="0"/>
            <a:t>2010</a:t>
          </a:r>
        </a:p>
      </dgm:t>
    </dgm:pt>
    <dgm:pt modelId="{19F47996-9E91-4C1F-B017-76FC1998CE4C}" type="sibTrans" cxnId="{8434D085-E9A8-4E2C-A8B9-E8598C70A8F7}">
      <dgm:prSet/>
      <dgm:spPr/>
      <dgm:t>
        <a:bodyPr/>
        <a:lstStyle/>
        <a:p>
          <a:endParaRPr lang="es-EC"/>
        </a:p>
      </dgm:t>
    </dgm:pt>
    <dgm:pt modelId="{B107057F-6E17-478C-8F5F-C9AC551C65F0}" type="parTrans" cxnId="{8434D085-E9A8-4E2C-A8B9-E8598C70A8F7}">
      <dgm:prSet/>
      <dgm:spPr/>
      <dgm:t>
        <a:bodyPr/>
        <a:lstStyle/>
        <a:p>
          <a:endParaRPr lang="es-EC"/>
        </a:p>
      </dgm:t>
    </dgm:pt>
    <dgm:pt modelId="{F8E2BC88-E88F-4A55-B7C5-D77699222B62}" type="pres">
      <dgm:prSet presAssocID="{70E333AF-B6DF-4F97-AB42-8F01F84D5D6C}" presName="Name0" presStyleCnt="0">
        <dgm:presLayoutVars>
          <dgm:dir/>
          <dgm:animLvl val="lvl"/>
          <dgm:resizeHandles val="exact"/>
        </dgm:presLayoutVars>
      </dgm:prSet>
      <dgm:spPr/>
    </dgm:pt>
    <dgm:pt modelId="{0D90BF00-61B6-4791-A7DB-95034884EF40}" type="pres">
      <dgm:prSet presAssocID="{1B95C275-FDCC-4FAB-A538-77D5124C7F9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376FB01-027F-4985-8AD1-187CC96C07D6}" type="pres">
      <dgm:prSet presAssocID="{5947AA9A-B4BA-49B6-9AD8-2EB5C3F3E321}" presName="parTxOnlySpace" presStyleCnt="0"/>
      <dgm:spPr/>
    </dgm:pt>
    <dgm:pt modelId="{6613D193-8F1D-458F-9B7D-C4C85DD9BA97}" type="pres">
      <dgm:prSet presAssocID="{4BE95CBF-316D-41AB-8CEA-4664BD8CCF7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F005D85-E40E-4DFF-B104-AF6E071F3D3C}" type="pres">
      <dgm:prSet presAssocID="{AD8D5736-5D92-41E6-B838-FAFCA4C84EA4}" presName="parTxOnlySpace" presStyleCnt="0"/>
      <dgm:spPr/>
    </dgm:pt>
    <dgm:pt modelId="{DFBCFF55-C330-49CB-AEDC-EC9C49631202}" type="pres">
      <dgm:prSet presAssocID="{94687293-481D-43BE-AA25-0A917B22C06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30F8214-51C7-48C3-A9E6-82C11B6C76CA}" type="presOf" srcId="{70E333AF-B6DF-4F97-AB42-8F01F84D5D6C}" destId="{F8E2BC88-E88F-4A55-B7C5-D77699222B62}" srcOrd="0" destOrd="0" presId="urn:microsoft.com/office/officeart/2005/8/layout/chevron1"/>
    <dgm:cxn modelId="{8434D085-E9A8-4E2C-A8B9-E8598C70A8F7}" srcId="{70E333AF-B6DF-4F97-AB42-8F01F84D5D6C}" destId="{94687293-481D-43BE-AA25-0A917B22C06F}" srcOrd="2" destOrd="0" parTransId="{B107057F-6E17-478C-8F5F-C9AC551C65F0}" sibTransId="{19F47996-9E91-4C1F-B017-76FC1998CE4C}"/>
    <dgm:cxn modelId="{B1F5B088-80D0-4537-AAC3-7FAD2993981E}" type="presOf" srcId="{4BE95CBF-316D-41AB-8CEA-4664BD8CCF79}" destId="{6613D193-8F1D-458F-9B7D-C4C85DD9BA97}" srcOrd="0" destOrd="0" presId="urn:microsoft.com/office/officeart/2005/8/layout/chevron1"/>
    <dgm:cxn modelId="{FE861E9F-91FB-420B-B50D-996E00533835}" type="presOf" srcId="{1B95C275-FDCC-4FAB-A538-77D5124C7F94}" destId="{0D90BF00-61B6-4791-A7DB-95034884EF40}" srcOrd="0" destOrd="0" presId="urn:microsoft.com/office/officeart/2005/8/layout/chevron1"/>
    <dgm:cxn modelId="{4FDA1DA9-79B0-4131-91BE-9EDBA19522A3}" srcId="{70E333AF-B6DF-4F97-AB42-8F01F84D5D6C}" destId="{1B95C275-FDCC-4FAB-A538-77D5124C7F94}" srcOrd="0" destOrd="0" parTransId="{AFF89B7D-B9EC-4C49-8EFC-6783176C16C4}" sibTransId="{5947AA9A-B4BA-49B6-9AD8-2EB5C3F3E321}"/>
    <dgm:cxn modelId="{C2CE8CB4-5D4B-4BC4-BCC7-276E29308460}" type="presOf" srcId="{94687293-481D-43BE-AA25-0A917B22C06F}" destId="{DFBCFF55-C330-49CB-AEDC-EC9C49631202}" srcOrd="0" destOrd="0" presId="urn:microsoft.com/office/officeart/2005/8/layout/chevron1"/>
    <dgm:cxn modelId="{231147FC-8598-4802-8B9E-66AD15B2C73F}" srcId="{70E333AF-B6DF-4F97-AB42-8F01F84D5D6C}" destId="{4BE95CBF-316D-41AB-8CEA-4664BD8CCF79}" srcOrd="1" destOrd="0" parTransId="{2BF9A881-CA42-45A3-B4F5-F969414462AB}" sibTransId="{AD8D5736-5D92-41E6-B838-FAFCA4C84EA4}"/>
    <dgm:cxn modelId="{1498D673-733F-4277-96E0-2E4D50558B09}" type="presParOf" srcId="{F8E2BC88-E88F-4A55-B7C5-D77699222B62}" destId="{0D90BF00-61B6-4791-A7DB-95034884EF40}" srcOrd="0" destOrd="0" presId="urn:microsoft.com/office/officeart/2005/8/layout/chevron1"/>
    <dgm:cxn modelId="{48A4F391-7856-45D4-AED0-619DCFB774E8}" type="presParOf" srcId="{F8E2BC88-E88F-4A55-B7C5-D77699222B62}" destId="{7376FB01-027F-4985-8AD1-187CC96C07D6}" srcOrd="1" destOrd="0" presId="urn:microsoft.com/office/officeart/2005/8/layout/chevron1"/>
    <dgm:cxn modelId="{B2A4D148-73B4-4FA0-9A45-4BF21967F28E}" type="presParOf" srcId="{F8E2BC88-E88F-4A55-B7C5-D77699222B62}" destId="{6613D193-8F1D-458F-9B7D-C4C85DD9BA97}" srcOrd="2" destOrd="0" presId="urn:microsoft.com/office/officeart/2005/8/layout/chevron1"/>
    <dgm:cxn modelId="{3E06AD99-3CC5-419A-86D0-1C101D483992}" type="presParOf" srcId="{F8E2BC88-E88F-4A55-B7C5-D77699222B62}" destId="{DF005D85-E40E-4DFF-B104-AF6E071F3D3C}" srcOrd="3" destOrd="0" presId="urn:microsoft.com/office/officeart/2005/8/layout/chevron1"/>
    <dgm:cxn modelId="{1F5A4828-309F-481E-B2DF-2EECB517EB19}" type="presParOf" srcId="{F8E2BC88-E88F-4A55-B7C5-D77699222B62}" destId="{DFBCFF55-C330-49CB-AEDC-EC9C4963120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333AF-B6DF-4F97-AB42-8F01F84D5D6C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94687293-481D-43BE-AA25-0A917B22C06F}">
      <dgm:prSet phldrT="[Texto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C" dirty="0"/>
            <a:t>2013</a:t>
          </a:r>
        </a:p>
      </dgm:t>
    </dgm:pt>
    <dgm:pt modelId="{B107057F-6E17-478C-8F5F-C9AC551C65F0}" type="parTrans" cxnId="{8434D085-E9A8-4E2C-A8B9-E8598C70A8F7}">
      <dgm:prSet/>
      <dgm:spPr/>
      <dgm:t>
        <a:bodyPr/>
        <a:lstStyle/>
        <a:p>
          <a:endParaRPr lang="es-EC"/>
        </a:p>
      </dgm:t>
    </dgm:pt>
    <dgm:pt modelId="{19F47996-9E91-4C1F-B017-76FC1998CE4C}" type="sibTrans" cxnId="{8434D085-E9A8-4E2C-A8B9-E8598C70A8F7}">
      <dgm:prSet/>
      <dgm:spPr/>
      <dgm:t>
        <a:bodyPr/>
        <a:lstStyle/>
        <a:p>
          <a:endParaRPr lang="es-EC"/>
        </a:p>
      </dgm:t>
    </dgm:pt>
    <dgm:pt modelId="{BD48A9CC-247A-451A-B0EF-111F76FC565C}">
      <dgm:prSet/>
      <dgm:spPr/>
      <dgm:t>
        <a:bodyPr/>
        <a:lstStyle/>
        <a:p>
          <a:r>
            <a:rPr lang="es-EC" dirty="0"/>
            <a:t>2017</a:t>
          </a:r>
        </a:p>
      </dgm:t>
    </dgm:pt>
    <dgm:pt modelId="{363EC47B-C9BE-41A0-B865-459A30514CD0}" type="parTrans" cxnId="{09552687-0BAB-42AA-ACCE-FFEF10E44D2B}">
      <dgm:prSet/>
      <dgm:spPr/>
      <dgm:t>
        <a:bodyPr/>
        <a:lstStyle/>
        <a:p>
          <a:endParaRPr lang="es-ES"/>
        </a:p>
      </dgm:t>
    </dgm:pt>
    <dgm:pt modelId="{EE6D1274-5F47-47D5-BEEC-1420F3797B49}" type="sibTrans" cxnId="{09552687-0BAB-42AA-ACCE-FFEF10E44D2B}">
      <dgm:prSet/>
      <dgm:spPr/>
      <dgm:t>
        <a:bodyPr/>
        <a:lstStyle/>
        <a:p>
          <a:endParaRPr lang="es-ES"/>
        </a:p>
      </dgm:t>
    </dgm:pt>
    <dgm:pt modelId="{1101D53E-F41F-494E-996A-7A8F9EA6B838}">
      <dgm:prSet/>
      <dgm:spPr/>
      <dgm:t>
        <a:bodyPr/>
        <a:lstStyle/>
        <a:p>
          <a:r>
            <a:rPr lang="es-EC" dirty="0"/>
            <a:t>2016</a:t>
          </a:r>
        </a:p>
      </dgm:t>
    </dgm:pt>
    <dgm:pt modelId="{B608131A-8C66-4487-999F-7FB819B7A1F3}" type="sibTrans" cxnId="{C83FE6AE-5B1A-4B05-B33A-4C65451818B1}">
      <dgm:prSet/>
      <dgm:spPr/>
      <dgm:t>
        <a:bodyPr/>
        <a:lstStyle/>
        <a:p>
          <a:endParaRPr lang="es-ES"/>
        </a:p>
      </dgm:t>
    </dgm:pt>
    <dgm:pt modelId="{C11DD20F-A6F6-4F4E-A9B6-1F6E7EAA683E}" type="parTrans" cxnId="{C83FE6AE-5B1A-4B05-B33A-4C65451818B1}">
      <dgm:prSet/>
      <dgm:spPr/>
      <dgm:t>
        <a:bodyPr/>
        <a:lstStyle/>
        <a:p>
          <a:endParaRPr lang="es-ES"/>
        </a:p>
      </dgm:t>
    </dgm:pt>
    <dgm:pt modelId="{5FAE4155-E4DD-4677-9139-73FB9FAEA9EA}">
      <dgm:prSet/>
      <dgm:spPr/>
      <dgm:t>
        <a:bodyPr/>
        <a:lstStyle/>
        <a:p>
          <a:r>
            <a:rPr lang="es-EC" dirty="0"/>
            <a:t>2014</a:t>
          </a:r>
        </a:p>
      </dgm:t>
    </dgm:pt>
    <dgm:pt modelId="{549B85F9-461B-4F4D-93B1-85ED8AAFE27B}" type="sibTrans" cxnId="{24D46436-F20C-4060-A991-67C7CBE8561B}">
      <dgm:prSet/>
      <dgm:spPr/>
      <dgm:t>
        <a:bodyPr/>
        <a:lstStyle/>
        <a:p>
          <a:endParaRPr lang="es-ES"/>
        </a:p>
      </dgm:t>
    </dgm:pt>
    <dgm:pt modelId="{7D3F0EC0-8B69-4353-A8DC-F3E8F142D3A2}" type="parTrans" cxnId="{24D46436-F20C-4060-A991-67C7CBE8561B}">
      <dgm:prSet/>
      <dgm:spPr/>
      <dgm:t>
        <a:bodyPr/>
        <a:lstStyle/>
        <a:p>
          <a:endParaRPr lang="es-ES"/>
        </a:p>
      </dgm:t>
    </dgm:pt>
    <dgm:pt modelId="{F8E2BC88-E88F-4A55-B7C5-D77699222B62}" type="pres">
      <dgm:prSet presAssocID="{70E333AF-B6DF-4F97-AB42-8F01F84D5D6C}" presName="Name0" presStyleCnt="0">
        <dgm:presLayoutVars>
          <dgm:dir/>
          <dgm:animLvl val="lvl"/>
          <dgm:resizeHandles val="exact"/>
        </dgm:presLayoutVars>
      </dgm:prSet>
      <dgm:spPr/>
    </dgm:pt>
    <dgm:pt modelId="{DFBCFF55-C330-49CB-AEDC-EC9C49631202}" type="pres">
      <dgm:prSet presAssocID="{94687293-481D-43BE-AA25-0A917B22C0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1C5D081-1807-4F2A-91B7-B7ED3469A886}" type="pres">
      <dgm:prSet presAssocID="{19F47996-9E91-4C1F-B017-76FC1998CE4C}" presName="parTxOnlySpace" presStyleCnt="0"/>
      <dgm:spPr/>
    </dgm:pt>
    <dgm:pt modelId="{720C57B5-33C6-41AB-ABDC-24A1C8688458}" type="pres">
      <dgm:prSet presAssocID="{5FAE4155-E4DD-4677-9139-73FB9FAEA9E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CC6AF64-4E09-4B2B-BC03-329A5D7269E4}" type="pres">
      <dgm:prSet presAssocID="{549B85F9-461B-4F4D-93B1-85ED8AAFE27B}" presName="parTxOnlySpace" presStyleCnt="0"/>
      <dgm:spPr/>
    </dgm:pt>
    <dgm:pt modelId="{DA81B40A-C635-45F7-9CB7-9896C200EA7D}" type="pres">
      <dgm:prSet presAssocID="{1101D53E-F41F-494E-996A-7A8F9EA6B838}" presName="parTxOnly" presStyleLbl="node1" presStyleIdx="2" presStyleCnt="4" custScaleX="100690">
        <dgm:presLayoutVars>
          <dgm:chMax val="0"/>
          <dgm:chPref val="0"/>
          <dgm:bulletEnabled val="1"/>
        </dgm:presLayoutVars>
      </dgm:prSet>
      <dgm:spPr/>
    </dgm:pt>
    <dgm:pt modelId="{BD234A70-CBFA-4AE1-AFD0-51B74CAF95AD}" type="pres">
      <dgm:prSet presAssocID="{B608131A-8C66-4487-999F-7FB819B7A1F3}" presName="parTxOnlySpace" presStyleCnt="0"/>
      <dgm:spPr/>
    </dgm:pt>
    <dgm:pt modelId="{D1995FF0-8DBA-4274-8CF9-EB0EBA8FB5FB}" type="pres">
      <dgm:prSet presAssocID="{BD48A9CC-247A-451A-B0EF-111F76FC565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4D46436-F20C-4060-A991-67C7CBE8561B}" srcId="{70E333AF-B6DF-4F97-AB42-8F01F84D5D6C}" destId="{5FAE4155-E4DD-4677-9139-73FB9FAEA9EA}" srcOrd="1" destOrd="0" parTransId="{7D3F0EC0-8B69-4353-A8DC-F3E8F142D3A2}" sibTransId="{549B85F9-461B-4F4D-93B1-85ED8AAFE27B}"/>
    <dgm:cxn modelId="{B08D7C37-9F5A-4EC9-A902-3583741999EC}" type="presOf" srcId="{BD48A9CC-247A-451A-B0EF-111F76FC565C}" destId="{D1995FF0-8DBA-4274-8CF9-EB0EBA8FB5FB}" srcOrd="0" destOrd="0" presId="urn:microsoft.com/office/officeart/2005/8/layout/chevron1"/>
    <dgm:cxn modelId="{4E248957-7073-4A39-BD17-AE55F82747A8}" type="presOf" srcId="{5FAE4155-E4DD-4677-9139-73FB9FAEA9EA}" destId="{720C57B5-33C6-41AB-ABDC-24A1C8688458}" srcOrd="0" destOrd="0" presId="urn:microsoft.com/office/officeart/2005/8/layout/chevron1"/>
    <dgm:cxn modelId="{ADABC277-1003-40C5-8252-F4709DB9E52B}" type="presOf" srcId="{94687293-481D-43BE-AA25-0A917B22C06F}" destId="{DFBCFF55-C330-49CB-AEDC-EC9C49631202}" srcOrd="0" destOrd="0" presId="urn:microsoft.com/office/officeart/2005/8/layout/chevron1"/>
    <dgm:cxn modelId="{F3AEB184-57CD-4A64-AE54-B5A507FEF2BC}" type="presOf" srcId="{1101D53E-F41F-494E-996A-7A8F9EA6B838}" destId="{DA81B40A-C635-45F7-9CB7-9896C200EA7D}" srcOrd="0" destOrd="0" presId="urn:microsoft.com/office/officeart/2005/8/layout/chevron1"/>
    <dgm:cxn modelId="{8434D085-E9A8-4E2C-A8B9-E8598C70A8F7}" srcId="{70E333AF-B6DF-4F97-AB42-8F01F84D5D6C}" destId="{94687293-481D-43BE-AA25-0A917B22C06F}" srcOrd="0" destOrd="0" parTransId="{B107057F-6E17-478C-8F5F-C9AC551C65F0}" sibTransId="{19F47996-9E91-4C1F-B017-76FC1998CE4C}"/>
    <dgm:cxn modelId="{09552687-0BAB-42AA-ACCE-FFEF10E44D2B}" srcId="{70E333AF-B6DF-4F97-AB42-8F01F84D5D6C}" destId="{BD48A9CC-247A-451A-B0EF-111F76FC565C}" srcOrd="3" destOrd="0" parTransId="{363EC47B-C9BE-41A0-B865-459A30514CD0}" sibTransId="{EE6D1274-5F47-47D5-BEEC-1420F3797B49}"/>
    <dgm:cxn modelId="{C83FE6AE-5B1A-4B05-B33A-4C65451818B1}" srcId="{70E333AF-B6DF-4F97-AB42-8F01F84D5D6C}" destId="{1101D53E-F41F-494E-996A-7A8F9EA6B838}" srcOrd="2" destOrd="0" parTransId="{C11DD20F-A6F6-4F4E-A9B6-1F6E7EAA683E}" sibTransId="{B608131A-8C66-4487-999F-7FB819B7A1F3}"/>
    <dgm:cxn modelId="{7618D2DE-9739-4F6C-BFC6-F3D6F4608AED}" type="presOf" srcId="{70E333AF-B6DF-4F97-AB42-8F01F84D5D6C}" destId="{F8E2BC88-E88F-4A55-B7C5-D77699222B62}" srcOrd="0" destOrd="0" presId="urn:microsoft.com/office/officeart/2005/8/layout/chevron1"/>
    <dgm:cxn modelId="{E174395D-23E2-46F1-92DF-16F3D6F3CF82}" type="presParOf" srcId="{F8E2BC88-E88F-4A55-B7C5-D77699222B62}" destId="{DFBCFF55-C330-49CB-AEDC-EC9C49631202}" srcOrd="0" destOrd="0" presId="urn:microsoft.com/office/officeart/2005/8/layout/chevron1"/>
    <dgm:cxn modelId="{70EFBC58-EF91-4236-AF8B-26E861D084DE}" type="presParOf" srcId="{F8E2BC88-E88F-4A55-B7C5-D77699222B62}" destId="{D1C5D081-1807-4F2A-91B7-B7ED3469A886}" srcOrd="1" destOrd="0" presId="urn:microsoft.com/office/officeart/2005/8/layout/chevron1"/>
    <dgm:cxn modelId="{8FD78835-C347-4374-91ED-BD3F912AA0F2}" type="presParOf" srcId="{F8E2BC88-E88F-4A55-B7C5-D77699222B62}" destId="{720C57B5-33C6-41AB-ABDC-24A1C8688458}" srcOrd="2" destOrd="0" presId="urn:microsoft.com/office/officeart/2005/8/layout/chevron1"/>
    <dgm:cxn modelId="{52A98D39-9AEE-4D6C-8066-8C2C78748F8C}" type="presParOf" srcId="{F8E2BC88-E88F-4A55-B7C5-D77699222B62}" destId="{9CC6AF64-4E09-4B2B-BC03-329A5D7269E4}" srcOrd="3" destOrd="0" presId="urn:microsoft.com/office/officeart/2005/8/layout/chevron1"/>
    <dgm:cxn modelId="{9EE7A8DE-0681-4BFA-8C17-0D9F98B213C8}" type="presParOf" srcId="{F8E2BC88-E88F-4A55-B7C5-D77699222B62}" destId="{DA81B40A-C635-45F7-9CB7-9896C200EA7D}" srcOrd="4" destOrd="0" presId="urn:microsoft.com/office/officeart/2005/8/layout/chevron1"/>
    <dgm:cxn modelId="{781671A3-9CCC-4388-A524-4AB6889EBFCA}" type="presParOf" srcId="{F8E2BC88-E88F-4A55-B7C5-D77699222B62}" destId="{BD234A70-CBFA-4AE1-AFD0-51B74CAF95AD}" srcOrd="5" destOrd="0" presId="urn:microsoft.com/office/officeart/2005/8/layout/chevron1"/>
    <dgm:cxn modelId="{C5AB0130-A07F-40B3-BA18-DA85CF3C68ED}" type="presParOf" srcId="{F8E2BC88-E88F-4A55-B7C5-D77699222B62}" destId="{D1995FF0-8DBA-4274-8CF9-EB0EBA8FB5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E333AF-B6DF-4F97-AB42-8F01F84D5D6C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94687293-481D-43BE-AA25-0A917B22C06F}">
      <dgm:prSet phldrT="[Texto]"/>
      <dgm:spPr/>
      <dgm:t>
        <a:bodyPr/>
        <a:lstStyle/>
        <a:p>
          <a:r>
            <a:rPr lang="es-EC" dirty="0"/>
            <a:t>2018</a:t>
          </a:r>
        </a:p>
      </dgm:t>
    </dgm:pt>
    <dgm:pt modelId="{B107057F-6E17-478C-8F5F-C9AC551C65F0}" type="parTrans" cxnId="{8434D085-E9A8-4E2C-A8B9-E8598C70A8F7}">
      <dgm:prSet/>
      <dgm:spPr/>
      <dgm:t>
        <a:bodyPr/>
        <a:lstStyle/>
        <a:p>
          <a:endParaRPr lang="es-EC"/>
        </a:p>
      </dgm:t>
    </dgm:pt>
    <dgm:pt modelId="{19F47996-9E91-4C1F-B017-76FC1998CE4C}" type="sibTrans" cxnId="{8434D085-E9A8-4E2C-A8B9-E8598C70A8F7}">
      <dgm:prSet/>
      <dgm:spPr/>
      <dgm:t>
        <a:bodyPr/>
        <a:lstStyle/>
        <a:p>
          <a:endParaRPr lang="es-EC"/>
        </a:p>
      </dgm:t>
    </dgm:pt>
    <dgm:pt modelId="{6E37FC81-9AE8-4FFC-B0A1-A12A9F7C002A}">
      <dgm:prSet phldrT="[Texto]"/>
      <dgm:spPr/>
      <dgm:t>
        <a:bodyPr/>
        <a:lstStyle/>
        <a:p>
          <a:r>
            <a:rPr lang="es-EC" dirty="0"/>
            <a:t>2020</a:t>
          </a:r>
        </a:p>
      </dgm:t>
    </dgm:pt>
    <dgm:pt modelId="{AF30ACCE-9DCC-45D3-867A-C7F9769A4C9A}" type="parTrans" cxnId="{88FE40DC-F39B-4740-9358-2D8C67851622}">
      <dgm:prSet/>
      <dgm:spPr/>
      <dgm:t>
        <a:bodyPr/>
        <a:lstStyle/>
        <a:p>
          <a:endParaRPr lang="es-ES"/>
        </a:p>
      </dgm:t>
    </dgm:pt>
    <dgm:pt modelId="{6C71AF4E-2C91-4326-B9C1-01E1D4523229}" type="sibTrans" cxnId="{88FE40DC-F39B-4740-9358-2D8C67851622}">
      <dgm:prSet/>
      <dgm:spPr/>
      <dgm:t>
        <a:bodyPr/>
        <a:lstStyle/>
        <a:p>
          <a:endParaRPr lang="es-ES"/>
        </a:p>
      </dgm:t>
    </dgm:pt>
    <dgm:pt modelId="{C92E6043-3F59-49A8-BE55-C6A14943840F}">
      <dgm:prSet/>
      <dgm:spPr/>
      <dgm:t>
        <a:bodyPr/>
        <a:lstStyle/>
        <a:p>
          <a:r>
            <a:rPr lang="es-ES" dirty="0"/>
            <a:t>2019</a:t>
          </a:r>
        </a:p>
      </dgm:t>
    </dgm:pt>
    <dgm:pt modelId="{701425B2-0F9E-47D9-8C32-D0167961A90B}" type="parTrans" cxnId="{68C30304-F2BA-4A35-AA7C-5DC7BBDDFBE3}">
      <dgm:prSet/>
      <dgm:spPr/>
      <dgm:t>
        <a:bodyPr/>
        <a:lstStyle/>
        <a:p>
          <a:endParaRPr lang="es-ES"/>
        </a:p>
      </dgm:t>
    </dgm:pt>
    <dgm:pt modelId="{03564F4A-7932-45EA-A644-78B01230DDC5}" type="sibTrans" cxnId="{68C30304-F2BA-4A35-AA7C-5DC7BBDDFBE3}">
      <dgm:prSet/>
      <dgm:spPr/>
      <dgm:t>
        <a:bodyPr/>
        <a:lstStyle/>
        <a:p>
          <a:endParaRPr lang="es-ES"/>
        </a:p>
      </dgm:t>
    </dgm:pt>
    <dgm:pt modelId="{F8E2BC88-E88F-4A55-B7C5-D77699222B62}" type="pres">
      <dgm:prSet presAssocID="{70E333AF-B6DF-4F97-AB42-8F01F84D5D6C}" presName="Name0" presStyleCnt="0">
        <dgm:presLayoutVars>
          <dgm:dir/>
          <dgm:animLvl val="lvl"/>
          <dgm:resizeHandles val="exact"/>
        </dgm:presLayoutVars>
      </dgm:prSet>
      <dgm:spPr/>
    </dgm:pt>
    <dgm:pt modelId="{DFBCFF55-C330-49CB-AEDC-EC9C49631202}" type="pres">
      <dgm:prSet presAssocID="{94687293-481D-43BE-AA25-0A917B22C06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9E2664C-2863-4957-AF97-F0830B3BF2D5}" type="pres">
      <dgm:prSet presAssocID="{19F47996-9E91-4C1F-B017-76FC1998CE4C}" presName="parTxOnlySpace" presStyleCnt="0"/>
      <dgm:spPr/>
    </dgm:pt>
    <dgm:pt modelId="{F47A1AFD-02A2-48FF-AA93-8BDC53BD4B9A}" type="pres">
      <dgm:prSet presAssocID="{C92E6043-3F59-49A8-BE55-C6A14943840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978492D-05A5-4C77-8F8A-793DFA68DE7A}" type="pres">
      <dgm:prSet presAssocID="{03564F4A-7932-45EA-A644-78B01230DDC5}" presName="parTxOnlySpace" presStyleCnt="0"/>
      <dgm:spPr/>
    </dgm:pt>
    <dgm:pt modelId="{F0E07F3E-CD60-4A72-A995-FE570E5AD771}" type="pres">
      <dgm:prSet presAssocID="{6E37FC81-9AE8-4FFC-B0A1-A12A9F7C002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CD80F02-3095-4E52-A0C7-D8153E9FA3CB}" type="presOf" srcId="{70E333AF-B6DF-4F97-AB42-8F01F84D5D6C}" destId="{F8E2BC88-E88F-4A55-B7C5-D77699222B62}" srcOrd="0" destOrd="0" presId="urn:microsoft.com/office/officeart/2005/8/layout/chevron1"/>
    <dgm:cxn modelId="{68C30304-F2BA-4A35-AA7C-5DC7BBDDFBE3}" srcId="{70E333AF-B6DF-4F97-AB42-8F01F84D5D6C}" destId="{C92E6043-3F59-49A8-BE55-C6A14943840F}" srcOrd="1" destOrd="0" parTransId="{701425B2-0F9E-47D9-8C32-D0167961A90B}" sibTransId="{03564F4A-7932-45EA-A644-78B01230DDC5}"/>
    <dgm:cxn modelId="{0E840631-30B9-4AE7-9BCC-17C21959FE0F}" type="presOf" srcId="{C92E6043-3F59-49A8-BE55-C6A14943840F}" destId="{F47A1AFD-02A2-48FF-AA93-8BDC53BD4B9A}" srcOrd="0" destOrd="0" presId="urn:microsoft.com/office/officeart/2005/8/layout/chevron1"/>
    <dgm:cxn modelId="{8434D085-E9A8-4E2C-A8B9-E8598C70A8F7}" srcId="{70E333AF-B6DF-4F97-AB42-8F01F84D5D6C}" destId="{94687293-481D-43BE-AA25-0A917B22C06F}" srcOrd="0" destOrd="0" parTransId="{B107057F-6E17-478C-8F5F-C9AC551C65F0}" sibTransId="{19F47996-9E91-4C1F-B017-76FC1998CE4C}"/>
    <dgm:cxn modelId="{16CC2CB0-C099-4ECE-9930-133E39D099CF}" type="presOf" srcId="{94687293-481D-43BE-AA25-0A917B22C06F}" destId="{DFBCFF55-C330-49CB-AEDC-EC9C49631202}" srcOrd="0" destOrd="0" presId="urn:microsoft.com/office/officeart/2005/8/layout/chevron1"/>
    <dgm:cxn modelId="{88FE40DC-F39B-4740-9358-2D8C67851622}" srcId="{70E333AF-B6DF-4F97-AB42-8F01F84D5D6C}" destId="{6E37FC81-9AE8-4FFC-B0A1-A12A9F7C002A}" srcOrd="2" destOrd="0" parTransId="{AF30ACCE-9DCC-45D3-867A-C7F9769A4C9A}" sibTransId="{6C71AF4E-2C91-4326-B9C1-01E1D4523229}"/>
    <dgm:cxn modelId="{32FA97E0-D967-4B19-8158-367AF5E1704A}" type="presOf" srcId="{6E37FC81-9AE8-4FFC-B0A1-A12A9F7C002A}" destId="{F0E07F3E-CD60-4A72-A995-FE570E5AD771}" srcOrd="0" destOrd="0" presId="urn:microsoft.com/office/officeart/2005/8/layout/chevron1"/>
    <dgm:cxn modelId="{60C26471-4162-49B6-BACD-C5455EF53D82}" type="presParOf" srcId="{F8E2BC88-E88F-4A55-B7C5-D77699222B62}" destId="{DFBCFF55-C330-49CB-AEDC-EC9C49631202}" srcOrd="0" destOrd="0" presId="urn:microsoft.com/office/officeart/2005/8/layout/chevron1"/>
    <dgm:cxn modelId="{B0E72F21-0098-4A78-97BB-48133993B1AD}" type="presParOf" srcId="{F8E2BC88-E88F-4A55-B7C5-D77699222B62}" destId="{09E2664C-2863-4957-AF97-F0830B3BF2D5}" srcOrd="1" destOrd="0" presId="urn:microsoft.com/office/officeart/2005/8/layout/chevron1"/>
    <dgm:cxn modelId="{45E47148-EC66-4C80-B343-5806459EC623}" type="presParOf" srcId="{F8E2BC88-E88F-4A55-B7C5-D77699222B62}" destId="{F47A1AFD-02A2-48FF-AA93-8BDC53BD4B9A}" srcOrd="2" destOrd="0" presId="urn:microsoft.com/office/officeart/2005/8/layout/chevron1"/>
    <dgm:cxn modelId="{5C930246-ED79-4FB7-B4D3-7549C2147D46}" type="presParOf" srcId="{F8E2BC88-E88F-4A55-B7C5-D77699222B62}" destId="{E978492D-05A5-4C77-8F8A-793DFA68DE7A}" srcOrd="3" destOrd="0" presId="urn:microsoft.com/office/officeart/2005/8/layout/chevron1"/>
    <dgm:cxn modelId="{F012E388-E6D6-44BC-A1C3-1F9BEE866936}" type="presParOf" srcId="{F8E2BC88-E88F-4A55-B7C5-D77699222B62}" destId="{F0E07F3E-CD60-4A72-A995-FE570E5AD77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333AF-B6DF-4F97-AB42-8F01F84D5D6C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D306C0B7-AC7D-4906-A7B8-7E6013C0186A}">
      <dgm:prSet phldrT="[Texto]"/>
      <dgm:spPr/>
      <dgm:t>
        <a:bodyPr/>
        <a:lstStyle/>
        <a:p>
          <a:r>
            <a:rPr lang="es-EC" dirty="0"/>
            <a:t>1954</a:t>
          </a:r>
        </a:p>
      </dgm:t>
    </dgm:pt>
    <dgm:pt modelId="{093D6AAB-2657-459C-BC96-64DBDBCB40FB}" type="parTrans" cxnId="{C0D16C13-C6E8-4BA9-909E-EC6275BC020F}">
      <dgm:prSet/>
      <dgm:spPr/>
      <dgm:t>
        <a:bodyPr/>
        <a:lstStyle/>
        <a:p>
          <a:endParaRPr lang="es-EC"/>
        </a:p>
      </dgm:t>
    </dgm:pt>
    <dgm:pt modelId="{52065DA5-089C-4A83-8C59-FD17628AE981}" type="sibTrans" cxnId="{C0D16C13-C6E8-4BA9-909E-EC6275BC020F}">
      <dgm:prSet/>
      <dgm:spPr/>
      <dgm:t>
        <a:bodyPr/>
        <a:lstStyle/>
        <a:p>
          <a:endParaRPr lang="es-EC"/>
        </a:p>
      </dgm:t>
    </dgm:pt>
    <dgm:pt modelId="{4BE95CBF-316D-41AB-8CEA-4664BD8CCF79}">
      <dgm:prSet phldrT="[Texto]"/>
      <dgm:spPr/>
      <dgm:t>
        <a:bodyPr/>
        <a:lstStyle/>
        <a:p>
          <a:r>
            <a:rPr lang="es-EC" dirty="0"/>
            <a:t>1998</a:t>
          </a:r>
        </a:p>
      </dgm:t>
    </dgm:pt>
    <dgm:pt modelId="{2BF9A881-CA42-45A3-B4F5-F969414462AB}" type="parTrans" cxnId="{231147FC-8598-4802-8B9E-66AD15B2C73F}">
      <dgm:prSet/>
      <dgm:spPr/>
      <dgm:t>
        <a:bodyPr/>
        <a:lstStyle/>
        <a:p>
          <a:endParaRPr lang="es-EC"/>
        </a:p>
      </dgm:t>
    </dgm:pt>
    <dgm:pt modelId="{AD8D5736-5D92-41E6-B838-FAFCA4C84EA4}" type="sibTrans" cxnId="{231147FC-8598-4802-8B9E-66AD15B2C73F}">
      <dgm:prSet/>
      <dgm:spPr/>
      <dgm:t>
        <a:bodyPr/>
        <a:lstStyle/>
        <a:p>
          <a:endParaRPr lang="es-EC"/>
        </a:p>
      </dgm:t>
    </dgm:pt>
    <dgm:pt modelId="{1B95C275-FDCC-4FAB-A538-77D5124C7F94}">
      <dgm:prSet phldrT="[Texto]"/>
      <dgm:spPr/>
      <dgm:t>
        <a:bodyPr/>
        <a:lstStyle/>
        <a:p>
          <a:r>
            <a:rPr lang="es-EC" dirty="0"/>
            <a:t>1979</a:t>
          </a:r>
        </a:p>
      </dgm:t>
    </dgm:pt>
    <dgm:pt modelId="{AFF89B7D-B9EC-4C49-8EFC-6783176C16C4}" type="parTrans" cxnId="{4FDA1DA9-79B0-4131-91BE-9EDBA19522A3}">
      <dgm:prSet/>
      <dgm:spPr/>
      <dgm:t>
        <a:bodyPr/>
        <a:lstStyle/>
        <a:p>
          <a:endParaRPr lang="es-EC"/>
        </a:p>
      </dgm:t>
    </dgm:pt>
    <dgm:pt modelId="{5947AA9A-B4BA-49B6-9AD8-2EB5C3F3E321}" type="sibTrans" cxnId="{4FDA1DA9-79B0-4131-91BE-9EDBA19522A3}">
      <dgm:prSet/>
      <dgm:spPr/>
      <dgm:t>
        <a:bodyPr/>
        <a:lstStyle/>
        <a:p>
          <a:endParaRPr lang="es-EC"/>
        </a:p>
      </dgm:t>
    </dgm:pt>
    <dgm:pt modelId="{94687293-481D-43BE-AA25-0A917B22C06F}">
      <dgm:prSet phldrT="[Texto]"/>
      <dgm:spPr/>
      <dgm:t>
        <a:bodyPr/>
        <a:lstStyle/>
        <a:p>
          <a:r>
            <a:rPr lang="es-EC" dirty="0"/>
            <a:t>2004</a:t>
          </a:r>
        </a:p>
      </dgm:t>
    </dgm:pt>
    <dgm:pt modelId="{19F47996-9E91-4C1F-B017-76FC1998CE4C}" type="sibTrans" cxnId="{8434D085-E9A8-4E2C-A8B9-E8598C70A8F7}">
      <dgm:prSet/>
      <dgm:spPr/>
      <dgm:t>
        <a:bodyPr/>
        <a:lstStyle/>
        <a:p>
          <a:endParaRPr lang="es-EC"/>
        </a:p>
      </dgm:t>
    </dgm:pt>
    <dgm:pt modelId="{B107057F-6E17-478C-8F5F-C9AC551C65F0}" type="parTrans" cxnId="{8434D085-E9A8-4E2C-A8B9-E8598C70A8F7}">
      <dgm:prSet/>
      <dgm:spPr/>
      <dgm:t>
        <a:bodyPr/>
        <a:lstStyle/>
        <a:p>
          <a:endParaRPr lang="es-EC"/>
        </a:p>
      </dgm:t>
    </dgm:pt>
    <dgm:pt modelId="{F8E2BC88-E88F-4A55-B7C5-D77699222B62}" type="pres">
      <dgm:prSet presAssocID="{70E333AF-B6DF-4F97-AB42-8F01F84D5D6C}" presName="Name0" presStyleCnt="0">
        <dgm:presLayoutVars>
          <dgm:dir/>
          <dgm:animLvl val="lvl"/>
          <dgm:resizeHandles val="exact"/>
        </dgm:presLayoutVars>
      </dgm:prSet>
      <dgm:spPr/>
    </dgm:pt>
    <dgm:pt modelId="{469DA47B-4636-4832-88C5-3DEBFADEAB05}" type="pres">
      <dgm:prSet presAssocID="{D306C0B7-AC7D-4906-A7B8-7E6013C0186A}" presName="parTxOnly" presStyleLbl="node1" presStyleIdx="0" presStyleCnt="4" custLinFactNeighborX="-25183">
        <dgm:presLayoutVars>
          <dgm:chMax val="0"/>
          <dgm:chPref val="0"/>
          <dgm:bulletEnabled val="1"/>
        </dgm:presLayoutVars>
      </dgm:prSet>
      <dgm:spPr/>
    </dgm:pt>
    <dgm:pt modelId="{758390C0-81B9-4707-B6B1-ABFD7A02E76D}" type="pres">
      <dgm:prSet presAssocID="{52065DA5-089C-4A83-8C59-FD17628AE981}" presName="parTxOnlySpace" presStyleCnt="0"/>
      <dgm:spPr/>
    </dgm:pt>
    <dgm:pt modelId="{0D90BF00-61B6-4791-A7DB-95034884EF40}" type="pres">
      <dgm:prSet presAssocID="{1B95C275-FDCC-4FAB-A538-77D5124C7F94}" presName="parTxOnly" presStyleLbl="node1" presStyleIdx="1" presStyleCnt="4" custLinFactNeighborX="-1845" custLinFactNeighborY="-47365">
        <dgm:presLayoutVars>
          <dgm:chMax val="0"/>
          <dgm:chPref val="0"/>
          <dgm:bulletEnabled val="1"/>
        </dgm:presLayoutVars>
      </dgm:prSet>
      <dgm:spPr/>
    </dgm:pt>
    <dgm:pt modelId="{7376FB01-027F-4985-8AD1-187CC96C07D6}" type="pres">
      <dgm:prSet presAssocID="{5947AA9A-B4BA-49B6-9AD8-2EB5C3F3E321}" presName="parTxOnlySpace" presStyleCnt="0"/>
      <dgm:spPr/>
    </dgm:pt>
    <dgm:pt modelId="{6613D193-8F1D-458F-9B7D-C4C85DD9BA97}" type="pres">
      <dgm:prSet presAssocID="{4BE95CBF-316D-41AB-8CEA-4664BD8CCF79}" presName="parTxOnly" presStyleLbl="node1" presStyleIdx="2" presStyleCnt="4" custLinFactNeighborX="-6725" custLinFactNeighborY="-24183">
        <dgm:presLayoutVars>
          <dgm:chMax val="0"/>
          <dgm:chPref val="0"/>
          <dgm:bulletEnabled val="1"/>
        </dgm:presLayoutVars>
      </dgm:prSet>
      <dgm:spPr/>
    </dgm:pt>
    <dgm:pt modelId="{DF005D85-E40E-4DFF-B104-AF6E071F3D3C}" type="pres">
      <dgm:prSet presAssocID="{AD8D5736-5D92-41E6-B838-FAFCA4C84EA4}" presName="parTxOnlySpace" presStyleCnt="0"/>
      <dgm:spPr/>
    </dgm:pt>
    <dgm:pt modelId="{DFBCFF55-C330-49CB-AEDC-EC9C49631202}" type="pres">
      <dgm:prSet presAssocID="{94687293-481D-43BE-AA25-0A917B22C06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C4E8012-8FC9-4C3C-B4C5-E4A730261E89}" type="presOf" srcId="{94687293-481D-43BE-AA25-0A917B22C06F}" destId="{DFBCFF55-C330-49CB-AEDC-EC9C49631202}" srcOrd="0" destOrd="0" presId="urn:microsoft.com/office/officeart/2005/8/layout/chevron1"/>
    <dgm:cxn modelId="{C0D16C13-C6E8-4BA9-909E-EC6275BC020F}" srcId="{70E333AF-B6DF-4F97-AB42-8F01F84D5D6C}" destId="{D306C0B7-AC7D-4906-A7B8-7E6013C0186A}" srcOrd="0" destOrd="0" parTransId="{093D6AAB-2657-459C-BC96-64DBDBCB40FB}" sibTransId="{52065DA5-089C-4A83-8C59-FD17628AE981}"/>
    <dgm:cxn modelId="{26B1E13A-DDF5-4890-A12C-2E763BBEE5CC}" type="presOf" srcId="{4BE95CBF-316D-41AB-8CEA-4664BD8CCF79}" destId="{6613D193-8F1D-458F-9B7D-C4C85DD9BA97}" srcOrd="0" destOrd="0" presId="urn:microsoft.com/office/officeart/2005/8/layout/chevron1"/>
    <dgm:cxn modelId="{2274F53E-F99E-4251-BBD6-DAE8379B2AA0}" type="presOf" srcId="{70E333AF-B6DF-4F97-AB42-8F01F84D5D6C}" destId="{F8E2BC88-E88F-4A55-B7C5-D77699222B62}" srcOrd="0" destOrd="0" presId="urn:microsoft.com/office/officeart/2005/8/layout/chevron1"/>
    <dgm:cxn modelId="{DD0F9364-C3FC-4EB9-9AB8-D628273C8994}" type="presOf" srcId="{1B95C275-FDCC-4FAB-A538-77D5124C7F94}" destId="{0D90BF00-61B6-4791-A7DB-95034884EF40}" srcOrd="0" destOrd="0" presId="urn:microsoft.com/office/officeart/2005/8/layout/chevron1"/>
    <dgm:cxn modelId="{8434D085-E9A8-4E2C-A8B9-E8598C70A8F7}" srcId="{70E333AF-B6DF-4F97-AB42-8F01F84D5D6C}" destId="{94687293-481D-43BE-AA25-0A917B22C06F}" srcOrd="3" destOrd="0" parTransId="{B107057F-6E17-478C-8F5F-C9AC551C65F0}" sibTransId="{19F47996-9E91-4C1F-B017-76FC1998CE4C}"/>
    <dgm:cxn modelId="{4FDA1DA9-79B0-4131-91BE-9EDBA19522A3}" srcId="{70E333AF-B6DF-4F97-AB42-8F01F84D5D6C}" destId="{1B95C275-FDCC-4FAB-A538-77D5124C7F94}" srcOrd="1" destOrd="0" parTransId="{AFF89B7D-B9EC-4C49-8EFC-6783176C16C4}" sibTransId="{5947AA9A-B4BA-49B6-9AD8-2EB5C3F3E321}"/>
    <dgm:cxn modelId="{1A04FBBA-4DD3-4C38-B4B3-F43FA58C6B5C}" type="presOf" srcId="{D306C0B7-AC7D-4906-A7B8-7E6013C0186A}" destId="{469DA47B-4636-4832-88C5-3DEBFADEAB05}" srcOrd="0" destOrd="0" presId="urn:microsoft.com/office/officeart/2005/8/layout/chevron1"/>
    <dgm:cxn modelId="{231147FC-8598-4802-8B9E-66AD15B2C73F}" srcId="{70E333AF-B6DF-4F97-AB42-8F01F84D5D6C}" destId="{4BE95CBF-316D-41AB-8CEA-4664BD8CCF79}" srcOrd="2" destOrd="0" parTransId="{2BF9A881-CA42-45A3-B4F5-F969414462AB}" sibTransId="{AD8D5736-5D92-41E6-B838-FAFCA4C84EA4}"/>
    <dgm:cxn modelId="{9FC3EB00-7CB9-47F3-80A8-0E2D64117AA5}" type="presParOf" srcId="{F8E2BC88-E88F-4A55-B7C5-D77699222B62}" destId="{469DA47B-4636-4832-88C5-3DEBFADEAB05}" srcOrd="0" destOrd="0" presId="urn:microsoft.com/office/officeart/2005/8/layout/chevron1"/>
    <dgm:cxn modelId="{416B9535-4FDE-4696-8331-FE24BBF7009E}" type="presParOf" srcId="{F8E2BC88-E88F-4A55-B7C5-D77699222B62}" destId="{758390C0-81B9-4707-B6B1-ABFD7A02E76D}" srcOrd="1" destOrd="0" presId="urn:microsoft.com/office/officeart/2005/8/layout/chevron1"/>
    <dgm:cxn modelId="{798528CD-4B28-4A61-8C15-4D077E8B3F3A}" type="presParOf" srcId="{F8E2BC88-E88F-4A55-B7C5-D77699222B62}" destId="{0D90BF00-61B6-4791-A7DB-95034884EF40}" srcOrd="2" destOrd="0" presId="urn:microsoft.com/office/officeart/2005/8/layout/chevron1"/>
    <dgm:cxn modelId="{439227FC-56A8-4AB9-89AA-1FC3B43928AA}" type="presParOf" srcId="{F8E2BC88-E88F-4A55-B7C5-D77699222B62}" destId="{7376FB01-027F-4985-8AD1-187CC96C07D6}" srcOrd="3" destOrd="0" presId="urn:microsoft.com/office/officeart/2005/8/layout/chevron1"/>
    <dgm:cxn modelId="{2E01036E-A8B0-431C-9956-0DA63F598A2E}" type="presParOf" srcId="{F8E2BC88-E88F-4A55-B7C5-D77699222B62}" destId="{6613D193-8F1D-458F-9B7D-C4C85DD9BA97}" srcOrd="4" destOrd="0" presId="urn:microsoft.com/office/officeart/2005/8/layout/chevron1"/>
    <dgm:cxn modelId="{EEE55495-A0F9-48CE-B9A2-84A547EACFC2}" type="presParOf" srcId="{F8E2BC88-E88F-4A55-B7C5-D77699222B62}" destId="{DF005D85-E40E-4DFF-B104-AF6E071F3D3C}" srcOrd="5" destOrd="0" presId="urn:microsoft.com/office/officeart/2005/8/layout/chevron1"/>
    <dgm:cxn modelId="{A4BEC486-1D74-4FEC-A9F8-6A42B3D92BDD}" type="presParOf" srcId="{F8E2BC88-E88F-4A55-B7C5-D77699222B62}" destId="{DFBCFF55-C330-49CB-AEDC-EC9C4963120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800508-E726-4591-B2C7-A14D67F0F8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558B3A9-9E6B-4664-82F1-D8D402AF7E84}">
      <dgm:prSet phldrT="[Texto]" custT="1"/>
      <dgm:spPr/>
      <dgm:t>
        <a:bodyPr/>
        <a:lstStyle/>
        <a:p>
          <a:endParaRPr lang="es-ES" sz="1600" b="1" dirty="0"/>
        </a:p>
        <a:p>
          <a:r>
            <a:rPr lang="es-ES" sz="1400" b="1" dirty="0"/>
            <a:t>CONSTITUCIÓN</a:t>
          </a:r>
        </a:p>
        <a:p>
          <a:r>
            <a:rPr lang="es-ES" sz="1400" b="1" dirty="0"/>
            <a:t>2008</a:t>
          </a:r>
        </a:p>
        <a:p>
          <a:r>
            <a:rPr lang="es-ES" sz="1400" dirty="0"/>
            <a:t>Artículos 261 -Estado central-, 262, 263, 264 y 267 –GAD-</a:t>
          </a:r>
          <a:endParaRPr lang="es-ES" sz="1400" b="1" dirty="0"/>
        </a:p>
      </dgm:t>
    </dgm:pt>
    <dgm:pt modelId="{60347C4C-9293-469F-AE4C-81548FE82362}" type="parTrans" cxnId="{3D78787C-5938-48FA-8E4A-769C3E9C3B3D}">
      <dgm:prSet/>
      <dgm:spPr/>
      <dgm:t>
        <a:bodyPr/>
        <a:lstStyle/>
        <a:p>
          <a:endParaRPr lang="es-ES"/>
        </a:p>
      </dgm:t>
    </dgm:pt>
    <dgm:pt modelId="{434CFBBF-51AB-4E40-B874-AA579B60A912}" type="sibTrans" cxnId="{3D78787C-5938-48FA-8E4A-769C3E9C3B3D}">
      <dgm:prSet/>
      <dgm:spPr/>
      <dgm:t>
        <a:bodyPr/>
        <a:lstStyle/>
        <a:p>
          <a:endParaRPr lang="es-ES"/>
        </a:p>
      </dgm:t>
    </dgm:pt>
    <dgm:pt modelId="{5F69740C-8BA2-4993-8DE8-B578F6680226}">
      <dgm:prSet phldrT="[Texto]" custT="1"/>
      <dgm:spPr/>
      <dgm:t>
        <a:bodyPr/>
        <a:lstStyle/>
        <a:p>
          <a:endParaRPr lang="es-ES" sz="1600" b="1" dirty="0"/>
        </a:p>
        <a:p>
          <a:r>
            <a:rPr lang="es-ES" sz="1400" b="1" dirty="0"/>
            <a:t>COOTAD</a:t>
          </a:r>
        </a:p>
        <a:p>
          <a:r>
            <a:rPr lang="es-ES" sz="1400" b="1" dirty="0"/>
            <a:t>2010</a:t>
          </a:r>
        </a:p>
        <a:p>
          <a:r>
            <a:rPr lang="es-ES" sz="1400" dirty="0"/>
            <a:t>Artículos 32, 42, 55 y 65, competencias exclusivas GAD</a:t>
          </a:r>
          <a:endParaRPr lang="es-ES" sz="1400" b="1" dirty="0"/>
        </a:p>
      </dgm:t>
    </dgm:pt>
    <dgm:pt modelId="{DAF95EF5-63F5-4CD1-959C-0F939062F913}" type="parTrans" cxnId="{81262D89-8F52-4FCE-8E3B-3DEDEBC2F787}">
      <dgm:prSet/>
      <dgm:spPr/>
      <dgm:t>
        <a:bodyPr/>
        <a:lstStyle/>
        <a:p>
          <a:endParaRPr lang="es-ES"/>
        </a:p>
      </dgm:t>
    </dgm:pt>
    <dgm:pt modelId="{2AFF31A1-AB2B-495E-A050-5CC83F82FCA7}" type="sibTrans" cxnId="{81262D89-8F52-4FCE-8E3B-3DEDEBC2F787}">
      <dgm:prSet/>
      <dgm:spPr/>
      <dgm:t>
        <a:bodyPr/>
        <a:lstStyle/>
        <a:p>
          <a:endParaRPr lang="es-ES"/>
        </a:p>
      </dgm:t>
    </dgm:pt>
    <dgm:pt modelId="{2D9F5A2E-F911-41A1-B394-107432B5ED81}">
      <dgm:prSet phldrT="[Texto]" custT="1"/>
      <dgm:spPr/>
      <dgm:t>
        <a:bodyPr/>
        <a:lstStyle/>
        <a:p>
          <a:endParaRPr lang="es-ES" sz="1600" b="1" dirty="0"/>
        </a:p>
        <a:p>
          <a:r>
            <a:rPr lang="es-ES" sz="1400" b="1" dirty="0"/>
            <a:t>COPFP</a:t>
          </a:r>
        </a:p>
        <a:p>
          <a:r>
            <a:rPr lang="es-ES" sz="1400" b="1" dirty="0"/>
            <a:t>2010</a:t>
          </a:r>
        </a:p>
        <a:p>
          <a:r>
            <a:rPr lang="es-ES" sz="1400" dirty="0"/>
            <a:t>Artículos 41, 42 y 44, articulación de la planificación</a:t>
          </a:r>
          <a:endParaRPr lang="es-ES" sz="1400" b="1" dirty="0"/>
        </a:p>
      </dgm:t>
    </dgm:pt>
    <dgm:pt modelId="{25FA83D4-06F9-43A5-8758-2D1F27DEDA15}" type="parTrans" cxnId="{DE5EED1B-A80F-460A-8EEE-2667A1C2BBD7}">
      <dgm:prSet/>
      <dgm:spPr/>
      <dgm:t>
        <a:bodyPr/>
        <a:lstStyle/>
        <a:p>
          <a:endParaRPr lang="es-ES"/>
        </a:p>
      </dgm:t>
    </dgm:pt>
    <dgm:pt modelId="{0B87EC45-C94D-4730-8CB9-F74F7080CA00}" type="sibTrans" cxnId="{DE5EED1B-A80F-460A-8EEE-2667A1C2BBD7}">
      <dgm:prSet/>
      <dgm:spPr/>
      <dgm:t>
        <a:bodyPr/>
        <a:lstStyle/>
        <a:p>
          <a:endParaRPr lang="es-ES"/>
        </a:p>
      </dgm:t>
    </dgm:pt>
    <dgm:pt modelId="{865878A1-58E1-41FA-8949-F7BE0E93B2E2}">
      <dgm:prSet custT="1"/>
      <dgm:spPr/>
      <dgm:t>
        <a:bodyPr/>
        <a:lstStyle/>
        <a:p>
          <a:endParaRPr lang="es-ES" sz="1600" b="1" dirty="0"/>
        </a:p>
        <a:p>
          <a:endParaRPr lang="es-ES" sz="1600" b="1" dirty="0"/>
        </a:p>
        <a:p>
          <a:r>
            <a:rPr lang="es-ES" sz="1600" b="1" dirty="0"/>
            <a:t>LOOTUGS</a:t>
          </a:r>
        </a:p>
        <a:p>
          <a:r>
            <a:rPr lang="es-ES" sz="1600" b="1" dirty="0"/>
            <a:t>2016</a:t>
          </a:r>
        </a:p>
        <a:p>
          <a:r>
            <a:rPr lang="es-ES" sz="1200" b="1" dirty="0"/>
            <a:t>Objeto y Alcance del Ordenamiento Territorial</a:t>
          </a:r>
          <a:r>
            <a:rPr lang="es-ES" sz="1200" dirty="0"/>
            <a:t> -Artículo 10 y 11-</a:t>
          </a:r>
        </a:p>
        <a:p>
          <a:r>
            <a:rPr lang="es-ES" sz="1200" b="1" dirty="0"/>
            <a:t>Instrumentos OT –Art. 12-</a:t>
          </a:r>
        </a:p>
        <a:p>
          <a:endParaRPr lang="es-ES" sz="1600" b="1" dirty="0"/>
        </a:p>
      </dgm:t>
    </dgm:pt>
    <dgm:pt modelId="{48305ABC-7B75-4EC3-BC0C-03948593F928}" type="parTrans" cxnId="{2AD3EA57-5B43-4376-9116-52EBB21168A1}">
      <dgm:prSet/>
      <dgm:spPr/>
      <dgm:t>
        <a:bodyPr/>
        <a:lstStyle/>
        <a:p>
          <a:endParaRPr lang="es-ES"/>
        </a:p>
      </dgm:t>
    </dgm:pt>
    <dgm:pt modelId="{C30C92F3-BF79-4F71-9B58-9419B830A0EE}" type="sibTrans" cxnId="{2AD3EA57-5B43-4376-9116-52EBB21168A1}">
      <dgm:prSet/>
      <dgm:spPr/>
      <dgm:t>
        <a:bodyPr/>
        <a:lstStyle/>
        <a:p>
          <a:endParaRPr lang="es-ES"/>
        </a:p>
      </dgm:t>
    </dgm:pt>
    <dgm:pt modelId="{17A8D489-DD50-4B34-82D3-28E394154C2B}">
      <dgm:prSet custT="1"/>
      <dgm:spPr/>
      <dgm:t>
        <a:bodyPr/>
        <a:lstStyle/>
        <a:p>
          <a:r>
            <a:rPr lang="es-ES" sz="1600" b="1" dirty="0"/>
            <a:t>Reglamento a la LOOTUGS</a:t>
          </a:r>
        </a:p>
        <a:p>
          <a:r>
            <a:rPr lang="es-ES" sz="1600" b="1" dirty="0"/>
            <a:t>2019</a:t>
          </a:r>
          <a:endParaRPr lang="es-ES" sz="1600" dirty="0"/>
        </a:p>
      </dgm:t>
    </dgm:pt>
    <dgm:pt modelId="{CCC0740E-4BC0-4DF6-86DD-D819909EE71A}" type="parTrans" cxnId="{D1DC6988-6EFB-4C70-83AE-60BD0F53738A}">
      <dgm:prSet/>
      <dgm:spPr/>
      <dgm:t>
        <a:bodyPr/>
        <a:lstStyle/>
        <a:p>
          <a:endParaRPr lang="es-ES"/>
        </a:p>
      </dgm:t>
    </dgm:pt>
    <dgm:pt modelId="{4D8E4C07-6DA3-42B9-A50F-42FAABD96B7D}" type="sibTrans" cxnId="{D1DC6988-6EFB-4C70-83AE-60BD0F53738A}">
      <dgm:prSet/>
      <dgm:spPr/>
      <dgm:t>
        <a:bodyPr/>
        <a:lstStyle/>
        <a:p>
          <a:endParaRPr lang="es-ES"/>
        </a:p>
      </dgm:t>
    </dgm:pt>
    <dgm:pt modelId="{4C3C4DF3-FE50-4CA3-AD4D-D500A4C86E7D}" type="pres">
      <dgm:prSet presAssocID="{CD800508-E726-4591-B2C7-A14D67F0F851}" presName="Name0" presStyleCnt="0">
        <dgm:presLayoutVars>
          <dgm:dir/>
          <dgm:resizeHandles val="exact"/>
        </dgm:presLayoutVars>
      </dgm:prSet>
      <dgm:spPr/>
    </dgm:pt>
    <dgm:pt modelId="{D68087B4-573A-4C8D-860F-7475BEA5C706}" type="pres">
      <dgm:prSet presAssocID="{CD800508-E726-4591-B2C7-A14D67F0F851}" presName="fgShape" presStyleLbl="fgShp" presStyleIdx="0" presStyleCnt="1"/>
      <dgm:spPr/>
    </dgm:pt>
    <dgm:pt modelId="{A9BFBBD3-6D19-4388-85A1-753A5D91C5E3}" type="pres">
      <dgm:prSet presAssocID="{CD800508-E726-4591-B2C7-A14D67F0F851}" presName="linComp" presStyleCnt="0"/>
      <dgm:spPr/>
    </dgm:pt>
    <dgm:pt modelId="{6DDA0350-134C-4963-AE92-1A663F145718}" type="pres">
      <dgm:prSet presAssocID="{C558B3A9-9E6B-4664-82F1-D8D402AF7E84}" presName="compNode" presStyleCnt="0"/>
      <dgm:spPr/>
    </dgm:pt>
    <dgm:pt modelId="{119BD21A-54F9-4EC0-B273-CEDB1702DE61}" type="pres">
      <dgm:prSet presAssocID="{C558B3A9-9E6B-4664-82F1-D8D402AF7E84}" presName="bkgdShape" presStyleLbl="node1" presStyleIdx="0" presStyleCnt="5"/>
      <dgm:spPr/>
    </dgm:pt>
    <dgm:pt modelId="{52D8EAE2-E348-45DB-8FEB-371DA781A13C}" type="pres">
      <dgm:prSet presAssocID="{C558B3A9-9E6B-4664-82F1-D8D402AF7E84}" presName="nodeTx" presStyleLbl="node1" presStyleIdx="0" presStyleCnt="5">
        <dgm:presLayoutVars>
          <dgm:bulletEnabled val="1"/>
        </dgm:presLayoutVars>
      </dgm:prSet>
      <dgm:spPr/>
    </dgm:pt>
    <dgm:pt modelId="{58F8B2AA-A09C-4BF3-BF18-987D8FF399DD}" type="pres">
      <dgm:prSet presAssocID="{C558B3A9-9E6B-4664-82F1-D8D402AF7E84}" presName="invisiNode" presStyleLbl="node1" presStyleIdx="0" presStyleCnt="5"/>
      <dgm:spPr/>
    </dgm:pt>
    <dgm:pt modelId="{C0408313-C64B-4A2E-AA83-248E3D1C0763}" type="pres">
      <dgm:prSet presAssocID="{C558B3A9-9E6B-4664-82F1-D8D402AF7E84}" presName="imagNode" presStyleLbl="fgImgPlace1" presStyleIdx="0" presStyleCnt="5"/>
      <dgm:spPr/>
    </dgm:pt>
    <dgm:pt modelId="{2CF2F5DA-C74B-4865-B8F0-75405F21F44F}" type="pres">
      <dgm:prSet presAssocID="{434CFBBF-51AB-4E40-B874-AA579B60A912}" presName="sibTrans" presStyleLbl="sibTrans2D1" presStyleIdx="0" presStyleCnt="0"/>
      <dgm:spPr/>
    </dgm:pt>
    <dgm:pt modelId="{8F33BCD5-E544-44CC-AD4F-87D9AA598A98}" type="pres">
      <dgm:prSet presAssocID="{5F69740C-8BA2-4993-8DE8-B578F6680226}" presName="compNode" presStyleCnt="0"/>
      <dgm:spPr/>
    </dgm:pt>
    <dgm:pt modelId="{37CFDACF-5924-4315-872E-BDA7AC0370D5}" type="pres">
      <dgm:prSet presAssocID="{5F69740C-8BA2-4993-8DE8-B578F6680226}" presName="bkgdShape" presStyleLbl="node1" presStyleIdx="1" presStyleCnt="5"/>
      <dgm:spPr/>
    </dgm:pt>
    <dgm:pt modelId="{4398951B-EB43-415C-942B-0A99D56763E0}" type="pres">
      <dgm:prSet presAssocID="{5F69740C-8BA2-4993-8DE8-B578F6680226}" presName="nodeTx" presStyleLbl="node1" presStyleIdx="1" presStyleCnt="5">
        <dgm:presLayoutVars>
          <dgm:bulletEnabled val="1"/>
        </dgm:presLayoutVars>
      </dgm:prSet>
      <dgm:spPr/>
    </dgm:pt>
    <dgm:pt modelId="{2538B8C3-9122-48B9-A5EC-B786E3FA47B4}" type="pres">
      <dgm:prSet presAssocID="{5F69740C-8BA2-4993-8DE8-B578F6680226}" presName="invisiNode" presStyleLbl="node1" presStyleIdx="1" presStyleCnt="5"/>
      <dgm:spPr/>
    </dgm:pt>
    <dgm:pt modelId="{6FB239F6-539D-4D90-9B47-BFA1FF217881}" type="pres">
      <dgm:prSet presAssocID="{5F69740C-8BA2-4993-8DE8-B578F6680226}" presName="imagNode" presStyleLbl="fgImgPlace1" presStyleIdx="1" presStyleCnt="5"/>
      <dgm:spPr/>
    </dgm:pt>
    <dgm:pt modelId="{1475EEFB-A95C-4754-A068-8D6C1E9278E8}" type="pres">
      <dgm:prSet presAssocID="{2AFF31A1-AB2B-495E-A050-5CC83F82FCA7}" presName="sibTrans" presStyleLbl="sibTrans2D1" presStyleIdx="0" presStyleCnt="0"/>
      <dgm:spPr/>
    </dgm:pt>
    <dgm:pt modelId="{379E0D97-BDD5-4320-862F-6D08DF7B3120}" type="pres">
      <dgm:prSet presAssocID="{2D9F5A2E-F911-41A1-B394-107432B5ED81}" presName="compNode" presStyleCnt="0"/>
      <dgm:spPr/>
    </dgm:pt>
    <dgm:pt modelId="{CF496A61-73D9-4796-ABD7-5DE8BF5B189A}" type="pres">
      <dgm:prSet presAssocID="{2D9F5A2E-F911-41A1-B394-107432B5ED81}" presName="bkgdShape" presStyleLbl="node1" presStyleIdx="2" presStyleCnt="5" custLinFactNeighborX="3227" custLinFactNeighborY="735"/>
      <dgm:spPr/>
    </dgm:pt>
    <dgm:pt modelId="{02A3F08E-8638-4915-9CFC-50D08CA9A7C9}" type="pres">
      <dgm:prSet presAssocID="{2D9F5A2E-F911-41A1-B394-107432B5ED81}" presName="nodeTx" presStyleLbl="node1" presStyleIdx="2" presStyleCnt="5">
        <dgm:presLayoutVars>
          <dgm:bulletEnabled val="1"/>
        </dgm:presLayoutVars>
      </dgm:prSet>
      <dgm:spPr/>
    </dgm:pt>
    <dgm:pt modelId="{BB6693AE-C2CE-4C70-B600-925EA97ABFCF}" type="pres">
      <dgm:prSet presAssocID="{2D9F5A2E-F911-41A1-B394-107432B5ED81}" presName="invisiNode" presStyleLbl="node1" presStyleIdx="2" presStyleCnt="5"/>
      <dgm:spPr/>
    </dgm:pt>
    <dgm:pt modelId="{D10329C1-0583-4CCE-863D-9E1C1ED40575}" type="pres">
      <dgm:prSet presAssocID="{2D9F5A2E-F911-41A1-B394-107432B5ED81}" presName="imagNode" presStyleLbl="fgImgPlace1" presStyleIdx="2" presStyleCnt="5"/>
      <dgm:spPr/>
    </dgm:pt>
    <dgm:pt modelId="{DBEF9234-5295-4752-8F09-E3D8095BBBF8}" type="pres">
      <dgm:prSet presAssocID="{0B87EC45-C94D-4730-8CB9-F74F7080CA00}" presName="sibTrans" presStyleLbl="sibTrans2D1" presStyleIdx="0" presStyleCnt="0"/>
      <dgm:spPr/>
    </dgm:pt>
    <dgm:pt modelId="{AD5FE29E-DD96-4031-A876-F52B4367F0BE}" type="pres">
      <dgm:prSet presAssocID="{865878A1-58E1-41FA-8949-F7BE0E93B2E2}" presName="compNode" presStyleCnt="0"/>
      <dgm:spPr/>
    </dgm:pt>
    <dgm:pt modelId="{8B803BB2-8D17-4D57-8DEA-078B60FD5352}" type="pres">
      <dgm:prSet presAssocID="{865878A1-58E1-41FA-8949-F7BE0E93B2E2}" presName="bkgdShape" presStyleLbl="node1" presStyleIdx="3" presStyleCnt="5"/>
      <dgm:spPr/>
    </dgm:pt>
    <dgm:pt modelId="{7D1912E7-C7EF-4EC3-9D94-18882C2F26A2}" type="pres">
      <dgm:prSet presAssocID="{865878A1-58E1-41FA-8949-F7BE0E93B2E2}" presName="nodeTx" presStyleLbl="node1" presStyleIdx="3" presStyleCnt="5">
        <dgm:presLayoutVars>
          <dgm:bulletEnabled val="1"/>
        </dgm:presLayoutVars>
      </dgm:prSet>
      <dgm:spPr/>
    </dgm:pt>
    <dgm:pt modelId="{4A799208-224C-4372-BA8F-D1FC7854F478}" type="pres">
      <dgm:prSet presAssocID="{865878A1-58E1-41FA-8949-F7BE0E93B2E2}" presName="invisiNode" presStyleLbl="node1" presStyleIdx="3" presStyleCnt="5"/>
      <dgm:spPr/>
    </dgm:pt>
    <dgm:pt modelId="{14CA19DF-D051-405A-9890-27BD51BA01E1}" type="pres">
      <dgm:prSet presAssocID="{865878A1-58E1-41FA-8949-F7BE0E93B2E2}" presName="imagNode" presStyleLbl="fgImgPlace1" presStyleIdx="3" presStyleCnt="5"/>
      <dgm:spPr/>
    </dgm:pt>
    <dgm:pt modelId="{DE645363-7D10-442C-8989-4B3B00BE73C3}" type="pres">
      <dgm:prSet presAssocID="{C30C92F3-BF79-4F71-9B58-9419B830A0EE}" presName="sibTrans" presStyleLbl="sibTrans2D1" presStyleIdx="0" presStyleCnt="0"/>
      <dgm:spPr/>
    </dgm:pt>
    <dgm:pt modelId="{B0E7C444-A93C-4C1E-B50C-051ABF69F9DE}" type="pres">
      <dgm:prSet presAssocID="{17A8D489-DD50-4B34-82D3-28E394154C2B}" presName="compNode" presStyleCnt="0"/>
      <dgm:spPr/>
    </dgm:pt>
    <dgm:pt modelId="{C8E61A8B-9577-4309-9C1B-EB4FE2E81E4F}" type="pres">
      <dgm:prSet presAssocID="{17A8D489-DD50-4B34-82D3-28E394154C2B}" presName="bkgdShape" presStyleLbl="node1" presStyleIdx="4" presStyleCnt="5"/>
      <dgm:spPr/>
    </dgm:pt>
    <dgm:pt modelId="{4C7F425C-E2C6-4833-9DBF-8AF022091CBD}" type="pres">
      <dgm:prSet presAssocID="{17A8D489-DD50-4B34-82D3-28E394154C2B}" presName="nodeTx" presStyleLbl="node1" presStyleIdx="4" presStyleCnt="5">
        <dgm:presLayoutVars>
          <dgm:bulletEnabled val="1"/>
        </dgm:presLayoutVars>
      </dgm:prSet>
      <dgm:spPr/>
    </dgm:pt>
    <dgm:pt modelId="{0B2FB10B-95AA-49B2-AD3F-3FC50ABDED83}" type="pres">
      <dgm:prSet presAssocID="{17A8D489-DD50-4B34-82D3-28E394154C2B}" presName="invisiNode" presStyleLbl="node1" presStyleIdx="4" presStyleCnt="5"/>
      <dgm:spPr/>
    </dgm:pt>
    <dgm:pt modelId="{43000D91-15FF-41AF-9438-7E8927B8A77F}" type="pres">
      <dgm:prSet presAssocID="{17A8D489-DD50-4B34-82D3-28E394154C2B}" presName="imagNode" presStyleLbl="fgImgPlace1" presStyleIdx="4" presStyleCnt="5"/>
      <dgm:spPr/>
    </dgm:pt>
  </dgm:ptLst>
  <dgm:cxnLst>
    <dgm:cxn modelId="{3B2DC70E-F0EF-4015-90B0-DEBBCD53FF49}" type="presOf" srcId="{5F69740C-8BA2-4993-8DE8-B578F6680226}" destId="{4398951B-EB43-415C-942B-0A99D56763E0}" srcOrd="1" destOrd="0" presId="urn:microsoft.com/office/officeart/2005/8/layout/hList7"/>
    <dgm:cxn modelId="{DC890F11-BFCC-4E55-96A5-C3DABF39A686}" type="presOf" srcId="{434CFBBF-51AB-4E40-B874-AA579B60A912}" destId="{2CF2F5DA-C74B-4865-B8F0-75405F21F44F}" srcOrd="0" destOrd="0" presId="urn:microsoft.com/office/officeart/2005/8/layout/hList7"/>
    <dgm:cxn modelId="{DE5EED1B-A80F-460A-8EEE-2667A1C2BBD7}" srcId="{CD800508-E726-4591-B2C7-A14D67F0F851}" destId="{2D9F5A2E-F911-41A1-B394-107432B5ED81}" srcOrd="2" destOrd="0" parTransId="{25FA83D4-06F9-43A5-8758-2D1F27DEDA15}" sibTransId="{0B87EC45-C94D-4730-8CB9-F74F7080CA00}"/>
    <dgm:cxn modelId="{3A9E1D20-35F0-4572-849D-E05D205E7738}" type="presOf" srcId="{865878A1-58E1-41FA-8949-F7BE0E93B2E2}" destId="{8B803BB2-8D17-4D57-8DEA-078B60FD5352}" srcOrd="0" destOrd="0" presId="urn:microsoft.com/office/officeart/2005/8/layout/hList7"/>
    <dgm:cxn modelId="{B3C8462A-42CE-45F3-AB2B-F6D3C08A346C}" type="presOf" srcId="{2D9F5A2E-F911-41A1-B394-107432B5ED81}" destId="{CF496A61-73D9-4796-ABD7-5DE8BF5B189A}" srcOrd="0" destOrd="0" presId="urn:microsoft.com/office/officeart/2005/8/layout/hList7"/>
    <dgm:cxn modelId="{9F466334-FD36-4D89-8264-CA70D0582F5E}" type="presOf" srcId="{5F69740C-8BA2-4993-8DE8-B578F6680226}" destId="{37CFDACF-5924-4315-872E-BDA7AC0370D5}" srcOrd="0" destOrd="0" presId="urn:microsoft.com/office/officeart/2005/8/layout/hList7"/>
    <dgm:cxn modelId="{30591739-FCFB-4EED-A7BD-B64B14FEC0CE}" type="presOf" srcId="{C558B3A9-9E6B-4664-82F1-D8D402AF7E84}" destId="{52D8EAE2-E348-45DB-8FEB-371DA781A13C}" srcOrd="1" destOrd="0" presId="urn:microsoft.com/office/officeart/2005/8/layout/hList7"/>
    <dgm:cxn modelId="{9CF35A3F-5E8E-4A28-B02D-95339F7A0238}" type="presOf" srcId="{0B87EC45-C94D-4730-8CB9-F74F7080CA00}" destId="{DBEF9234-5295-4752-8F09-E3D8095BBBF8}" srcOrd="0" destOrd="0" presId="urn:microsoft.com/office/officeart/2005/8/layout/hList7"/>
    <dgm:cxn modelId="{B18BD673-0356-4BDC-A866-F5018D5CBFED}" type="presOf" srcId="{17A8D489-DD50-4B34-82D3-28E394154C2B}" destId="{C8E61A8B-9577-4309-9C1B-EB4FE2E81E4F}" srcOrd="0" destOrd="0" presId="urn:microsoft.com/office/officeart/2005/8/layout/hList7"/>
    <dgm:cxn modelId="{2AD3EA57-5B43-4376-9116-52EBB21168A1}" srcId="{CD800508-E726-4591-B2C7-A14D67F0F851}" destId="{865878A1-58E1-41FA-8949-F7BE0E93B2E2}" srcOrd="3" destOrd="0" parTransId="{48305ABC-7B75-4EC3-BC0C-03948593F928}" sibTransId="{C30C92F3-BF79-4F71-9B58-9419B830A0EE}"/>
    <dgm:cxn modelId="{3D78787C-5938-48FA-8E4A-769C3E9C3B3D}" srcId="{CD800508-E726-4591-B2C7-A14D67F0F851}" destId="{C558B3A9-9E6B-4664-82F1-D8D402AF7E84}" srcOrd="0" destOrd="0" parTransId="{60347C4C-9293-469F-AE4C-81548FE82362}" sibTransId="{434CFBBF-51AB-4E40-B874-AA579B60A912}"/>
    <dgm:cxn modelId="{BBFC1F86-7A67-4022-85FB-90925652B485}" type="presOf" srcId="{C30C92F3-BF79-4F71-9B58-9419B830A0EE}" destId="{DE645363-7D10-442C-8989-4B3B00BE73C3}" srcOrd="0" destOrd="0" presId="urn:microsoft.com/office/officeart/2005/8/layout/hList7"/>
    <dgm:cxn modelId="{D1DC6988-6EFB-4C70-83AE-60BD0F53738A}" srcId="{CD800508-E726-4591-B2C7-A14D67F0F851}" destId="{17A8D489-DD50-4B34-82D3-28E394154C2B}" srcOrd="4" destOrd="0" parTransId="{CCC0740E-4BC0-4DF6-86DD-D819909EE71A}" sibTransId="{4D8E4C07-6DA3-42B9-A50F-42FAABD96B7D}"/>
    <dgm:cxn modelId="{81262D89-8F52-4FCE-8E3B-3DEDEBC2F787}" srcId="{CD800508-E726-4591-B2C7-A14D67F0F851}" destId="{5F69740C-8BA2-4993-8DE8-B578F6680226}" srcOrd="1" destOrd="0" parTransId="{DAF95EF5-63F5-4CD1-959C-0F939062F913}" sibTransId="{2AFF31A1-AB2B-495E-A050-5CC83F82FCA7}"/>
    <dgm:cxn modelId="{0A557CA1-1253-40DD-BB22-0E53F84B0806}" type="presOf" srcId="{C558B3A9-9E6B-4664-82F1-D8D402AF7E84}" destId="{119BD21A-54F9-4EC0-B273-CEDB1702DE61}" srcOrd="0" destOrd="0" presId="urn:microsoft.com/office/officeart/2005/8/layout/hList7"/>
    <dgm:cxn modelId="{AD875DAC-A2FE-4125-9114-C96E51877D70}" type="presOf" srcId="{17A8D489-DD50-4B34-82D3-28E394154C2B}" destId="{4C7F425C-E2C6-4833-9DBF-8AF022091CBD}" srcOrd="1" destOrd="0" presId="urn:microsoft.com/office/officeart/2005/8/layout/hList7"/>
    <dgm:cxn modelId="{B38DB1B6-7B09-4D15-B6DE-E2F6CEB7CE88}" type="presOf" srcId="{2AFF31A1-AB2B-495E-A050-5CC83F82FCA7}" destId="{1475EEFB-A95C-4754-A068-8D6C1E9278E8}" srcOrd="0" destOrd="0" presId="urn:microsoft.com/office/officeart/2005/8/layout/hList7"/>
    <dgm:cxn modelId="{092657D3-35F1-4E26-96CB-212B89998BB9}" type="presOf" srcId="{865878A1-58E1-41FA-8949-F7BE0E93B2E2}" destId="{7D1912E7-C7EF-4EC3-9D94-18882C2F26A2}" srcOrd="1" destOrd="0" presId="urn:microsoft.com/office/officeart/2005/8/layout/hList7"/>
    <dgm:cxn modelId="{115E29E2-EC30-43CB-A70B-03BBD6FB43EC}" type="presOf" srcId="{CD800508-E726-4591-B2C7-A14D67F0F851}" destId="{4C3C4DF3-FE50-4CA3-AD4D-D500A4C86E7D}" srcOrd="0" destOrd="0" presId="urn:microsoft.com/office/officeart/2005/8/layout/hList7"/>
    <dgm:cxn modelId="{6126D4E8-E953-4301-88EE-D5B9C1D8706A}" type="presOf" srcId="{2D9F5A2E-F911-41A1-B394-107432B5ED81}" destId="{02A3F08E-8638-4915-9CFC-50D08CA9A7C9}" srcOrd="1" destOrd="0" presId="urn:microsoft.com/office/officeart/2005/8/layout/hList7"/>
    <dgm:cxn modelId="{89FCB4A1-3F35-4AF4-8809-BCB5F07BD727}" type="presParOf" srcId="{4C3C4DF3-FE50-4CA3-AD4D-D500A4C86E7D}" destId="{D68087B4-573A-4C8D-860F-7475BEA5C706}" srcOrd="0" destOrd="0" presId="urn:microsoft.com/office/officeart/2005/8/layout/hList7"/>
    <dgm:cxn modelId="{49F52391-0906-4C66-AD39-E28946E9F838}" type="presParOf" srcId="{4C3C4DF3-FE50-4CA3-AD4D-D500A4C86E7D}" destId="{A9BFBBD3-6D19-4388-85A1-753A5D91C5E3}" srcOrd="1" destOrd="0" presId="urn:microsoft.com/office/officeart/2005/8/layout/hList7"/>
    <dgm:cxn modelId="{6354503A-A8B6-44C9-BC4A-6AECF746DA5F}" type="presParOf" srcId="{A9BFBBD3-6D19-4388-85A1-753A5D91C5E3}" destId="{6DDA0350-134C-4963-AE92-1A663F145718}" srcOrd="0" destOrd="0" presId="urn:microsoft.com/office/officeart/2005/8/layout/hList7"/>
    <dgm:cxn modelId="{DE4E7C54-E8A4-40DC-9B11-A85F1275AEC8}" type="presParOf" srcId="{6DDA0350-134C-4963-AE92-1A663F145718}" destId="{119BD21A-54F9-4EC0-B273-CEDB1702DE61}" srcOrd="0" destOrd="0" presId="urn:microsoft.com/office/officeart/2005/8/layout/hList7"/>
    <dgm:cxn modelId="{0C693C29-1347-4B84-B5D3-2F24D3211857}" type="presParOf" srcId="{6DDA0350-134C-4963-AE92-1A663F145718}" destId="{52D8EAE2-E348-45DB-8FEB-371DA781A13C}" srcOrd="1" destOrd="0" presId="urn:microsoft.com/office/officeart/2005/8/layout/hList7"/>
    <dgm:cxn modelId="{97AC0DD3-42F7-4535-B9F0-6CFD6911986F}" type="presParOf" srcId="{6DDA0350-134C-4963-AE92-1A663F145718}" destId="{58F8B2AA-A09C-4BF3-BF18-987D8FF399DD}" srcOrd="2" destOrd="0" presId="urn:microsoft.com/office/officeart/2005/8/layout/hList7"/>
    <dgm:cxn modelId="{B17A12D8-EA41-48C2-B864-897A1093A21B}" type="presParOf" srcId="{6DDA0350-134C-4963-AE92-1A663F145718}" destId="{C0408313-C64B-4A2E-AA83-248E3D1C0763}" srcOrd="3" destOrd="0" presId="urn:microsoft.com/office/officeart/2005/8/layout/hList7"/>
    <dgm:cxn modelId="{06C83297-DB75-4DA4-826D-402EDC3D90C7}" type="presParOf" srcId="{A9BFBBD3-6D19-4388-85A1-753A5D91C5E3}" destId="{2CF2F5DA-C74B-4865-B8F0-75405F21F44F}" srcOrd="1" destOrd="0" presId="urn:microsoft.com/office/officeart/2005/8/layout/hList7"/>
    <dgm:cxn modelId="{DBD0E0DC-FA9C-4411-A780-830A37611B03}" type="presParOf" srcId="{A9BFBBD3-6D19-4388-85A1-753A5D91C5E3}" destId="{8F33BCD5-E544-44CC-AD4F-87D9AA598A98}" srcOrd="2" destOrd="0" presId="urn:microsoft.com/office/officeart/2005/8/layout/hList7"/>
    <dgm:cxn modelId="{417AE82A-650A-4CD5-93CF-0B5A9A8F0105}" type="presParOf" srcId="{8F33BCD5-E544-44CC-AD4F-87D9AA598A98}" destId="{37CFDACF-5924-4315-872E-BDA7AC0370D5}" srcOrd="0" destOrd="0" presId="urn:microsoft.com/office/officeart/2005/8/layout/hList7"/>
    <dgm:cxn modelId="{FAD0CCD9-C2CB-48ED-A4BA-E19068956AA6}" type="presParOf" srcId="{8F33BCD5-E544-44CC-AD4F-87D9AA598A98}" destId="{4398951B-EB43-415C-942B-0A99D56763E0}" srcOrd="1" destOrd="0" presId="urn:microsoft.com/office/officeart/2005/8/layout/hList7"/>
    <dgm:cxn modelId="{D4A86ECE-A890-4397-8973-41614C56CB98}" type="presParOf" srcId="{8F33BCD5-E544-44CC-AD4F-87D9AA598A98}" destId="{2538B8C3-9122-48B9-A5EC-B786E3FA47B4}" srcOrd="2" destOrd="0" presId="urn:microsoft.com/office/officeart/2005/8/layout/hList7"/>
    <dgm:cxn modelId="{995BD672-1B5B-4725-A3DE-305E5B2EC0FC}" type="presParOf" srcId="{8F33BCD5-E544-44CC-AD4F-87D9AA598A98}" destId="{6FB239F6-539D-4D90-9B47-BFA1FF217881}" srcOrd="3" destOrd="0" presId="urn:microsoft.com/office/officeart/2005/8/layout/hList7"/>
    <dgm:cxn modelId="{31715157-91BA-446E-AAB5-DE5072E9D3C2}" type="presParOf" srcId="{A9BFBBD3-6D19-4388-85A1-753A5D91C5E3}" destId="{1475EEFB-A95C-4754-A068-8D6C1E9278E8}" srcOrd="3" destOrd="0" presId="urn:microsoft.com/office/officeart/2005/8/layout/hList7"/>
    <dgm:cxn modelId="{5AA72FFF-EF4F-4D8A-92E0-A677861A2104}" type="presParOf" srcId="{A9BFBBD3-6D19-4388-85A1-753A5D91C5E3}" destId="{379E0D97-BDD5-4320-862F-6D08DF7B3120}" srcOrd="4" destOrd="0" presId="urn:microsoft.com/office/officeart/2005/8/layout/hList7"/>
    <dgm:cxn modelId="{6B76CC36-9194-41BC-B452-B02978F173A0}" type="presParOf" srcId="{379E0D97-BDD5-4320-862F-6D08DF7B3120}" destId="{CF496A61-73D9-4796-ABD7-5DE8BF5B189A}" srcOrd="0" destOrd="0" presId="urn:microsoft.com/office/officeart/2005/8/layout/hList7"/>
    <dgm:cxn modelId="{889BEDAD-6461-433D-9C05-B2E1D8DB7CB0}" type="presParOf" srcId="{379E0D97-BDD5-4320-862F-6D08DF7B3120}" destId="{02A3F08E-8638-4915-9CFC-50D08CA9A7C9}" srcOrd="1" destOrd="0" presId="urn:microsoft.com/office/officeart/2005/8/layout/hList7"/>
    <dgm:cxn modelId="{2801E245-CF3E-404F-A4E8-FD42FF2121F4}" type="presParOf" srcId="{379E0D97-BDD5-4320-862F-6D08DF7B3120}" destId="{BB6693AE-C2CE-4C70-B600-925EA97ABFCF}" srcOrd="2" destOrd="0" presId="urn:microsoft.com/office/officeart/2005/8/layout/hList7"/>
    <dgm:cxn modelId="{2C780812-68EA-4BEB-8FED-24DD8B77D7DF}" type="presParOf" srcId="{379E0D97-BDD5-4320-862F-6D08DF7B3120}" destId="{D10329C1-0583-4CCE-863D-9E1C1ED40575}" srcOrd="3" destOrd="0" presId="urn:microsoft.com/office/officeart/2005/8/layout/hList7"/>
    <dgm:cxn modelId="{07332387-C494-42B9-A95D-05D6D7F9B23E}" type="presParOf" srcId="{A9BFBBD3-6D19-4388-85A1-753A5D91C5E3}" destId="{DBEF9234-5295-4752-8F09-E3D8095BBBF8}" srcOrd="5" destOrd="0" presId="urn:microsoft.com/office/officeart/2005/8/layout/hList7"/>
    <dgm:cxn modelId="{53C77375-97D7-4463-B122-F175DFAC2D0D}" type="presParOf" srcId="{A9BFBBD3-6D19-4388-85A1-753A5D91C5E3}" destId="{AD5FE29E-DD96-4031-A876-F52B4367F0BE}" srcOrd="6" destOrd="0" presId="urn:microsoft.com/office/officeart/2005/8/layout/hList7"/>
    <dgm:cxn modelId="{156323AF-7407-43D3-B5CE-CBD421D53A84}" type="presParOf" srcId="{AD5FE29E-DD96-4031-A876-F52B4367F0BE}" destId="{8B803BB2-8D17-4D57-8DEA-078B60FD5352}" srcOrd="0" destOrd="0" presId="urn:microsoft.com/office/officeart/2005/8/layout/hList7"/>
    <dgm:cxn modelId="{3354FAE9-9DED-4D46-B1E8-BDC1521E9C47}" type="presParOf" srcId="{AD5FE29E-DD96-4031-A876-F52B4367F0BE}" destId="{7D1912E7-C7EF-4EC3-9D94-18882C2F26A2}" srcOrd="1" destOrd="0" presId="urn:microsoft.com/office/officeart/2005/8/layout/hList7"/>
    <dgm:cxn modelId="{22785D0B-9D52-4530-926D-9F949B185EF4}" type="presParOf" srcId="{AD5FE29E-DD96-4031-A876-F52B4367F0BE}" destId="{4A799208-224C-4372-BA8F-D1FC7854F478}" srcOrd="2" destOrd="0" presId="urn:microsoft.com/office/officeart/2005/8/layout/hList7"/>
    <dgm:cxn modelId="{4296A791-636B-4AFD-B8CA-2FEB4700E59A}" type="presParOf" srcId="{AD5FE29E-DD96-4031-A876-F52B4367F0BE}" destId="{14CA19DF-D051-405A-9890-27BD51BA01E1}" srcOrd="3" destOrd="0" presId="urn:microsoft.com/office/officeart/2005/8/layout/hList7"/>
    <dgm:cxn modelId="{61D9F748-14FA-4497-9FD1-1FC6607F19C5}" type="presParOf" srcId="{A9BFBBD3-6D19-4388-85A1-753A5D91C5E3}" destId="{DE645363-7D10-442C-8989-4B3B00BE73C3}" srcOrd="7" destOrd="0" presId="urn:microsoft.com/office/officeart/2005/8/layout/hList7"/>
    <dgm:cxn modelId="{73E97718-D2C4-4B88-BE0E-B49E85DB2B3F}" type="presParOf" srcId="{A9BFBBD3-6D19-4388-85A1-753A5D91C5E3}" destId="{B0E7C444-A93C-4C1E-B50C-051ABF69F9DE}" srcOrd="8" destOrd="0" presId="urn:microsoft.com/office/officeart/2005/8/layout/hList7"/>
    <dgm:cxn modelId="{DFE3C8D1-2A41-4267-9DFC-3EA1B5E7461B}" type="presParOf" srcId="{B0E7C444-A93C-4C1E-B50C-051ABF69F9DE}" destId="{C8E61A8B-9577-4309-9C1B-EB4FE2E81E4F}" srcOrd="0" destOrd="0" presId="urn:microsoft.com/office/officeart/2005/8/layout/hList7"/>
    <dgm:cxn modelId="{5D7EBE31-5A30-4667-8D9F-1EA31C1F22FB}" type="presParOf" srcId="{B0E7C444-A93C-4C1E-B50C-051ABF69F9DE}" destId="{4C7F425C-E2C6-4833-9DBF-8AF022091CBD}" srcOrd="1" destOrd="0" presId="urn:microsoft.com/office/officeart/2005/8/layout/hList7"/>
    <dgm:cxn modelId="{2E7A5560-2F35-4496-B900-3509C46DB7AC}" type="presParOf" srcId="{B0E7C444-A93C-4C1E-B50C-051ABF69F9DE}" destId="{0B2FB10B-95AA-49B2-AD3F-3FC50ABDED83}" srcOrd="2" destOrd="0" presId="urn:microsoft.com/office/officeart/2005/8/layout/hList7"/>
    <dgm:cxn modelId="{08137FAD-9A35-463C-B607-C9CD717600CC}" type="presParOf" srcId="{B0E7C444-A93C-4C1E-B50C-051ABF69F9DE}" destId="{43000D91-15FF-41AF-9438-7E8927B8A77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0BF00-61B6-4791-A7DB-95034884EF40}">
      <dsp:nvSpPr>
        <dsp:cNvPr id="0" name=""/>
        <dsp:cNvSpPr/>
      </dsp:nvSpPr>
      <dsp:spPr>
        <a:xfrm>
          <a:off x="2650" y="0"/>
          <a:ext cx="3229626" cy="57606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2008</a:t>
          </a:r>
        </a:p>
      </dsp:txBody>
      <dsp:txXfrm>
        <a:off x="290682" y="0"/>
        <a:ext cx="2653562" cy="576064"/>
      </dsp:txXfrm>
    </dsp:sp>
    <dsp:sp modelId="{6613D193-8F1D-458F-9B7D-C4C85DD9BA97}">
      <dsp:nvSpPr>
        <dsp:cNvPr id="0" name=""/>
        <dsp:cNvSpPr/>
      </dsp:nvSpPr>
      <dsp:spPr>
        <a:xfrm>
          <a:off x="2909314" y="0"/>
          <a:ext cx="3229626" cy="576064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2009</a:t>
          </a:r>
        </a:p>
      </dsp:txBody>
      <dsp:txXfrm>
        <a:off x="3197346" y="0"/>
        <a:ext cx="2653562" cy="576064"/>
      </dsp:txXfrm>
    </dsp:sp>
    <dsp:sp modelId="{DFBCFF55-C330-49CB-AEDC-EC9C49631202}">
      <dsp:nvSpPr>
        <dsp:cNvPr id="0" name=""/>
        <dsp:cNvSpPr/>
      </dsp:nvSpPr>
      <dsp:spPr>
        <a:xfrm>
          <a:off x="5815977" y="0"/>
          <a:ext cx="3229626" cy="576064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2010</a:t>
          </a:r>
        </a:p>
      </dsp:txBody>
      <dsp:txXfrm>
        <a:off x="6104009" y="0"/>
        <a:ext cx="2653562" cy="576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CFF55-C330-49CB-AEDC-EC9C49631202}">
      <dsp:nvSpPr>
        <dsp:cNvPr id="0" name=""/>
        <dsp:cNvSpPr/>
      </dsp:nvSpPr>
      <dsp:spPr>
        <a:xfrm>
          <a:off x="3927" y="0"/>
          <a:ext cx="2420487" cy="576064"/>
        </a:xfrm>
        <a:prstGeom prst="chevron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2013</a:t>
          </a:r>
        </a:p>
      </dsp:txBody>
      <dsp:txXfrm>
        <a:off x="291959" y="0"/>
        <a:ext cx="1844423" cy="576064"/>
      </dsp:txXfrm>
    </dsp:sp>
    <dsp:sp modelId="{720C57B5-33C6-41AB-ABDC-24A1C8688458}">
      <dsp:nvSpPr>
        <dsp:cNvPr id="0" name=""/>
        <dsp:cNvSpPr/>
      </dsp:nvSpPr>
      <dsp:spPr>
        <a:xfrm>
          <a:off x="2182366" y="0"/>
          <a:ext cx="2420487" cy="576064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2014</a:t>
          </a:r>
        </a:p>
      </dsp:txBody>
      <dsp:txXfrm>
        <a:off x="2470398" y="0"/>
        <a:ext cx="1844423" cy="576064"/>
      </dsp:txXfrm>
    </dsp:sp>
    <dsp:sp modelId="{DA81B40A-C635-45F7-9CB7-9896C200EA7D}">
      <dsp:nvSpPr>
        <dsp:cNvPr id="0" name=""/>
        <dsp:cNvSpPr/>
      </dsp:nvSpPr>
      <dsp:spPr>
        <a:xfrm>
          <a:off x="4360805" y="0"/>
          <a:ext cx="2437189" cy="576064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2016</a:t>
          </a:r>
        </a:p>
      </dsp:txBody>
      <dsp:txXfrm>
        <a:off x="4648837" y="0"/>
        <a:ext cx="1861125" cy="576064"/>
      </dsp:txXfrm>
    </dsp:sp>
    <dsp:sp modelId="{D1995FF0-8DBA-4274-8CF9-EB0EBA8FB5FB}">
      <dsp:nvSpPr>
        <dsp:cNvPr id="0" name=""/>
        <dsp:cNvSpPr/>
      </dsp:nvSpPr>
      <dsp:spPr>
        <a:xfrm>
          <a:off x="6555945" y="0"/>
          <a:ext cx="2420487" cy="576064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2017</a:t>
          </a:r>
        </a:p>
      </dsp:txBody>
      <dsp:txXfrm>
        <a:off x="6843977" y="0"/>
        <a:ext cx="1844423" cy="576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CFF55-C330-49CB-AEDC-EC9C49631202}">
      <dsp:nvSpPr>
        <dsp:cNvPr id="0" name=""/>
        <dsp:cNvSpPr/>
      </dsp:nvSpPr>
      <dsp:spPr>
        <a:xfrm>
          <a:off x="2640" y="0"/>
          <a:ext cx="3217509" cy="58565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 dirty="0"/>
            <a:t>2018</a:t>
          </a:r>
        </a:p>
      </dsp:txBody>
      <dsp:txXfrm>
        <a:off x="295467" y="0"/>
        <a:ext cx="2631855" cy="585654"/>
      </dsp:txXfrm>
    </dsp:sp>
    <dsp:sp modelId="{F47A1AFD-02A2-48FF-AA93-8BDC53BD4B9A}">
      <dsp:nvSpPr>
        <dsp:cNvPr id="0" name=""/>
        <dsp:cNvSpPr/>
      </dsp:nvSpPr>
      <dsp:spPr>
        <a:xfrm>
          <a:off x="2898399" y="0"/>
          <a:ext cx="3217509" cy="585654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2019</a:t>
          </a:r>
        </a:p>
      </dsp:txBody>
      <dsp:txXfrm>
        <a:off x="3191226" y="0"/>
        <a:ext cx="2631855" cy="585654"/>
      </dsp:txXfrm>
    </dsp:sp>
    <dsp:sp modelId="{F0E07F3E-CD60-4A72-A995-FE570E5AD771}">
      <dsp:nvSpPr>
        <dsp:cNvPr id="0" name=""/>
        <dsp:cNvSpPr/>
      </dsp:nvSpPr>
      <dsp:spPr>
        <a:xfrm>
          <a:off x="5794157" y="0"/>
          <a:ext cx="3217509" cy="585654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500" kern="1200" dirty="0"/>
            <a:t>2020</a:t>
          </a:r>
        </a:p>
      </dsp:txBody>
      <dsp:txXfrm>
        <a:off x="6086984" y="0"/>
        <a:ext cx="2631855" cy="585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A47B-4636-4832-88C5-3DEBFADEAB05}">
      <dsp:nvSpPr>
        <dsp:cNvPr id="0" name=""/>
        <dsp:cNvSpPr/>
      </dsp:nvSpPr>
      <dsp:spPr>
        <a:xfrm>
          <a:off x="0" y="0"/>
          <a:ext cx="2443205" cy="57606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1954</a:t>
          </a:r>
        </a:p>
      </dsp:txBody>
      <dsp:txXfrm>
        <a:off x="288032" y="0"/>
        <a:ext cx="1867141" cy="576064"/>
      </dsp:txXfrm>
    </dsp:sp>
    <dsp:sp modelId="{0D90BF00-61B6-4791-A7DB-95034884EF40}">
      <dsp:nvSpPr>
        <dsp:cNvPr id="0" name=""/>
        <dsp:cNvSpPr/>
      </dsp:nvSpPr>
      <dsp:spPr>
        <a:xfrm>
          <a:off x="2198574" y="0"/>
          <a:ext cx="2443205" cy="576064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1979</a:t>
          </a:r>
        </a:p>
      </dsp:txBody>
      <dsp:txXfrm>
        <a:off x="2486606" y="0"/>
        <a:ext cx="1867141" cy="576064"/>
      </dsp:txXfrm>
    </dsp:sp>
    <dsp:sp modelId="{6613D193-8F1D-458F-9B7D-C4C85DD9BA97}">
      <dsp:nvSpPr>
        <dsp:cNvPr id="0" name=""/>
        <dsp:cNvSpPr/>
      </dsp:nvSpPr>
      <dsp:spPr>
        <a:xfrm>
          <a:off x="4385536" y="0"/>
          <a:ext cx="2443205" cy="576064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1998</a:t>
          </a:r>
        </a:p>
      </dsp:txBody>
      <dsp:txXfrm>
        <a:off x="4673568" y="0"/>
        <a:ext cx="1867141" cy="576064"/>
      </dsp:txXfrm>
    </dsp:sp>
    <dsp:sp modelId="{DFBCFF55-C330-49CB-AEDC-EC9C49631202}">
      <dsp:nvSpPr>
        <dsp:cNvPr id="0" name=""/>
        <dsp:cNvSpPr/>
      </dsp:nvSpPr>
      <dsp:spPr>
        <a:xfrm>
          <a:off x="6600852" y="0"/>
          <a:ext cx="2443205" cy="576064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kern="1200" dirty="0"/>
            <a:t>2004</a:t>
          </a:r>
        </a:p>
      </dsp:txBody>
      <dsp:txXfrm>
        <a:off x="6888884" y="0"/>
        <a:ext cx="1867141" cy="5760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BD21A-54F9-4EC0-B273-CEDB1702DE61}">
      <dsp:nvSpPr>
        <dsp:cNvPr id="0" name=""/>
        <dsp:cNvSpPr/>
      </dsp:nvSpPr>
      <dsp:spPr>
        <a:xfrm>
          <a:off x="0" y="0"/>
          <a:ext cx="1431198" cy="4860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CONSTITUCIÓN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2008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Artículos 261 -Estado central-, 262, 263, 264 y 267 –GAD-</a:t>
          </a:r>
          <a:endParaRPr lang="es-ES" sz="1400" b="1" kern="1200" dirty="0"/>
        </a:p>
      </dsp:txBody>
      <dsp:txXfrm>
        <a:off x="0" y="1944140"/>
        <a:ext cx="1431198" cy="1944140"/>
      </dsp:txXfrm>
    </dsp:sp>
    <dsp:sp modelId="{C0408313-C64B-4A2E-AA83-248E3D1C0763}">
      <dsp:nvSpPr>
        <dsp:cNvPr id="0" name=""/>
        <dsp:cNvSpPr/>
      </dsp:nvSpPr>
      <dsp:spPr>
        <a:xfrm>
          <a:off x="42935" y="291621"/>
          <a:ext cx="1345326" cy="16184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FDACF-5924-4315-872E-BDA7AC0370D5}">
      <dsp:nvSpPr>
        <dsp:cNvPr id="0" name=""/>
        <dsp:cNvSpPr/>
      </dsp:nvSpPr>
      <dsp:spPr>
        <a:xfrm>
          <a:off x="1474134" y="0"/>
          <a:ext cx="1431198" cy="4860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COOTAD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2010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Artículos 32, 42, 55 y 65, competencias exclusivas GAD</a:t>
          </a:r>
          <a:endParaRPr lang="es-ES" sz="1400" b="1" kern="1200" dirty="0"/>
        </a:p>
      </dsp:txBody>
      <dsp:txXfrm>
        <a:off x="1474134" y="1944140"/>
        <a:ext cx="1431198" cy="1944140"/>
      </dsp:txXfrm>
    </dsp:sp>
    <dsp:sp modelId="{6FB239F6-539D-4D90-9B47-BFA1FF217881}">
      <dsp:nvSpPr>
        <dsp:cNvPr id="0" name=""/>
        <dsp:cNvSpPr/>
      </dsp:nvSpPr>
      <dsp:spPr>
        <a:xfrm>
          <a:off x="1517070" y="291621"/>
          <a:ext cx="1345326" cy="16184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96A61-73D9-4796-ABD7-5DE8BF5B189A}">
      <dsp:nvSpPr>
        <dsp:cNvPr id="0" name=""/>
        <dsp:cNvSpPr/>
      </dsp:nvSpPr>
      <dsp:spPr>
        <a:xfrm>
          <a:off x="2994453" y="0"/>
          <a:ext cx="1431198" cy="4860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COPFP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2010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Artículos 41, 42 y 44, articulación de la planificación</a:t>
          </a:r>
          <a:endParaRPr lang="es-ES" sz="1400" b="1" kern="1200" dirty="0"/>
        </a:p>
      </dsp:txBody>
      <dsp:txXfrm>
        <a:off x="2994453" y="1944140"/>
        <a:ext cx="1431198" cy="1944140"/>
      </dsp:txXfrm>
    </dsp:sp>
    <dsp:sp modelId="{D10329C1-0583-4CCE-863D-9E1C1ED40575}">
      <dsp:nvSpPr>
        <dsp:cNvPr id="0" name=""/>
        <dsp:cNvSpPr/>
      </dsp:nvSpPr>
      <dsp:spPr>
        <a:xfrm>
          <a:off x="2991204" y="291621"/>
          <a:ext cx="1345326" cy="16184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03BB2-8D17-4D57-8DEA-078B60FD5352}">
      <dsp:nvSpPr>
        <dsp:cNvPr id="0" name=""/>
        <dsp:cNvSpPr/>
      </dsp:nvSpPr>
      <dsp:spPr>
        <a:xfrm>
          <a:off x="4422403" y="0"/>
          <a:ext cx="1431198" cy="4860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LOOTUGS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2016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Objeto y Alcance del Ordenamiento Territorial</a:t>
          </a:r>
          <a:r>
            <a:rPr lang="es-ES" sz="1200" kern="1200" dirty="0"/>
            <a:t> -Artículo 10 y 11-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Instrumentos OT –Art. 12-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kern="1200" dirty="0"/>
        </a:p>
      </dsp:txBody>
      <dsp:txXfrm>
        <a:off x="4422403" y="1944140"/>
        <a:ext cx="1431198" cy="1944140"/>
      </dsp:txXfrm>
    </dsp:sp>
    <dsp:sp modelId="{14CA19DF-D051-405A-9890-27BD51BA01E1}">
      <dsp:nvSpPr>
        <dsp:cNvPr id="0" name=""/>
        <dsp:cNvSpPr/>
      </dsp:nvSpPr>
      <dsp:spPr>
        <a:xfrm>
          <a:off x="4465339" y="291621"/>
          <a:ext cx="1345326" cy="16184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61A8B-9577-4309-9C1B-EB4FE2E81E4F}">
      <dsp:nvSpPr>
        <dsp:cNvPr id="0" name=""/>
        <dsp:cNvSpPr/>
      </dsp:nvSpPr>
      <dsp:spPr>
        <a:xfrm>
          <a:off x="5896537" y="0"/>
          <a:ext cx="1431198" cy="4860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Reglamento a la LOOTUGS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2019</a:t>
          </a:r>
          <a:endParaRPr lang="es-ES" sz="1600" kern="1200" dirty="0"/>
        </a:p>
      </dsp:txBody>
      <dsp:txXfrm>
        <a:off x="5896537" y="1944140"/>
        <a:ext cx="1431198" cy="1944140"/>
      </dsp:txXfrm>
    </dsp:sp>
    <dsp:sp modelId="{43000D91-15FF-41AF-9438-7E8927B8A77F}">
      <dsp:nvSpPr>
        <dsp:cNvPr id="0" name=""/>
        <dsp:cNvSpPr/>
      </dsp:nvSpPr>
      <dsp:spPr>
        <a:xfrm>
          <a:off x="5939473" y="291621"/>
          <a:ext cx="1345326" cy="16184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087B4-573A-4C8D-860F-7475BEA5C706}">
      <dsp:nvSpPr>
        <dsp:cNvPr id="0" name=""/>
        <dsp:cNvSpPr/>
      </dsp:nvSpPr>
      <dsp:spPr>
        <a:xfrm>
          <a:off x="293109" y="3888280"/>
          <a:ext cx="6741517" cy="72905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D1201-8863-4644-97DF-6E046BF52331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3BDD5-9A8B-4D72-8B72-1E40CFB7A8A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261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8CA08-1AA1-4300-9FE5-2816F3858AEC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533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4B160-C53D-49F7-8546-619ED5FCE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0F4BFE-7667-4055-A641-06DEF5E67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E2DDE5-92F2-436E-848D-6349AC06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F3D687-B56A-47B9-9002-3C08ADB9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3E6F59-4499-4207-B87D-68BA456C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107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C759D-3827-4ADB-8142-7D8A304A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43D25-8DAA-4486-886C-6EFE15C27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4C73CC-6B4B-4173-9870-B9C55188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E9A5EC-A250-404F-96F3-0071D980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4715BF-1565-4D45-85D3-201D163A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501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FD0548-7F04-4018-98EC-0F07F359B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3EDDB9-1CE8-440F-9C26-1E8B66812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A39B8A-AFBA-4399-9C6B-D1919097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C34D5-B128-4BDF-AFCA-AB1AF1A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63357D-3568-4DF0-B888-7A9F1C80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829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55BAE4-0724-444E-B7A7-6E88BF98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67703B-6480-4ADF-82C8-728E173D4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DFA613-92FE-4F0A-ACDC-33E55CED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AA8F6-4CD0-4C26-B824-850244A9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D6EEE9-D460-41EB-B6BE-CC62E120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413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2AF7D-B336-4ED6-897C-B0E452F6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9A50F1-FEBD-43D9-A4BF-8CBF11A33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228015-7824-4E34-8801-9C807A36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2124F-D978-43D9-AA48-950FE085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E2004-CF64-4ACE-862B-95215C9E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06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71218-EAEB-4CAB-9684-B8962979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3328D7-3EC3-4F1A-B2DA-B50F263BE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8ECA69-DC7B-4CEE-87C5-7B624DD42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05A9CC-55CD-45BC-87CB-E5016EA4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2DD164-24D2-4254-83E6-1B59B61A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C00C26-EC60-4B7A-97CF-F3185D7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827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4414C-648D-4D43-8DC8-3C0E1531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C4F6E-6F7E-4CFD-8EB9-88877834C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A5A547-81B4-4BE0-BD65-5CA68D885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B741BA-8A72-46DA-A5CB-E22128B71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CD4106-62FD-4377-B2B7-FE2690A3B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DE06CC-FA1E-4886-96A8-41C07A9B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35147F-13AE-482D-BD92-234156F8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1DA3C1-FFC0-41C5-951C-76C56FDF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266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8C186-862A-4C9C-8BA4-54E1446B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631147-279F-461D-B29A-ED6B75FD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0486FB9-447A-4A35-BC3E-3318F1A0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CACD43-985E-4C77-9892-275DF794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363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F49992-7574-4CE0-AD43-13E40B5D5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B14DA-1BD7-4B49-9FC5-F4C3EE2B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FCABCE-1CCC-4763-B2CF-014C5E43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9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88373-D9AF-4C28-B439-0A078655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7DA261-9FE1-4009-9534-6E26F041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7DDCB7-771D-4C8B-8344-73DB04C6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DA275B-8324-4A50-A500-DAA97378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577661-8198-4666-908F-7B1DE7C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AD44B-FF52-4389-A54E-E28926BA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74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62D2A-39FA-48F5-931D-37775AEA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711650-4DAA-45CA-80BD-FD287F7DD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FDE583-2F4B-408D-B26D-5A18E776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132290-2385-40A6-8108-5EABE15F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900DA9-1238-450A-BA2A-CD1C4999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718827-B0ED-4EDE-A168-0B260F22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407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75A344-9875-457D-A0A5-D43832AC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5826F-3DA2-47D6-8D90-EACF2B07E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76A41-B076-4194-BBB8-25D2A8BE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F99FC-8694-4D16-87F5-8B4E6CE50708}" type="datetimeFigureOut">
              <a:rPr lang="es-EC" smtClean="0"/>
              <a:t>04/04/2025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18AE92-BF19-4296-91B6-0E2951EF3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1B568F-3E64-47EB-B106-E5B1103EE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619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youtube.com/watch?v=EBbRNtOtwns&amp;ab_channel=Algargos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3647F-22A9-44A8-8530-175CA05F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736C0-CF6F-491C-B267-1D4C0189A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CD8052-CBBD-4456-81EE-93E58C0D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" y="0"/>
            <a:ext cx="12150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8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209279" y="487025"/>
            <a:ext cx="35052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b="1" dirty="0">
                <a:latin typeface="Google Sans"/>
              </a:rPr>
              <a:t>4.- </a:t>
            </a:r>
            <a:r>
              <a:rPr lang="es-ES" b="1" dirty="0"/>
              <a:t>Civilización Minoica - 2000 a.C.</a:t>
            </a:r>
          </a:p>
          <a:p>
            <a:r>
              <a:rPr lang="es-ES" b="1" dirty="0"/>
              <a:t>       (Creta)</a:t>
            </a:r>
          </a:p>
          <a:p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Hito clave:</a:t>
            </a:r>
            <a:r>
              <a:rPr lang="es-ES" dirty="0"/>
              <a:t> </a:t>
            </a:r>
            <a:r>
              <a:rPr lang="es-ES" b="1" dirty="0"/>
              <a:t>Cnosos</a:t>
            </a:r>
            <a:r>
              <a:rPr lang="es-ES" dirty="0"/>
              <a:t>, el palacio más grande de la civilización minoica.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Aportes:</a:t>
            </a: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/>
              <a:t>Centros palaciegos</a:t>
            </a:r>
            <a:r>
              <a:rPr lang="es-ES" dirty="0"/>
              <a:t>: Los palacios no solo eran residencias reales, sino también centros administrativos y culturales, lo que convirtió a la ciudad en un punto de organización política y económica.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/>
              <a:t>Red de caminos y puertos</a:t>
            </a:r>
            <a:r>
              <a:rPr lang="es-ES" dirty="0"/>
              <a:t>: Crearon una infraestructura que facilitaba el comercio y la conexión entre diversas partes del Mediterráneo.</a:t>
            </a:r>
          </a:p>
          <a:p>
            <a:pPr lvl="1"/>
            <a:r>
              <a:rPr lang="es-ES" dirty="0">
                <a:latin typeface="Google Sans"/>
              </a:rPr>
              <a:t>.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F547B903-3C8C-4073-97BE-DE08996C4083}"/>
              </a:ext>
            </a:extLst>
          </p:cNvPr>
          <p:cNvSpPr/>
          <p:nvPr/>
        </p:nvSpPr>
        <p:spPr>
          <a:xfrm rot="5400000">
            <a:off x="4590089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660" name="Picture 12" descr="La cultura minoica: orígenes y características de esta antigua cultura">
            <a:extLst>
              <a:ext uri="{FF2B5EF4-FFF2-40B4-BE49-F238E27FC236}">
                <a16:creationId xmlns:a16="http://schemas.microsoft.com/office/drawing/2014/main" id="{BFCF2B0D-240F-4414-92EE-24E427DD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72" y="110636"/>
            <a:ext cx="6747500" cy="47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Civilización cretense: origen, cultura y características">
            <a:extLst>
              <a:ext uri="{FF2B5EF4-FFF2-40B4-BE49-F238E27FC236}">
                <a16:creationId xmlns:a16="http://schemas.microsoft.com/office/drawing/2014/main" id="{209AFB17-B8D5-420A-AA51-08F739A5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71" y="4928917"/>
            <a:ext cx="3826256" cy="18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Creta, el primer imperio marítimo de Grecia">
            <a:extLst>
              <a:ext uri="{FF2B5EF4-FFF2-40B4-BE49-F238E27FC236}">
                <a16:creationId xmlns:a16="http://schemas.microsoft.com/office/drawing/2014/main" id="{9D9C6D11-9316-48BD-A8B5-F895B4688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88" y="4928917"/>
            <a:ext cx="2843212" cy="18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9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ESTurismo.eu GRECIA - TIRINTO">
            <a:extLst>
              <a:ext uri="{FF2B5EF4-FFF2-40B4-BE49-F238E27FC236}">
                <a16:creationId xmlns:a16="http://schemas.microsoft.com/office/drawing/2014/main" id="{477667D1-9BC1-4123-B4E1-D96E4587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68" y="1205426"/>
            <a:ext cx="4132321" cy="54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8209279" y="487025"/>
            <a:ext cx="3505200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b="1" dirty="0">
                <a:latin typeface="Google Sans"/>
              </a:rPr>
              <a:t>4.- Civilización Micénica - 1600 a.C.</a:t>
            </a:r>
          </a:p>
          <a:p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Hito clave:</a:t>
            </a:r>
            <a:r>
              <a:rPr lang="es-ES" dirty="0">
                <a:latin typeface="Google Sans"/>
              </a:rPr>
              <a:t>  </a:t>
            </a:r>
            <a:r>
              <a:rPr lang="es-ES" b="1" dirty="0">
                <a:latin typeface="Google Sans"/>
              </a:rPr>
              <a:t>Tirinto</a:t>
            </a:r>
            <a:r>
              <a:rPr lang="es-ES" dirty="0">
                <a:latin typeface="Google Sans"/>
              </a:rPr>
              <a:t> como ciudades fortificadas.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Aportes:</a:t>
            </a:r>
            <a:endParaRPr lang="es-ES" dirty="0">
              <a:latin typeface="Google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Fortificación y diseño defensivo</a:t>
            </a:r>
            <a:r>
              <a:rPr lang="es-ES" dirty="0">
                <a:latin typeface="Google Sans"/>
              </a:rPr>
              <a:t>: Las murallas de Micenas y las puertas de los leones son ejemplos de cómo la planificación urbana estaba enfocada en la defensa de la ciudad.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latin typeface="Google Sans"/>
            </a:endParaRPr>
          </a:p>
          <a:p>
            <a:pPr lvl="1"/>
            <a:endParaRPr lang="es-ES" dirty="0">
              <a:latin typeface="Google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Palacios como centros administrativos</a:t>
            </a:r>
            <a:r>
              <a:rPr lang="es-ES" dirty="0">
                <a:latin typeface="Google Sans"/>
              </a:rPr>
              <a:t>: Al igual que en Creta, los palacios eran el centro de la vida política y económica.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F547B903-3C8C-4073-97BE-DE08996C4083}"/>
              </a:ext>
            </a:extLst>
          </p:cNvPr>
          <p:cNvSpPr/>
          <p:nvPr/>
        </p:nvSpPr>
        <p:spPr>
          <a:xfrm rot="5400000">
            <a:off x="4590089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8676" name="Picture 4" descr="El final de la civilización micénica, el gran enigma de la antigua Grecia">
            <a:extLst>
              <a:ext uri="{FF2B5EF4-FFF2-40B4-BE49-F238E27FC236}">
                <a16:creationId xmlns:a16="http://schemas.microsoft.com/office/drawing/2014/main" id="{54941CA6-DD10-47F9-9A45-AC5B0AF6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44" y="48130"/>
            <a:ext cx="4589164" cy="42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Roles Son Amores: Rol y Arqueología II: Más sobre Tirinto">
            <a:extLst>
              <a:ext uri="{FF2B5EF4-FFF2-40B4-BE49-F238E27FC236}">
                <a16:creationId xmlns:a16="http://schemas.microsoft.com/office/drawing/2014/main" id="{DF3E10E2-5CB7-4EEA-821C-271FE659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6" y="4610765"/>
            <a:ext cx="2914577" cy="19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016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8222" y="5438056"/>
            <a:ext cx="4520987" cy="130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RESUMEN CRONOLÓGICO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71440" y="281003"/>
            <a:ext cx="6634479" cy="667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400" b="1" dirty="0">
                <a:latin typeface="Google Sans"/>
              </a:rPr>
              <a:t>1. Civilización Sumeria (Mesopotamia)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3500 a.C. – 1750 a.C.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Mesopotamia (actual Irak).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Inventaron la escritura cuneiforme, crearon ciudades-estado como </a:t>
            </a:r>
            <a:r>
              <a:rPr lang="es-ES" sz="1400" dirty="0" err="1">
                <a:latin typeface="Google Sans"/>
              </a:rPr>
              <a:t>Ur</a:t>
            </a:r>
            <a:r>
              <a:rPr lang="es-ES" sz="1400" dirty="0">
                <a:latin typeface="Google Sans"/>
              </a:rPr>
              <a:t> y Babilonia, y desarrollaron sistemas de irrigación y urbanismo temprano.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latin typeface="Google Sans"/>
            </a:endParaRPr>
          </a:p>
          <a:p>
            <a:r>
              <a:rPr lang="es-ES" sz="1400" b="1" dirty="0">
                <a:latin typeface="Google Sans"/>
              </a:rPr>
              <a:t>2. Civilización Egipcia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3100 a.C. – 30 a.C.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Valle del Nilo (Egipto).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Creación de pirámides y templos monumentales, desarrollo de una urbanización temprana en ciudades como Tebas y Menfis, planificación de asentamientos cerca de ríos para aprovechar el agua.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latin typeface="Google Sans"/>
            </a:endParaRPr>
          </a:p>
          <a:p>
            <a:r>
              <a:rPr lang="es-ES" sz="1400" b="1" dirty="0">
                <a:latin typeface="Google Sans"/>
              </a:rPr>
              <a:t>3. Civilización del Valle del Indo (Harappa)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2600 a.C. – 1900 a.C.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Valle del Indo (actual Pakistán y noroeste de la India).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Urbanismo avanzado con ciudades como </a:t>
            </a:r>
            <a:r>
              <a:rPr lang="es-ES" sz="1400" dirty="0" err="1">
                <a:latin typeface="Google Sans"/>
              </a:rPr>
              <a:t>Mohenjo-Daro</a:t>
            </a:r>
            <a:r>
              <a:rPr lang="es-ES" sz="1400" dirty="0">
                <a:latin typeface="Google Sans"/>
              </a:rPr>
              <a:t> y Harappa, planificación de calles en cuadrícula, sistemas de alcantarillado, y casas de ladrillo.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latin typeface="Google Sans"/>
            </a:endParaRPr>
          </a:p>
          <a:p>
            <a:r>
              <a:rPr lang="es-ES" sz="1400" b="1" dirty="0">
                <a:latin typeface="Google Sans"/>
              </a:rPr>
              <a:t>4. Civilización Minoica (Creta)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2000 a.C. – 1450 a.C.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Isla de Creta (mar Egeo).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Desarrollo de palacios como el de Cnosos, urbanización en islas, y un sistema de gestión hidráulica avanzado.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latin typeface="Google Sans"/>
            </a:endParaRPr>
          </a:p>
          <a:p>
            <a:r>
              <a:rPr lang="es-ES" sz="1400" b="1" dirty="0">
                <a:latin typeface="Google Sans"/>
              </a:rPr>
              <a:t>5. Civilización Micénica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1600 a.C. – 1100 a.C.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Grecia continental.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Desarrollo de palacios fortificados, introducción de planificación urbana en ciudades como Micenas y Tirinto.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4" name="Freeform 4"/>
          <p:cNvSpPr/>
          <p:nvPr/>
        </p:nvSpPr>
        <p:spPr>
          <a:xfrm>
            <a:off x="7720075" y="-1172592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8319" y="5840599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170" name="Picture 2" descr="Imágenes de Mapa Mundi - Descarga gratuita en Freepik">
            <a:extLst>
              <a:ext uri="{FF2B5EF4-FFF2-40B4-BE49-F238E27FC236}">
                <a16:creationId xmlns:a16="http://schemas.microsoft.com/office/drawing/2014/main" id="{960672D5-BE57-4640-ADE3-EA6F1914B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30" y="79421"/>
            <a:ext cx="10028171" cy="6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C0B779-BA96-48A8-BC83-8100BC205930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</p:spTree>
    <p:extLst>
      <p:ext uri="{BB962C8B-B14F-4D97-AF65-F5344CB8AC3E}">
        <p14:creationId xmlns:p14="http://schemas.microsoft.com/office/powerpoint/2010/main" val="4261016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4" name="Freeform 4"/>
          <p:cNvSpPr/>
          <p:nvPr/>
        </p:nvSpPr>
        <p:spPr>
          <a:xfrm>
            <a:off x="7720075" y="-1172592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8319" y="5840599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FBB05F9-BC55-4C81-BAA5-F74F0F241CC0}"/>
              </a:ext>
            </a:extLst>
          </p:cNvPr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  <p:pic>
        <p:nvPicPr>
          <p:cNvPr id="32772" name="Picture 4" descr="El Mapa Político Del Mar Mediterráneo Con Subdivisiones Ilustración del  Vector - Ilustración de golfo, correspondencia: 250604254">
            <a:extLst>
              <a:ext uri="{FF2B5EF4-FFF2-40B4-BE49-F238E27FC236}">
                <a16:creationId xmlns:a16="http://schemas.microsoft.com/office/drawing/2014/main" id="{AD6EDE4A-F4D0-4D1B-8EFF-D47DFE33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26" y="754221"/>
            <a:ext cx="10795964" cy="53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4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0722" name="Picture 2" descr="Mapa Interactivo: Localización geográfica e histórica (geografía -  civilizaciones antiguas - localización geográfica)">
            <a:extLst>
              <a:ext uri="{FF2B5EF4-FFF2-40B4-BE49-F238E27FC236}">
                <a16:creationId xmlns:a16="http://schemas.microsoft.com/office/drawing/2014/main" id="{85FFB90A-9DFE-4B2F-BD32-174DF9591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/>
          <a:stretch/>
        </p:blipFill>
        <p:spPr bwMode="auto">
          <a:xfrm>
            <a:off x="1358871" y="335377"/>
            <a:ext cx="10243847" cy="61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0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17C7AFD9-8687-4008-B209-26AC26976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7"/>
          <a:stretch/>
        </p:blipFill>
        <p:spPr bwMode="auto">
          <a:xfrm>
            <a:off x="1697976" y="295967"/>
            <a:ext cx="9386581" cy="60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5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1748" name="Picture 4" descr="Ciencias Sociales ESO: CIVILIZACIÓN PREHELÉNICA">
            <a:extLst>
              <a:ext uri="{FF2B5EF4-FFF2-40B4-BE49-F238E27FC236}">
                <a16:creationId xmlns:a16="http://schemas.microsoft.com/office/drawing/2014/main" id="{66C6100D-8C3B-4A88-A306-2D58D856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70" y="728980"/>
            <a:ext cx="102489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4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4" name="Freeform 4"/>
          <p:cNvSpPr/>
          <p:nvPr/>
        </p:nvSpPr>
        <p:spPr>
          <a:xfrm>
            <a:off x="7720075" y="-1172592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8319" y="5840599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86731" y="5228948"/>
            <a:ext cx="5205270" cy="1430044"/>
            <a:chOff x="0" y="0"/>
            <a:chExt cx="4979875" cy="975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79875" cy="975904"/>
            </a:xfrm>
            <a:custGeom>
              <a:avLst/>
              <a:gdLst/>
              <a:ahLst/>
              <a:cxnLst/>
              <a:rect l="l" t="t" r="r" b="b"/>
              <a:pathLst>
                <a:path w="4979875" h="975904">
                  <a:moveTo>
                    <a:pt x="0" y="0"/>
                  </a:moveTo>
                  <a:lnTo>
                    <a:pt x="4979875" y="0"/>
                  </a:lnTo>
                  <a:lnTo>
                    <a:pt x="4979875" y="975904"/>
                  </a:lnTo>
                  <a:lnTo>
                    <a:pt x="0" y="975904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79875" cy="1004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91780" y="5751807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5334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GRECIA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1819295" y="2954102"/>
            <a:ext cx="4430386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C8721608-077C-401C-B107-A07DE75542BD}"/>
              </a:ext>
            </a:extLst>
          </p:cNvPr>
          <p:cNvSpPr txBox="1"/>
          <p:nvPr/>
        </p:nvSpPr>
        <p:spPr>
          <a:xfrm>
            <a:off x="6986731" y="587905"/>
            <a:ext cx="4694151" cy="113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20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SIGLO:</a:t>
            </a:r>
          </a:p>
          <a:p>
            <a:pPr algn="r">
              <a:lnSpc>
                <a:spcPts val="4800"/>
              </a:lnSpc>
            </a:pPr>
            <a:r>
              <a:rPr lang="en-US" sz="20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AÑO:</a:t>
            </a:r>
          </a:p>
        </p:txBody>
      </p:sp>
      <p:pic>
        <p:nvPicPr>
          <p:cNvPr id="1030" name="Picture 6" descr="▷ Ciudades Griegas » Historia y Ubicaciones de Interés">
            <a:extLst>
              <a:ext uri="{FF2B5EF4-FFF2-40B4-BE49-F238E27FC236}">
                <a16:creationId xmlns:a16="http://schemas.microsoft.com/office/drawing/2014/main" id="{8F458121-69A3-407F-9B99-443A3CED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90" y="265464"/>
            <a:ext cx="5528988" cy="46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ciudad clásica – La Arquitectura y la Ciudad">
            <a:extLst>
              <a:ext uri="{FF2B5EF4-FFF2-40B4-BE49-F238E27FC236}">
                <a16:creationId xmlns:a16="http://schemas.microsoft.com/office/drawing/2014/main" id="{5410D18A-0820-4B67-9D93-67642D18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84" y="150395"/>
            <a:ext cx="5206877" cy="65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4" name="Freeform 4"/>
          <p:cNvSpPr/>
          <p:nvPr/>
        </p:nvSpPr>
        <p:spPr>
          <a:xfrm>
            <a:off x="7720075" y="-1172592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8319" y="5840599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86731" y="5228948"/>
            <a:ext cx="5205270" cy="1430044"/>
            <a:chOff x="0" y="0"/>
            <a:chExt cx="4979875" cy="975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79875" cy="975904"/>
            </a:xfrm>
            <a:custGeom>
              <a:avLst/>
              <a:gdLst/>
              <a:ahLst/>
              <a:cxnLst/>
              <a:rect l="l" t="t" r="r" b="b"/>
              <a:pathLst>
                <a:path w="4979875" h="975904">
                  <a:moveTo>
                    <a:pt x="0" y="0"/>
                  </a:moveTo>
                  <a:lnTo>
                    <a:pt x="4979875" y="0"/>
                  </a:lnTo>
                  <a:lnTo>
                    <a:pt x="4979875" y="975904"/>
                  </a:lnTo>
                  <a:lnTo>
                    <a:pt x="0" y="975904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79875" cy="1004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91780" y="5751807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5334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UBICACIÓN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1819295" y="2954102"/>
            <a:ext cx="4430386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D65A63C-8A77-4F99-9675-C91CC442F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39" y="199008"/>
            <a:ext cx="9695092" cy="4963578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3FB6B7EC-B489-445D-877E-09FD80E28600}"/>
              </a:ext>
            </a:extLst>
          </p:cNvPr>
          <p:cNvSpPr/>
          <p:nvPr/>
        </p:nvSpPr>
        <p:spPr>
          <a:xfrm>
            <a:off x="8213719" y="2058277"/>
            <a:ext cx="1250272" cy="1053560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AD2D50D-13E7-4F70-9F01-DB49BBC04A4A}"/>
              </a:ext>
            </a:extLst>
          </p:cNvPr>
          <p:cNvSpPr/>
          <p:nvPr/>
        </p:nvSpPr>
        <p:spPr>
          <a:xfrm>
            <a:off x="6812133" y="2222300"/>
            <a:ext cx="1250272" cy="1053560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40503DC-90B2-42AE-84D7-6396B9D525C6}"/>
              </a:ext>
            </a:extLst>
          </p:cNvPr>
          <p:cNvSpPr/>
          <p:nvPr/>
        </p:nvSpPr>
        <p:spPr>
          <a:xfrm>
            <a:off x="7508290" y="3165663"/>
            <a:ext cx="2061838" cy="935096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650E291-DE5D-4F27-B0FD-59626D78B51C}"/>
              </a:ext>
            </a:extLst>
          </p:cNvPr>
          <p:cNvSpPr txBox="1"/>
          <p:nvPr/>
        </p:nvSpPr>
        <p:spPr>
          <a:xfrm>
            <a:off x="6491780" y="1334484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GRECIA EUROPEA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AE91F01-8B11-4C1D-BE7A-9142E6EC4C59}"/>
              </a:ext>
            </a:extLst>
          </p:cNvPr>
          <p:cNvSpPr txBox="1"/>
          <p:nvPr/>
        </p:nvSpPr>
        <p:spPr>
          <a:xfrm>
            <a:off x="8721910" y="3507296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GRECIA INSULAR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57F0284-4587-4A54-9548-1219E082DAED}"/>
              </a:ext>
            </a:extLst>
          </p:cNvPr>
          <p:cNvSpPr txBox="1"/>
          <p:nvPr/>
        </p:nvSpPr>
        <p:spPr>
          <a:xfrm>
            <a:off x="9347046" y="1901514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GRECIA ASIÁTICA</a:t>
            </a:r>
          </a:p>
        </p:txBody>
      </p:sp>
    </p:spTree>
    <p:extLst>
      <p:ext uri="{BB962C8B-B14F-4D97-AF65-F5344CB8AC3E}">
        <p14:creationId xmlns:p14="http://schemas.microsoft.com/office/powerpoint/2010/main" val="13966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cio » Universidad Nacional de Chimborazo">
            <a:extLst>
              <a:ext uri="{FF2B5EF4-FFF2-40B4-BE49-F238E27FC236}">
                <a16:creationId xmlns:a16="http://schemas.microsoft.com/office/drawing/2014/main" id="{0ECC5086-5F9D-423F-88EC-D18920A0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0" y="250702"/>
            <a:ext cx="26670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622C577-53E4-49C9-AE5C-07B70B0247E8}"/>
              </a:ext>
            </a:extLst>
          </p:cNvPr>
          <p:cNvSpPr/>
          <p:nvPr/>
        </p:nvSpPr>
        <p:spPr>
          <a:xfrm>
            <a:off x="2523442" y="2736516"/>
            <a:ext cx="755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PLANEAMIENTO URBANO 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FE7266-D707-4B53-8838-529D7B2F4E5A}"/>
              </a:ext>
            </a:extLst>
          </p:cNvPr>
          <p:cNvSpPr/>
          <p:nvPr/>
        </p:nvSpPr>
        <p:spPr>
          <a:xfrm>
            <a:off x="4554040" y="3946031"/>
            <a:ext cx="31070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6TO SEMESTRE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916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4394" y="50139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239314" y="1161581"/>
            <a:ext cx="2905904" cy="5965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Ciudades independientes política y económicamente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Zonas elevadas del terreno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Concebida como obra de arte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Relación con la naturaleza y topografía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 lugar preferente en el bienestar ciudadano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Organizada para el disfrute de sus habitantes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Basada en la escala humana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tenía murallas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pic>
        <p:nvPicPr>
          <p:cNvPr id="4102" name="Picture 6" descr="Ciudades-Estado Griegas: La base de la civilización griega">
            <a:extLst>
              <a:ext uri="{FF2B5EF4-FFF2-40B4-BE49-F238E27FC236}">
                <a16:creationId xmlns:a16="http://schemas.microsoft.com/office/drawing/2014/main" id="{58DA5BC1-C833-4F3A-B5AB-29AF248C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5" y="1161581"/>
            <a:ext cx="8122913" cy="46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68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4394" y="50139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239314" y="1161581"/>
            <a:ext cx="2905904" cy="328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Avance de conflictos se comienzan a generar murallas y hasta dobles murallas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Murallas ciclópeas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pic>
        <p:nvPicPr>
          <p:cNvPr id="8194" name="Picture 2" descr="Micenas, la ciudad de Perseo (II)">
            <a:extLst>
              <a:ext uri="{FF2B5EF4-FFF2-40B4-BE49-F238E27FC236}">
                <a16:creationId xmlns:a16="http://schemas.microsoft.com/office/drawing/2014/main" id="{A35DA23E-8E08-4CAF-870E-CD22F1A1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1" y="828445"/>
            <a:ext cx="7858303" cy="507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56643AC4-F92F-4DF1-8EC7-198D0BFF828C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MICENAS</a:t>
            </a:r>
          </a:p>
        </p:txBody>
      </p:sp>
    </p:spTree>
    <p:extLst>
      <p:ext uri="{BB962C8B-B14F-4D97-AF65-F5344CB8AC3E}">
        <p14:creationId xmlns:p14="http://schemas.microsoft.com/office/powerpoint/2010/main" val="237837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48968" y="503407"/>
            <a:ext cx="3737499" cy="2269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Polis: ciudad estado griega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Trazado ortogonal o hipodámico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Distribución lógica una ciudad a través de líneas y cuadrantes 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 la regularidad, el orden  y la simetría 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218328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1E2F5018-66C7-4407-82F4-5F07D9DDDBB6}"/>
              </a:ext>
            </a:extLst>
          </p:cNvPr>
          <p:cNvSpPr txBox="1"/>
          <p:nvPr/>
        </p:nvSpPr>
        <p:spPr>
          <a:xfrm>
            <a:off x="1339037" y="2625345"/>
            <a:ext cx="4273249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5964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PRINCIPALES APORTES</a:t>
            </a:r>
          </a:p>
        </p:txBody>
      </p:sp>
    </p:spTree>
    <p:extLst>
      <p:ext uri="{BB962C8B-B14F-4D97-AF65-F5344CB8AC3E}">
        <p14:creationId xmlns:p14="http://schemas.microsoft.com/office/powerpoint/2010/main" val="2938213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4394" y="50139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239314" y="1161581"/>
            <a:ext cx="2905904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Disposición ortogonal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Calles perpendiculares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Regularidad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Simetría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pic>
        <p:nvPicPr>
          <p:cNvPr id="9218" name="Picture 2" descr="PA4. El tiempo de la arquitectura – IAR – Rosario Valero">
            <a:extLst>
              <a:ext uri="{FF2B5EF4-FFF2-40B4-BE49-F238E27FC236}">
                <a16:creationId xmlns:a16="http://schemas.microsoft.com/office/drawing/2014/main" id="{3493BFC8-C141-400E-8EBC-095FD398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52" y="294379"/>
            <a:ext cx="7899935" cy="628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13F0FB66-8C6B-4613-95B0-1CDFB6917C09}"/>
              </a:ext>
            </a:extLst>
          </p:cNvPr>
          <p:cNvSpPr/>
          <p:nvPr/>
        </p:nvSpPr>
        <p:spPr>
          <a:xfrm>
            <a:off x="5085425" y="2718333"/>
            <a:ext cx="843357" cy="71066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7B61615-38C5-40C2-93C9-3CDA1A89091A}"/>
              </a:ext>
            </a:extLst>
          </p:cNvPr>
          <p:cNvSpPr/>
          <p:nvPr/>
        </p:nvSpPr>
        <p:spPr>
          <a:xfrm>
            <a:off x="4478703" y="3333942"/>
            <a:ext cx="1114950" cy="93952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7E2C286-B807-4796-8342-E61DAC2E3EA7}"/>
              </a:ext>
            </a:extLst>
          </p:cNvPr>
          <p:cNvSpPr/>
          <p:nvPr/>
        </p:nvSpPr>
        <p:spPr>
          <a:xfrm>
            <a:off x="3215898" y="4273471"/>
            <a:ext cx="1250272" cy="10535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61945B80-EF76-4C8E-91CF-6DC6D4E52D31}"/>
              </a:ext>
            </a:extLst>
          </p:cNvPr>
          <p:cNvSpPr txBox="1"/>
          <p:nvPr/>
        </p:nvSpPr>
        <p:spPr>
          <a:xfrm>
            <a:off x="6162517" y="2825296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Centro </a:t>
            </a:r>
            <a:r>
              <a:rPr lang="es-EC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religiosos</a:t>
            </a:r>
            <a:r>
              <a:rPr lang="en-US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9EB62FC1-417F-4523-B1CA-4F4AA4EB221B}"/>
              </a:ext>
            </a:extLst>
          </p:cNvPr>
          <p:cNvSpPr txBox="1"/>
          <p:nvPr/>
        </p:nvSpPr>
        <p:spPr>
          <a:xfrm>
            <a:off x="6043748" y="3478176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s-EC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Edificios Políticos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B9941963-98DB-440C-9D79-4D3D894BB4F8}"/>
              </a:ext>
            </a:extLst>
          </p:cNvPr>
          <p:cNvSpPr txBox="1"/>
          <p:nvPr/>
        </p:nvSpPr>
        <p:spPr>
          <a:xfrm>
            <a:off x="5685905" y="4971507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s-EC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Zonas residenciales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28B45B01-740A-485C-8659-9049DB4AAE75}"/>
              </a:ext>
            </a:extLst>
          </p:cNvPr>
          <p:cNvSpPr txBox="1"/>
          <p:nvPr/>
        </p:nvSpPr>
        <p:spPr>
          <a:xfrm>
            <a:off x="5801925" y="4175801"/>
            <a:ext cx="1250272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s-EC" sz="1200" b="1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Espacios públicos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2E3A1B5-0C6A-4C4F-8D3B-9427D3048983}"/>
              </a:ext>
            </a:extLst>
          </p:cNvPr>
          <p:cNvSpPr/>
          <p:nvPr/>
        </p:nvSpPr>
        <p:spPr>
          <a:xfrm>
            <a:off x="3290854" y="3133101"/>
            <a:ext cx="1114950" cy="93952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6659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484B6A-874D-498C-B155-84593CF4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43" y="289004"/>
            <a:ext cx="7833415" cy="5401582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SELINUNTE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239314" y="1161581"/>
            <a:ext cx="2905904" cy="348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Trazado utilizado por los romanos para sus campamentos militares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Vías principales  que rematan en las puertas de acceso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 urbano por excelencias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</p:spTree>
    <p:extLst>
      <p:ext uri="{BB962C8B-B14F-4D97-AF65-F5344CB8AC3E}">
        <p14:creationId xmlns:p14="http://schemas.microsoft.com/office/powerpoint/2010/main" val="3079161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4800" spc="-128" dirty="0" err="1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Acrópolis</a:t>
            </a: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38592" y="424734"/>
            <a:ext cx="2639005" cy="652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mas alta </a:t>
            </a:r>
            <a:r>
              <a:rPr lang="es-EC" sz="1400" dirty="0">
                <a:effectLst/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C" sz="1400" dirty="0">
                <a:latin typeface="Google Sans"/>
                <a:ea typeface="Calibri" panose="020F0502020204030204" pitchFamily="34" charset="0"/>
                <a:cs typeface="Times New Roman" panose="02020603050405020304" pitchFamily="18" charset="0"/>
              </a:rPr>
              <a:t>la ciudad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acrópolis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era una ciudadela elevada, generalmente situada sobre una colina, donde se ubicaban los templos más importantes, principalmente dedicados a los dioses.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s-EC" altLang="es-EC" sz="1400" dirty="0"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Era un espacio sacro y monumental, un símbolo del poder de la ciudad y de su relación con lo divino.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Contenía los principales templos y era el lugar donde se celebraban rituales religiosos y ceremonias importantes.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02FD4C8D-D302-4B2A-B1DC-905371D2428C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DC6B218-8145-476D-BE70-A8C1C041DBB0}"/>
              </a:ext>
            </a:extLst>
          </p:cNvPr>
          <p:cNvSpPr txBox="1"/>
          <p:nvPr/>
        </p:nvSpPr>
        <p:spPr>
          <a:xfrm>
            <a:off x="9308976" y="5092213"/>
            <a:ext cx="28830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https://www.youtube.com/watch?v=lw7P1xe1aqU&amp;ab_channel=ManuelBravo</a:t>
            </a:r>
          </a:p>
        </p:txBody>
      </p:sp>
      <p:pic>
        <p:nvPicPr>
          <p:cNvPr id="12291" name="Picture 3" descr="ACROPOLIS DE ATENAS | Construcción Civil">
            <a:extLst>
              <a:ext uri="{FF2B5EF4-FFF2-40B4-BE49-F238E27FC236}">
                <a16:creationId xmlns:a16="http://schemas.microsoft.com/office/drawing/2014/main" id="{E9C0873C-B0C9-4FB6-830E-149EA472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20" y="1073551"/>
            <a:ext cx="7593890" cy="43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49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EL AGORA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905904" cy="728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origen de la plaza pública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actividad política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Comerc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ial y social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Lugar abierto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Asambleas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Celebraciones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Mercado </a:t>
            </a:r>
            <a:r>
              <a:rPr lang="es-EC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permanten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Era el centro de la vida pública y comercial en las ciudades griegas, especialmente en las polis.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ágora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servía como punto de encuentro para los ciudadanos, donde se discutían temas políticos y filosóficos, y también se realizaban actividades comerciales.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Era un lugar de interacción directa entre los habitantes de la ciudad.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09CAEC-7B7A-4891-AFF5-F3134B1AB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37" y="1161581"/>
            <a:ext cx="7667915" cy="4088861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</p:spTree>
    <p:extLst>
      <p:ext uri="{BB962C8B-B14F-4D97-AF65-F5344CB8AC3E}">
        <p14:creationId xmlns:p14="http://schemas.microsoft.com/office/powerpoint/2010/main" val="3719632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MURALLAS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522488" cy="763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Las ciudades griegas, especialmente durante el período clásico, estaban rodeadas por murallas defensivas.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C" altLang="es-EC" sz="1400" dirty="0"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Estas murallas eran esenciales para proteger a la población de ataques externos.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s-EC" altLang="es-EC" sz="1400" dirty="0"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No solo servían como defensa militar, sino que también delimitaban la ciudad y protegían el espacio urbano de invasiones.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algn="l" fontAlgn="ctr"/>
            <a:r>
              <a:rPr lang="es-ES" sz="1400" b="1" i="0" dirty="0">
                <a:solidFill>
                  <a:srgbClr val="001D35"/>
                </a:solidFill>
                <a:effectLst/>
                <a:latin typeface="Google Sans"/>
              </a:rPr>
              <a:t>Características:</a:t>
            </a:r>
          </a:p>
          <a:p>
            <a:pPr algn="l" fontAlgn="ctr"/>
            <a:endParaRPr lang="es-ES" sz="1400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1D35"/>
                </a:solidFill>
                <a:effectLst/>
                <a:latin typeface="Google Sans"/>
              </a:rPr>
              <a:t>Tenían agujeros para la evacuación de aguas.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1D35"/>
                </a:solidFill>
                <a:effectLst/>
                <a:latin typeface="Google Sans"/>
              </a:rPr>
              <a:t>Tenían taludes en las esquinas para evitar los ángulos muertos.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1D35"/>
                </a:solidFill>
                <a:effectLst/>
                <a:latin typeface="Google Sans"/>
              </a:rPr>
              <a:t>A veces se levantaban dobles murallas.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001D35"/>
                </a:solidFill>
                <a:effectLst/>
                <a:latin typeface="Google Sans"/>
              </a:rPr>
              <a:t>Incluían torreones y puertas monumentales (</a:t>
            </a:r>
            <a:r>
              <a:rPr lang="es-ES" sz="1400" b="0" i="0" dirty="0" err="1">
                <a:solidFill>
                  <a:srgbClr val="001D35"/>
                </a:solidFill>
                <a:effectLst/>
                <a:latin typeface="Google Sans"/>
              </a:rPr>
              <a:t>propíleos</a:t>
            </a:r>
            <a:r>
              <a:rPr lang="es-ES" sz="1400" b="0" i="0" dirty="0">
                <a:solidFill>
                  <a:srgbClr val="001D35"/>
                </a:solidFill>
                <a:effectLst/>
                <a:latin typeface="Google San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pic>
        <p:nvPicPr>
          <p:cNvPr id="14339" name="Picture 3" descr="Ciudad Medieval de Rodas Grecia, Ciudad Vieja de Rodas Grecia Ciudad  Antigua de Rodas Grecia">
            <a:extLst>
              <a:ext uri="{FF2B5EF4-FFF2-40B4-BE49-F238E27FC236}">
                <a16:creationId xmlns:a16="http://schemas.microsoft.com/office/drawing/2014/main" id="{6BD65698-19BA-492E-8DE6-17A26A673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27" y="867792"/>
            <a:ext cx="6829886" cy="51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77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EL TEATRO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522488" cy="5150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Las ciudades griegas tenían teatros al aire libre donde se representaban obras dramáticas, especialmente durante festivales religiosos en honor a Dionisio.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Además de ser lugares de entretenimiento, los teatros también eran espacios donde se realizaban eventos cívicos y políticos, como las competiciones dramáticas.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Ejemplo: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El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Teatro de Epidauro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, conocido por su excepcional acústica y su diseño.</a:t>
            </a: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C38BA8-1A28-4D2A-A020-DEB71DB35949}"/>
              </a:ext>
            </a:extLst>
          </p:cNvPr>
          <p:cNvSpPr txBox="1"/>
          <p:nvPr/>
        </p:nvSpPr>
        <p:spPr>
          <a:xfrm>
            <a:off x="9433507" y="5076825"/>
            <a:ext cx="24448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https://antiguagrecia.net/ciudades-estado-mas-relevantes/teatro-antigua-atenas-cuna-drama-occidental/</a:t>
            </a:r>
          </a:p>
        </p:txBody>
      </p:sp>
      <p:pic>
        <p:nvPicPr>
          <p:cNvPr id="15365" name="Picture 5" descr="Audioguía digital para Epidauro | SmartGuide">
            <a:extLst>
              <a:ext uri="{FF2B5EF4-FFF2-40B4-BE49-F238E27FC236}">
                <a16:creationId xmlns:a16="http://schemas.microsoft.com/office/drawing/2014/main" id="{2AD18155-1990-4692-AFC0-51ACB9F7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89" y="894832"/>
            <a:ext cx="7892463" cy="52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420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EL  TEMPLO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522488" cy="5150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Las ciudades griegas tenían teatros al aire libre donde se representaban obras dramáticas, especialmente durante festivales religiosos en honor a Dionisio.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Además de ser lugares de entretenimiento, los teatros también eran espacios donde se realizaban eventos cívicos y políticos, como las competiciones dramáticas.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Ejemplo: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El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Teatro de Epidauro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, conocido por su excepcional acústica y su diseño.</a:t>
            </a: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C38BA8-1A28-4D2A-A020-DEB71DB35949}"/>
              </a:ext>
            </a:extLst>
          </p:cNvPr>
          <p:cNvSpPr txBox="1"/>
          <p:nvPr/>
        </p:nvSpPr>
        <p:spPr>
          <a:xfrm>
            <a:off x="9433507" y="5076825"/>
            <a:ext cx="24448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https://www.youtube.com/watch?v=dxqHE-wF32k&amp;ab_channel=LaC%C3%A1maradelArte</a:t>
            </a:r>
          </a:p>
        </p:txBody>
      </p:sp>
      <p:pic>
        <p:nvPicPr>
          <p:cNvPr id="20482" name="Picture 2" descr="Acrópolis de Atenas | Horarios, mejor momento para tu visita">
            <a:extLst>
              <a:ext uri="{FF2B5EF4-FFF2-40B4-BE49-F238E27FC236}">
                <a16:creationId xmlns:a16="http://schemas.microsoft.com/office/drawing/2014/main" id="{AE8E7138-96AB-499B-A137-C67991AE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7" y="1081126"/>
            <a:ext cx="8084971" cy="46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8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38 Conector recto"/>
          <p:cNvCxnSpPr/>
          <p:nvPr/>
        </p:nvCxnSpPr>
        <p:spPr>
          <a:xfrm>
            <a:off x="2489001" y="5542788"/>
            <a:ext cx="6743" cy="308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4 Diagrama"/>
          <p:cNvGraphicFramePr/>
          <p:nvPr/>
        </p:nvGraphicFramePr>
        <p:xfrm>
          <a:off x="1574971" y="2165473"/>
          <a:ext cx="9048255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682967" y="2922098"/>
            <a:ext cx="10372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Constitución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308376" y="2920958"/>
            <a:ext cx="15119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PND – 2009 – 2013</a:t>
            </a:r>
          </a:p>
          <a:p>
            <a:pPr algn="ctr"/>
            <a:r>
              <a:rPr lang="es-EC" sz="1300" dirty="0">
                <a:solidFill>
                  <a:srgbClr val="002060"/>
                </a:solidFill>
              </a:rPr>
              <a:t>Buen Vivir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937384" y="2923877"/>
            <a:ext cx="19022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- COOTAD. 19.oct.2010</a:t>
            </a:r>
          </a:p>
          <a:p>
            <a:r>
              <a:rPr lang="es-EC" sz="1300" dirty="0">
                <a:solidFill>
                  <a:srgbClr val="002060"/>
                </a:solidFill>
              </a:rPr>
              <a:t>- COPFP. 22.oct.2010</a:t>
            </a:r>
          </a:p>
        </p:txBody>
      </p:sp>
      <p:graphicFrame>
        <p:nvGraphicFramePr>
          <p:cNvPr id="15" name="14 Diagrama"/>
          <p:cNvGraphicFramePr/>
          <p:nvPr/>
        </p:nvGraphicFramePr>
        <p:xfrm>
          <a:off x="1567628" y="3454707"/>
          <a:ext cx="8980361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6" name="15 Conector recto"/>
          <p:cNvCxnSpPr/>
          <p:nvPr/>
        </p:nvCxnSpPr>
        <p:spPr>
          <a:xfrm>
            <a:off x="4890435" y="3923609"/>
            <a:ext cx="5588" cy="4523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9 CuadroTexto"/>
          <p:cNvSpPr txBox="1"/>
          <p:nvPr/>
        </p:nvSpPr>
        <p:spPr>
          <a:xfrm>
            <a:off x="2016013" y="4441980"/>
            <a:ext cx="15119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PND – 2013 – 2017</a:t>
            </a:r>
          </a:p>
          <a:p>
            <a:pPr algn="ctr"/>
            <a:r>
              <a:rPr lang="es-EC" sz="1300" dirty="0">
                <a:solidFill>
                  <a:srgbClr val="002060"/>
                </a:solidFill>
              </a:rPr>
              <a:t>Buen Vivir</a:t>
            </a:r>
          </a:p>
        </p:txBody>
      </p:sp>
      <p:graphicFrame>
        <p:nvGraphicFramePr>
          <p:cNvPr id="76" name="14 Diagrama"/>
          <p:cNvGraphicFramePr/>
          <p:nvPr/>
        </p:nvGraphicFramePr>
        <p:xfrm>
          <a:off x="1533681" y="5054538"/>
          <a:ext cx="9014308" cy="585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8" name="25 CuadroTexto"/>
          <p:cNvSpPr txBox="1"/>
          <p:nvPr/>
        </p:nvSpPr>
        <p:spPr>
          <a:xfrm>
            <a:off x="6041593" y="4019786"/>
            <a:ext cx="6238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Marzo</a:t>
            </a:r>
          </a:p>
        </p:txBody>
      </p:sp>
      <p:sp>
        <p:nvSpPr>
          <p:cNvPr id="49" name="4 Rectángulo"/>
          <p:cNvSpPr/>
          <p:nvPr/>
        </p:nvSpPr>
        <p:spPr>
          <a:xfrm>
            <a:off x="0" y="2112"/>
            <a:ext cx="12192000" cy="6829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1 CuadroTexto"/>
          <p:cNvSpPr txBox="1"/>
          <p:nvPr/>
        </p:nvSpPr>
        <p:spPr>
          <a:xfrm>
            <a:off x="98099" y="166658"/>
            <a:ext cx="615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PLANIFICACIÓN EN ECUADOR</a:t>
            </a:r>
          </a:p>
        </p:txBody>
      </p:sp>
      <p:sp>
        <p:nvSpPr>
          <p:cNvPr id="61" name="12 CuadroTexto"/>
          <p:cNvSpPr txBox="1"/>
          <p:nvPr/>
        </p:nvSpPr>
        <p:spPr>
          <a:xfrm>
            <a:off x="5866356" y="4343852"/>
            <a:ext cx="17146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>
                <a:solidFill>
                  <a:srgbClr val="0070C0"/>
                </a:solidFill>
              </a:rPr>
              <a:t>Ley Orgánica de Tierras y Territorios Ancestrales</a:t>
            </a:r>
          </a:p>
        </p:txBody>
      </p:sp>
      <p:sp>
        <p:nvSpPr>
          <p:cNvPr id="62" name="12 CuadroTexto"/>
          <p:cNvSpPr txBox="1"/>
          <p:nvPr/>
        </p:nvSpPr>
        <p:spPr>
          <a:xfrm>
            <a:off x="1240493" y="5872230"/>
            <a:ext cx="2054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>
                <a:solidFill>
                  <a:srgbClr val="0070C0"/>
                </a:solidFill>
              </a:rPr>
              <a:t>Código Orgánico Ambiental</a:t>
            </a:r>
          </a:p>
        </p:txBody>
      </p:sp>
      <p:cxnSp>
        <p:nvCxnSpPr>
          <p:cNvPr id="66" name="38 Conector recto"/>
          <p:cNvCxnSpPr/>
          <p:nvPr/>
        </p:nvCxnSpPr>
        <p:spPr>
          <a:xfrm>
            <a:off x="2769076" y="4042209"/>
            <a:ext cx="2913" cy="415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>
            <a:off x="8790750" y="2708268"/>
            <a:ext cx="0" cy="249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>
            <a:off x="6161742" y="2729792"/>
            <a:ext cx="0" cy="249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3240171" y="2705343"/>
            <a:ext cx="0" cy="249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4 Diagrama"/>
          <p:cNvGraphicFramePr/>
          <p:nvPr/>
        </p:nvGraphicFramePr>
        <p:xfrm>
          <a:off x="1548295" y="1060670"/>
          <a:ext cx="9048255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4" name="7 CuadroTexto"/>
          <p:cNvSpPr txBox="1"/>
          <p:nvPr/>
        </p:nvSpPr>
        <p:spPr>
          <a:xfrm>
            <a:off x="3730057" y="1654432"/>
            <a:ext cx="23027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300" dirty="0">
                <a:solidFill>
                  <a:srgbClr val="002060"/>
                </a:solidFill>
              </a:rPr>
              <a:t>CONADE</a:t>
            </a:r>
          </a:p>
          <a:p>
            <a:pPr algn="ctr"/>
            <a:r>
              <a:rPr lang="es-EC" sz="1300" dirty="0">
                <a:solidFill>
                  <a:srgbClr val="002060"/>
                </a:solidFill>
              </a:rPr>
              <a:t>Consejo Nacional de Desarrollo</a:t>
            </a:r>
          </a:p>
        </p:txBody>
      </p:sp>
      <p:sp>
        <p:nvSpPr>
          <p:cNvPr id="75" name="9 CuadroTexto"/>
          <p:cNvSpPr txBox="1"/>
          <p:nvPr/>
        </p:nvSpPr>
        <p:spPr>
          <a:xfrm>
            <a:off x="6024395" y="1662756"/>
            <a:ext cx="24290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300" dirty="0">
                <a:solidFill>
                  <a:srgbClr val="002060"/>
                </a:solidFill>
              </a:rPr>
              <a:t>ODEPLAN</a:t>
            </a:r>
          </a:p>
          <a:p>
            <a:pPr algn="ctr"/>
            <a:r>
              <a:rPr lang="es-EC" sz="1300" dirty="0">
                <a:solidFill>
                  <a:srgbClr val="002060"/>
                </a:solidFill>
              </a:rPr>
              <a:t>Oficina Nacional de Planificación</a:t>
            </a:r>
          </a:p>
        </p:txBody>
      </p:sp>
      <p:sp>
        <p:nvSpPr>
          <p:cNvPr id="83" name="11 CuadroTexto"/>
          <p:cNvSpPr txBox="1"/>
          <p:nvPr/>
        </p:nvSpPr>
        <p:spPr>
          <a:xfrm>
            <a:off x="8643500" y="1786269"/>
            <a:ext cx="10095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SENPLADES</a:t>
            </a:r>
          </a:p>
        </p:txBody>
      </p:sp>
      <p:sp>
        <p:nvSpPr>
          <p:cNvPr id="91" name="12 CuadroTexto"/>
          <p:cNvSpPr txBox="1"/>
          <p:nvPr/>
        </p:nvSpPr>
        <p:spPr>
          <a:xfrm>
            <a:off x="1418299" y="1552545"/>
            <a:ext cx="250276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dirty="0">
                <a:solidFill>
                  <a:srgbClr val="002060"/>
                </a:solidFill>
              </a:rPr>
              <a:t>JUNAPLA</a:t>
            </a:r>
          </a:p>
          <a:p>
            <a:pPr algn="ctr"/>
            <a:r>
              <a:rPr lang="es-EC" sz="1200" dirty="0">
                <a:solidFill>
                  <a:srgbClr val="002060"/>
                </a:solidFill>
              </a:rPr>
              <a:t>Junta Nacional de Planificación y Coordinación Económica</a:t>
            </a:r>
          </a:p>
          <a:p>
            <a:pPr algn="ctr"/>
            <a:endParaRPr lang="es-EC" sz="1200" dirty="0">
              <a:solidFill>
                <a:srgbClr val="002060"/>
              </a:solidFill>
            </a:endParaRPr>
          </a:p>
        </p:txBody>
      </p:sp>
      <p:cxnSp>
        <p:nvCxnSpPr>
          <p:cNvPr id="95" name="Conector recto 94"/>
          <p:cNvCxnSpPr/>
          <p:nvPr/>
        </p:nvCxnSpPr>
        <p:spPr>
          <a:xfrm>
            <a:off x="9142537" y="1603429"/>
            <a:ext cx="0" cy="249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 CuadroTexto"/>
          <p:cNvSpPr txBox="1"/>
          <p:nvPr/>
        </p:nvSpPr>
        <p:spPr>
          <a:xfrm>
            <a:off x="9289203" y="4321351"/>
            <a:ext cx="14061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b="1" dirty="0">
                <a:solidFill>
                  <a:srgbClr val="002060"/>
                </a:solidFill>
              </a:rPr>
              <a:t>PND: 2017 – 2021</a:t>
            </a:r>
          </a:p>
          <a:p>
            <a:pPr algn="ctr"/>
            <a:r>
              <a:rPr lang="es-EC" sz="1300" b="1" dirty="0">
                <a:solidFill>
                  <a:srgbClr val="002060"/>
                </a:solidFill>
              </a:rPr>
              <a:t>Toda una vida</a:t>
            </a:r>
          </a:p>
        </p:txBody>
      </p:sp>
      <p:sp>
        <p:nvSpPr>
          <p:cNvPr id="67" name="25 CuadroTexto"/>
          <p:cNvSpPr txBox="1"/>
          <p:nvPr/>
        </p:nvSpPr>
        <p:spPr>
          <a:xfrm>
            <a:off x="1981052" y="5640192"/>
            <a:ext cx="5036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Abril</a:t>
            </a:r>
          </a:p>
        </p:txBody>
      </p:sp>
      <p:sp>
        <p:nvSpPr>
          <p:cNvPr id="79" name="12 CuadroTexto"/>
          <p:cNvSpPr txBox="1"/>
          <p:nvPr/>
        </p:nvSpPr>
        <p:spPr>
          <a:xfrm>
            <a:off x="7453654" y="4293598"/>
            <a:ext cx="106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rgbClr val="0070C0"/>
                </a:solidFill>
              </a:rPr>
              <a:t>LOOTUGS</a:t>
            </a:r>
          </a:p>
        </p:txBody>
      </p:sp>
      <p:sp>
        <p:nvSpPr>
          <p:cNvPr id="81" name="12 CuadroTexto"/>
          <p:cNvSpPr txBox="1"/>
          <p:nvPr/>
        </p:nvSpPr>
        <p:spPr>
          <a:xfrm>
            <a:off x="5010830" y="4021052"/>
            <a:ext cx="652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Agosto</a:t>
            </a:r>
          </a:p>
        </p:txBody>
      </p:sp>
      <p:sp>
        <p:nvSpPr>
          <p:cNvPr id="101" name="12 CuadroTexto"/>
          <p:cNvSpPr txBox="1"/>
          <p:nvPr/>
        </p:nvSpPr>
        <p:spPr>
          <a:xfrm>
            <a:off x="3920102" y="4299488"/>
            <a:ext cx="19649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>
                <a:solidFill>
                  <a:srgbClr val="0070C0"/>
                </a:solidFill>
              </a:rPr>
              <a:t>Ley Orgánica</a:t>
            </a:r>
          </a:p>
          <a:p>
            <a:pPr algn="ctr"/>
            <a:r>
              <a:rPr lang="es-EC" sz="1300" b="1" dirty="0">
                <a:solidFill>
                  <a:srgbClr val="0070C0"/>
                </a:solidFill>
              </a:rPr>
              <a:t>RR Hídricos Uso y </a:t>
            </a:r>
          </a:p>
          <a:p>
            <a:pPr algn="ctr"/>
            <a:r>
              <a:rPr lang="es-EC" sz="1300" b="1" dirty="0">
                <a:solidFill>
                  <a:srgbClr val="0070C0"/>
                </a:solidFill>
              </a:rPr>
              <a:t>Aprovechamiento</a:t>
            </a:r>
          </a:p>
        </p:txBody>
      </p:sp>
      <p:sp>
        <p:nvSpPr>
          <p:cNvPr id="104" name="9 CuadroTexto"/>
          <p:cNvSpPr txBox="1"/>
          <p:nvPr/>
        </p:nvSpPr>
        <p:spPr>
          <a:xfrm>
            <a:off x="8697277" y="4373377"/>
            <a:ext cx="518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002060"/>
                </a:solidFill>
              </a:rPr>
              <a:t>SOT</a:t>
            </a:r>
          </a:p>
        </p:txBody>
      </p:sp>
      <p:sp>
        <p:nvSpPr>
          <p:cNvPr id="105" name="25 CuadroTexto"/>
          <p:cNvSpPr txBox="1"/>
          <p:nvPr/>
        </p:nvSpPr>
        <p:spPr>
          <a:xfrm>
            <a:off x="7973410" y="4029771"/>
            <a:ext cx="4908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Julio</a:t>
            </a:r>
          </a:p>
        </p:txBody>
      </p:sp>
      <p:cxnSp>
        <p:nvCxnSpPr>
          <p:cNvPr id="106" name="38 Conector recto"/>
          <p:cNvCxnSpPr/>
          <p:nvPr/>
        </p:nvCxnSpPr>
        <p:spPr>
          <a:xfrm>
            <a:off x="7939103" y="5542788"/>
            <a:ext cx="2913" cy="415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12 CuadroTexto"/>
          <p:cNvSpPr txBox="1"/>
          <p:nvPr/>
        </p:nvSpPr>
        <p:spPr>
          <a:xfrm>
            <a:off x="6741589" y="5937001"/>
            <a:ext cx="23424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>
                <a:solidFill>
                  <a:srgbClr val="0070C0"/>
                </a:solidFill>
              </a:rPr>
              <a:t>Actualización de los PDOT</a:t>
            </a:r>
          </a:p>
          <a:p>
            <a:pPr algn="ctr"/>
            <a:r>
              <a:rPr lang="es-EC" sz="1300" b="1" dirty="0">
                <a:solidFill>
                  <a:srgbClr val="0070C0"/>
                </a:solidFill>
              </a:rPr>
              <a:t>Elaboración PUGS</a:t>
            </a:r>
          </a:p>
        </p:txBody>
      </p:sp>
      <p:cxnSp>
        <p:nvCxnSpPr>
          <p:cNvPr id="108" name="38 Conector recto"/>
          <p:cNvCxnSpPr/>
          <p:nvPr/>
        </p:nvCxnSpPr>
        <p:spPr>
          <a:xfrm>
            <a:off x="6741589" y="3976533"/>
            <a:ext cx="2913" cy="415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38 Conector recto"/>
          <p:cNvCxnSpPr/>
          <p:nvPr/>
        </p:nvCxnSpPr>
        <p:spPr>
          <a:xfrm>
            <a:off x="7938039" y="3862973"/>
            <a:ext cx="2913" cy="415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38 Conector recto"/>
          <p:cNvCxnSpPr/>
          <p:nvPr/>
        </p:nvCxnSpPr>
        <p:spPr>
          <a:xfrm>
            <a:off x="8991894" y="3923609"/>
            <a:ext cx="2913" cy="415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9767028" y="3923609"/>
            <a:ext cx="2913" cy="415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8 Conector recto"/>
          <p:cNvCxnSpPr/>
          <p:nvPr/>
        </p:nvCxnSpPr>
        <p:spPr>
          <a:xfrm>
            <a:off x="3646805" y="5616237"/>
            <a:ext cx="2287" cy="307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25 CuadroTexto"/>
          <p:cNvSpPr txBox="1"/>
          <p:nvPr/>
        </p:nvSpPr>
        <p:spPr>
          <a:xfrm>
            <a:off x="3592533" y="5623884"/>
            <a:ext cx="4908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Julio</a:t>
            </a:r>
          </a:p>
        </p:txBody>
      </p:sp>
      <p:sp>
        <p:nvSpPr>
          <p:cNvPr id="43" name="12 CuadroTexto"/>
          <p:cNvSpPr txBox="1"/>
          <p:nvPr/>
        </p:nvSpPr>
        <p:spPr>
          <a:xfrm>
            <a:off x="2760351" y="5851105"/>
            <a:ext cx="2054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>
                <a:solidFill>
                  <a:srgbClr val="0070C0"/>
                </a:solidFill>
              </a:rPr>
              <a:t>Código Orgánico Administrativo</a:t>
            </a:r>
          </a:p>
        </p:txBody>
      </p:sp>
      <p:sp>
        <p:nvSpPr>
          <p:cNvPr id="45" name="25 CuadroTexto"/>
          <p:cNvSpPr txBox="1"/>
          <p:nvPr/>
        </p:nvSpPr>
        <p:spPr>
          <a:xfrm>
            <a:off x="5605160" y="5645478"/>
            <a:ext cx="5036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300" dirty="0">
                <a:solidFill>
                  <a:srgbClr val="002060"/>
                </a:solidFill>
              </a:rPr>
              <a:t>Abril</a:t>
            </a:r>
          </a:p>
        </p:txBody>
      </p:sp>
      <p:cxnSp>
        <p:nvCxnSpPr>
          <p:cNvPr id="46" name="38 Conector recto"/>
          <p:cNvCxnSpPr/>
          <p:nvPr/>
        </p:nvCxnSpPr>
        <p:spPr>
          <a:xfrm>
            <a:off x="6101575" y="5689617"/>
            <a:ext cx="2287" cy="307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12 CuadroTexto"/>
          <p:cNvSpPr txBox="1"/>
          <p:nvPr/>
        </p:nvSpPr>
        <p:spPr>
          <a:xfrm>
            <a:off x="5447819" y="5923919"/>
            <a:ext cx="121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0070C0"/>
                </a:solidFill>
              </a:rPr>
              <a:t>Reglamento LOOTUGS</a:t>
            </a:r>
          </a:p>
        </p:txBody>
      </p:sp>
    </p:spTree>
    <p:extLst>
      <p:ext uri="{BB962C8B-B14F-4D97-AF65-F5344CB8AC3E}">
        <p14:creationId xmlns:p14="http://schemas.microsoft.com/office/powerpoint/2010/main" val="4293383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 ESTOA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522488" cy="558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 </a:t>
            </a:r>
            <a:r>
              <a:rPr kumimoji="0" lang="es-EC" altLang="es-EC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stoa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era una especie de pórtico cubierto o galería que a menudo se encontraba en la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ágora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o cerca de ella. Estas estructuras eran largas y cubiertas, y servían para reuniones públicas, debates filosóficos, actividades comerciales y sociales.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Además de su uso práctico como lugar de reunión, las </a:t>
            </a:r>
            <a:r>
              <a:rPr kumimoji="0" lang="es-EC" altLang="es-EC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stoas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también eran lugares de esparcimiento y conversación.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Ejemplo: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 </a:t>
            </a:r>
            <a:r>
              <a:rPr kumimoji="0" lang="es-EC" altLang="es-EC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Stoa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de Atalo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en la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Ágora de Atenas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, que ha sido reconstruida y es un excelente ejemplo de este tipo de estructura</a:t>
            </a: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C38BA8-1A28-4D2A-A020-DEB71DB35949}"/>
              </a:ext>
            </a:extLst>
          </p:cNvPr>
          <p:cNvSpPr txBox="1"/>
          <p:nvPr/>
        </p:nvSpPr>
        <p:spPr>
          <a:xfrm>
            <a:off x="9561211" y="5032628"/>
            <a:ext cx="24448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https://www.youtube.com/watch?v=8u5xZFBMNvk&amp;ab_channel=DaniellaHerrera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345C88-5023-40EC-AD19-14803D4B2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460" name="Picture 4" descr="Audioguía ÁGORA - Estoa De Átalo Ii - Guía Turística | MyWoWo">
            <a:extLst>
              <a:ext uri="{FF2B5EF4-FFF2-40B4-BE49-F238E27FC236}">
                <a16:creationId xmlns:a16="http://schemas.microsoft.com/office/drawing/2014/main" id="{7F0614FC-6B0D-4964-9706-F0BCE8C5A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35" y="1360692"/>
            <a:ext cx="8137335" cy="42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656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2183908" y="6133546"/>
            <a:ext cx="65872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CALLES / PRIENE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65210" y="306373"/>
            <a:ext cx="2713997" cy="644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Definición: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Las ciudades griegas no tenían un plan de calles tan regular como el romano, pero muchas de ellas contaban con calles principales que conectaban los distintos elementos urbanos, como la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ágora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y la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acrópolis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. A menudo, las calles eran estrechas y sinuosas.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Función: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Las calles eran fundamentales para el movimiento de personas y mercancías dentro de la ciudad, aunque su diseño no seguía una cuadrícula regular como en las ciudades romanas.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Ejemplo: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En algunas ciudades como </a:t>
            </a:r>
            <a:r>
              <a:rPr kumimoji="0" lang="es-EC" altLang="es-EC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Priene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"/>
              </a:rPr>
              <a:t> (un ejemplo de planificación griega), el diseño de calles seguía un plano ortogonal, introduciendo un orden más sistemático.</a:t>
            </a: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Google Sans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345C88-5023-40EC-AD19-14803D4B2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F284E8-E051-4BA8-AD5D-F1ADEADF892A}"/>
              </a:ext>
            </a:extLst>
          </p:cNvPr>
          <p:cNvSpPr txBox="1"/>
          <p:nvPr/>
        </p:nvSpPr>
        <p:spPr>
          <a:xfrm>
            <a:off x="9442847" y="5733436"/>
            <a:ext cx="2522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https://www.youtube.com/watch?v=EBbRNtOtwns&amp;ab_channel=</a:t>
            </a:r>
            <a:r>
              <a:rPr lang="es-EC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Algargos</a:t>
            </a:r>
            <a:endParaRPr lang="es-EC" sz="1200" dirty="0"/>
          </a:p>
          <a:p>
            <a:r>
              <a:rPr lang="es-EC" sz="1200" dirty="0"/>
              <a:t>https://algargosarte.blogspot.com/2015/11/priene-una-polis-de-urbanismo-ortogonal.html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423B04B7-C593-4BD7-9C70-2E1D0FD1E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95" y="918910"/>
            <a:ext cx="6096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78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VIVIENDAS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682286" cy="742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200" b="1" dirty="0">
                <a:effectLst/>
                <a:latin typeface="Google Sans"/>
                <a:ea typeface="Times New Roman" panose="02020603050405020304" pitchFamily="18" charset="0"/>
                <a:cs typeface="Times New Roman" panose="02020603050405020304" pitchFamily="18" charset="0"/>
              </a:rPr>
              <a:t>Patio central (Atrio o </a:t>
            </a:r>
            <a:r>
              <a:rPr lang="es-EC" sz="1200" b="1" i="1" dirty="0" err="1">
                <a:effectLst/>
                <a:latin typeface="Google Sans"/>
                <a:ea typeface="Times New Roman" panose="02020603050405020304" pitchFamily="18" charset="0"/>
                <a:cs typeface="Times New Roman" panose="02020603050405020304" pitchFamily="18" charset="0"/>
              </a:rPr>
              <a:t>Perípatos</a:t>
            </a:r>
            <a:r>
              <a:rPr lang="es-EC" sz="1200" b="1" dirty="0">
                <a:effectLst/>
                <a:latin typeface="Google Sans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s-EC" sz="1200" dirty="0">
                <a:effectLst/>
                <a:latin typeface="Google Sans"/>
                <a:ea typeface="Times New Roman" panose="02020603050405020304" pitchFamily="18" charset="0"/>
                <a:cs typeface="Times New Roman" panose="02020603050405020304" pitchFamily="18" charset="0"/>
              </a:rPr>
              <a:t> La vivienda griega, especialmente en las ciudades de la época clásica, estaba diseñada alrededor de un patio central. Este patio era el corazón de la casa, proporcionando luz y ventilación natural. Era un espacio semiabierto que podía estar rodeado de columnas o pórticos.</a:t>
            </a:r>
            <a:endParaRPr lang="es-EC" sz="1200" dirty="0">
              <a:effectLst/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200" b="1" dirty="0">
                <a:effectLst/>
                <a:latin typeface="Google Sans"/>
                <a:ea typeface="Times New Roman" panose="02020603050405020304" pitchFamily="18" charset="0"/>
                <a:cs typeface="Times New Roman" panose="02020603050405020304" pitchFamily="18" charset="0"/>
              </a:rPr>
              <a:t>Habitaciones organizadas alrededor del patio:</a:t>
            </a:r>
            <a:r>
              <a:rPr lang="es-EC" sz="1200" dirty="0">
                <a:effectLst/>
                <a:latin typeface="Google Sans"/>
                <a:ea typeface="Times New Roman" panose="02020603050405020304" pitchFamily="18" charset="0"/>
                <a:cs typeface="Times New Roman" panose="02020603050405020304" pitchFamily="18" charset="0"/>
              </a:rPr>
              <a:t> Las habitaciones principales, como los dormitorios y áreas de almacenamiento, se distribuían alrededor de este patio central. Este diseño permitía una circulación de aire fresca, lo que era esencial en el clima mediterráneo.</a:t>
            </a:r>
            <a:endParaRPr lang="es-EC" sz="1200" dirty="0">
              <a:effectLst/>
              <a:latin typeface="Google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1200" b="1" dirty="0">
                <a:effectLst/>
                <a:latin typeface="Google Sans"/>
                <a:ea typeface="Times New Roman" panose="02020603050405020304" pitchFamily="18" charset="0"/>
              </a:rPr>
              <a:t>El </a:t>
            </a:r>
            <a:r>
              <a:rPr lang="es-EC" sz="1200" b="1" i="1" dirty="0" err="1">
                <a:effectLst/>
                <a:latin typeface="Google Sans"/>
                <a:ea typeface="Times New Roman" panose="02020603050405020304" pitchFamily="18" charset="0"/>
              </a:rPr>
              <a:t>andron</a:t>
            </a:r>
            <a:r>
              <a:rPr lang="es-EC" sz="1200" b="1" dirty="0">
                <a:effectLst/>
                <a:latin typeface="Google Sans"/>
                <a:ea typeface="Times New Roman" panose="02020603050405020304" pitchFamily="18" charset="0"/>
              </a:rPr>
              <a:t> y el </a:t>
            </a:r>
            <a:r>
              <a:rPr lang="es-EC" sz="1200" b="1" i="1" dirty="0" err="1">
                <a:effectLst/>
                <a:latin typeface="Google Sans"/>
                <a:ea typeface="Times New Roman" panose="02020603050405020304" pitchFamily="18" charset="0"/>
              </a:rPr>
              <a:t>gynaeceum</a:t>
            </a:r>
            <a:r>
              <a:rPr lang="es-EC" sz="1200" b="1" dirty="0">
                <a:effectLst/>
                <a:latin typeface="Google Sans"/>
                <a:ea typeface="Times New Roman" panose="02020603050405020304" pitchFamily="18" charset="0"/>
              </a:rPr>
              <a:t>:</a:t>
            </a:r>
            <a:r>
              <a:rPr lang="es-EC" sz="1200" dirty="0">
                <a:effectLst/>
                <a:latin typeface="Google Sans"/>
                <a:ea typeface="Times New Roman" panose="02020603050405020304" pitchFamily="18" charset="0"/>
              </a:rPr>
              <a:t> La casa griega tradicional estaba dividida en espacios para hombres y mujeres. El </a:t>
            </a:r>
            <a:r>
              <a:rPr lang="es-EC" sz="1200" i="1" dirty="0" err="1">
                <a:effectLst/>
                <a:latin typeface="Google Sans"/>
                <a:ea typeface="Times New Roman" panose="02020603050405020304" pitchFamily="18" charset="0"/>
              </a:rPr>
              <a:t>andron</a:t>
            </a:r>
            <a:r>
              <a:rPr lang="es-EC" sz="1200" dirty="0">
                <a:effectLst/>
                <a:latin typeface="Google Sans"/>
                <a:ea typeface="Times New Roman" panose="02020603050405020304" pitchFamily="18" charset="0"/>
              </a:rPr>
              <a:t> era la zona reservada para los hombres, donde se realizaban banquetes y reuniones sociales. El </a:t>
            </a:r>
            <a:r>
              <a:rPr lang="es-EC" sz="1200" i="1" dirty="0" err="1">
                <a:effectLst/>
                <a:latin typeface="Google Sans"/>
                <a:ea typeface="Times New Roman" panose="02020603050405020304" pitchFamily="18" charset="0"/>
              </a:rPr>
              <a:t>gynaeceum</a:t>
            </a:r>
            <a:r>
              <a:rPr lang="es-EC" sz="1200" dirty="0">
                <a:effectLst/>
                <a:latin typeface="Google Sans"/>
                <a:ea typeface="Times New Roman" panose="02020603050405020304" pitchFamily="18" charset="0"/>
              </a:rPr>
              <a:t> era el espacio privado de las mujeres y las áreas de la casa dedicadas a la vida doméstica</a:t>
            </a:r>
            <a:r>
              <a:rPr lang="es-ES" sz="1200" b="0" i="0" dirty="0">
                <a:solidFill>
                  <a:srgbClr val="001D35"/>
                </a:solidFill>
                <a:effectLst/>
                <a:latin typeface="Google San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74E02B-F52A-4B62-B1FC-1DA61DE5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9" y="1229793"/>
            <a:ext cx="70675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A7494CD-4B6F-42B2-B4AE-77D6FA692BF1}"/>
              </a:ext>
            </a:extLst>
          </p:cNvPr>
          <p:cNvSpPr txBox="1"/>
          <p:nvPr/>
        </p:nvSpPr>
        <p:spPr>
          <a:xfrm>
            <a:off x="4077054" y="6133546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VIVIENDAS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9D3967-0FF7-4983-B7E1-2CA6962EA00B}"/>
              </a:ext>
            </a:extLst>
          </p:cNvPr>
          <p:cNvSpPr txBox="1"/>
          <p:nvPr/>
        </p:nvSpPr>
        <p:spPr>
          <a:xfrm>
            <a:off x="9355834" y="415857"/>
            <a:ext cx="2682286" cy="785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Materiales de Construcción</a:t>
            </a:r>
          </a:p>
          <a:p>
            <a:endParaRPr lang="es-ES" sz="1400" b="1" dirty="0"/>
          </a:p>
          <a:p>
            <a:endParaRPr lang="es-ES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/>
              <a:t>Madera, piedra y barro:</a:t>
            </a:r>
            <a:r>
              <a:rPr lang="es-ES" sz="1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sz="1400" dirty="0"/>
              <a:t>Las viviendas en Grecia se construían principalmente con materiales locales disponibles como piedra, barro y madera. En las casas más humildes, se utilizaba barro y ladrillos secados al sol, mientras que en las casas de más alto estatus, las paredes podían ser de piedra.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400" dirty="0"/>
          </a:p>
          <a:p>
            <a:pPr>
              <a:buFont typeface="Arial" panose="020B0604020202020204" pitchFamily="34" charset="0"/>
              <a:buChar char="•"/>
            </a:pPr>
            <a:endParaRPr lang="es-E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/>
              <a:t>Techos de madera o arcilla:</a:t>
            </a:r>
            <a:r>
              <a:rPr lang="es-ES" sz="1400" dirty="0"/>
              <a:t> </a:t>
            </a:r>
          </a:p>
          <a:p>
            <a:endParaRPr lang="es-ES" sz="1400" dirty="0"/>
          </a:p>
          <a:p>
            <a:r>
              <a:rPr lang="es-ES" sz="1400" dirty="0"/>
              <a:t>Los techos eran generalmente de madera o de material ligero, como ramas cubiertas con arcilla o barro. Estos techos a menudo eran planos, lo que permitía que las familias usaran la azotea como espacio adicional para actividades como secar la ropa o disfrutar del aire libre.</a:t>
            </a:r>
          </a:p>
          <a:p>
            <a:endParaRPr lang="es-ES" sz="1400" b="1" dirty="0"/>
          </a:p>
          <a:p>
            <a:r>
              <a:rPr lang="es-ES" sz="1400" b="1" dirty="0"/>
              <a:t>Aprovechan la luz natural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sz="1400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PRINCIPALES COMPONENETES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74E02B-F52A-4B62-B1FC-1DA61DE5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79" y="1229793"/>
            <a:ext cx="70675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11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GRECIA  -  RESUMEN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AAF3D2-7C6E-4980-BEF1-93B3090CA5E4}"/>
              </a:ext>
            </a:extLst>
          </p:cNvPr>
          <p:cNvSpPr txBox="1"/>
          <p:nvPr/>
        </p:nvSpPr>
        <p:spPr>
          <a:xfrm>
            <a:off x="9448800" y="5500514"/>
            <a:ext cx="2641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https://www.youtube.com/watch?v=VvwBOFk_5jI&amp;ab_channel=CONSTRUIRTV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B1F7386-9149-47B3-B127-390B7AA9781A}"/>
              </a:ext>
            </a:extLst>
          </p:cNvPr>
          <p:cNvSpPr txBox="1"/>
          <p:nvPr/>
        </p:nvSpPr>
        <p:spPr>
          <a:xfrm>
            <a:off x="1068057" y="1102361"/>
            <a:ext cx="8841275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1. El concepto de la </a:t>
            </a:r>
            <a:r>
              <a:rPr lang="es-ES" i="1" dirty="0">
                <a:latin typeface="Google Sans"/>
              </a:rPr>
              <a:t>Polis</a:t>
            </a:r>
            <a:r>
              <a:rPr lang="es-ES" dirty="0">
                <a:latin typeface="Google Sans"/>
              </a:rPr>
              <a:t> como unidad urbana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2. La </a:t>
            </a:r>
            <a:r>
              <a:rPr lang="es-ES" i="1" dirty="0">
                <a:latin typeface="Google Sans"/>
              </a:rPr>
              <a:t>Ágora</a:t>
            </a:r>
            <a:r>
              <a:rPr lang="es-ES" dirty="0">
                <a:latin typeface="Google Sans"/>
              </a:rPr>
              <a:t> como espacio público central.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3. La planificación de calles con </a:t>
            </a:r>
            <a:r>
              <a:rPr lang="es-ES" i="1" dirty="0">
                <a:latin typeface="Google Sans"/>
              </a:rPr>
              <a:t>plano ortogonal</a:t>
            </a:r>
            <a:endParaRPr lang="es-ES" dirty="0">
              <a:latin typeface="Google Sans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4. Integración con el paisaje natural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5. El uso del espacio público para la democracia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6. El concepto de la </a:t>
            </a:r>
            <a:r>
              <a:rPr lang="es-ES" i="1" dirty="0">
                <a:latin typeface="Google Sans"/>
              </a:rPr>
              <a:t>acrópolis</a:t>
            </a:r>
            <a:r>
              <a:rPr lang="es-ES" dirty="0">
                <a:latin typeface="Google Sans"/>
              </a:rPr>
              <a:t> como centro sacro y urbano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7. El </a:t>
            </a:r>
            <a:r>
              <a:rPr lang="es-ES" i="1" dirty="0" err="1">
                <a:latin typeface="Google Sans"/>
              </a:rPr>
              <a:t>andron</a:t>
            </a:r>
            <a:r>
              <a:rPr lang="es-ES" dirty="0">
                <a:latin typeface="Google Sans"/>
              </a:rPr>
              <a:t> y el </a:t>
            </a:r>
            <a:r>
              <a:rPr lang="es-ES" i="1" dirty="0" err="1">
                <a:latin typeface="Google Sans"/>
              </a:rPr>
              <a:t>gynaeceum</a:t>
            </a:r>
            <a:r>
              <a:rPr lang="es-ES" dirty="0">
                <a:latin typeface="Google Sans"/>
              </a:rPr>
              <a:t> como espacios sociales diferenciados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   Una organización espacial basada en la jerarquía social y roles de género.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8. Desarrollo del </a:t>
            </a:r>
            <a:r>
              <a:rPr lang="es-ES" i="1" dirty="0">
                <a:latin typeface="Google Sans"/>
              </a:rPr>
              <a:t>teatro</a:t>
            </a:r>
            <a:r>
              <a:rPr lang="es-ES" dirty="0">
                <a:latin typeface="Google Sans"/>
              </a:rPr>
              <a:t> como parte integral de la ciudad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9. El diseño de viviendas alrededor de un </a:t>
            </a:r>
            <a:r>
              <a:rPr lang="es-ES" i="1" dirty="0">
                <a:latin typeface="Google Sans"/>
              </a:rPr>
              <a:t>patio central</a:t>
            </a:r>
            <a:endParaRPr lang="es-ES" dirty="0">
              <a:latin typeface="Google Sans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   Optimizando la luz natural y la ventilación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10. El desarrollo de la infraestructura de agua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Google Sans"/>
              </a:rPr>
              <a:t>Comenzaban a implementar sistemas rudimentarios de drenaje y recolección de agua</a:t>
            </a:r>
          </a:p>
        </p:txBody>
      </p:sp>
    </p:spTree>
    <p:extLst>
      <p:ext uri="{BB962C8B-B14F-4D97-AF65-F5344CB8AC3E}">
        <p14:creationId xmlns:p14="http://schemas.microsoft.com/office/powerpoint/2010/main" val="654576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GRECIA  -  RESUMEN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AAF3D2-7C6E-4980-BEF1-93B3090CA5E4}"/>
              </a:ext>
            </a:extLst>
          </p:cNvPr>
          <p:cNvSpPr txBox="1"/>
          <p:nvPr/>
        </p:nvSpPr>
        <p:spPr>
          <a:xfrm>
            <a:off x="9448800" y="5500514"/>
            <a:ext cx="2641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https://www.youtube.com/watch?v=VvwBOFk_5jI&amp;ab_channel=CONSTRUIRTV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EC3D806-9754-44D2-9F26-7E6D6566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25" y="875821"/>
            <a:ext cx="7992108" cy="56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10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4" name="Freeform 4"/>
          <p:cNvSpPr/>
          <p:nvPr/>
        </p:nvSpPr>
        <p:spPr>
          <a:xfrm>
            <a:off x="7720075" y="-1172592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8319" y="5840599"/>
            <a:ext cx="2728237" cy="27432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86731" y="5228948"/>
            <a:ext cx="5205270" cy="1430044"/>
            <a:chOff x="0" y="0"/>
            <a:chExt cx="4979875" cy="975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79875" cy="975904"/>
            </a:xfrm>
            <a:custGeom>
              <a:avLst/>
              <a:gdLst/>
              <a:ahLst/>
              <a:cxnLst/>
              <a:rect l="l" t="t" r="r" b="b"/>
              <a:pathLst>
                <a:path w="4979875" h="975904">
                  <a:moveTo>
                    <a:pt x="0" y="0"/>
                  </a:moveTo>
                  <a:lnTo>
                    <a:pt x="4979875" y="0"/>
                  </a:lnTo>
                  <a:lnTo>
                    <a:pt x="4979875" y="975904"/>
                  </a:lnTo>
                  <a:lnTo>
                    <a:pt x="0" y="975904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979875" cy="1004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91780" y="5751807"/>
            <a:ext cx="4694151" cy="61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5334" spc="-12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ROMA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1819295" y="2954102"/>
            <a:ext cx="4430386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074" name="Picture 2" descr="Una reconstrucción histórica de las bulliciosas calles y la arquitectura de  la antigua Roma | Imagen Premium generada con IA">
            <a:extLst>
              <a:ext uri="{FF2B5EF4-FFF2-40B4-BE49-F238E27FC236}">
                <a16:creationId xmlns:a16="http://schemas.microsoft.com/office/drawing/2014/main" id="{F848D152-BEE2-401D-A127-29718F04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03" y="193928"/>
            <a:ext cx="6465064" cy="646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quitectura de la Antigua Roma - Wikipedia, la enciclopedia libre">
            <a:extLst>
              <a:ext uri="{FF2B5EF4-FFF2-40B4-BE49-F238E27FC236}">
                <a16:creationId xmlns:a16="http://schemas.microsoft.com/office/drawing/2014/main" id="{F313D164-CEA3-4564-9FC6-BFBAFE78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79" y="2842338"/>
            <a:ext cx="4481045" cy="20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78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41175" y="8483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612175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113634" y="745021"/>
            <a:ext cx="3078365" cy="198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Comenzó su proceso de crecimiento y de organización como metrópolis  después de la victoria contra Cargo </a:t>
            </a: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718383-B438-4410-8738-3B0A2C33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094" y="2442060"/>
            <a:ext cx="283367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Primera Guerra Púnica: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264 a.C. - 241 a.C.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Segunda Guerra Púnica: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218 a.C. - 201 a.C.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Tercera Guerra Púnica: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149 a.C. - 146 a.C. </a:t>
            </a:r>
            <a:endParaRPr lang="es-EC" altLang="es-EC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Hacia el a{o 170 A.C.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s-EC" altLang="es-EC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EC" altLang="es-EC" sz="1400" dirty="0">
                <a:latin typeface="Arial" panose="020B0604020202020204" pitchFamily="34" charset="0"/>
              </a:rPr>
              <a:t>S</a:t>
            </a: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comienzan a pavimentar su calles, se dividen los lotes  y se establece el foro como poder político y económico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altLang="es-EC" sz="1400" dirty="0">
                <a:latin typeface="Arial" panose="020B0604020202020204" pitchFamily="34" charset="0"/>
              </a:rPr>
              <a:t>Se Centralizo el comercio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altLang="es-EC" sz="1400" dirty="0">
                <a:latin typeface="Arial" panose="020B0604020202020204" pitchFamily="34" charset="0"/>
              </a:rPr>
              <a:t>Se relacionan los pueblos conquistados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C" altLang="es-EC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 co</a:t>
            </a:r>
            <a:r>
              <a:rPr lang="es-EC" altLang="es-EC" sz="1400" dirty="0">
                <a:latin typeface="Arial" panose="020B0604020202020204" pitchFamily="34" charset="0"/>
              </a:rPr>
              <a:t>ntrolaba a la población </a:t>
            </a:r>
            <a:endParaRPr kumimoji="0" lang="es-EC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0181" name="Picture 5" descr="Urbanismo Romano – La historia y otros cuentos">
            <a:extLst>
              <a:ext uri="{FF2B5EF4-FFF2-40B4-BE49-F238E27FC236}">
                <a16:creationId xmlns:a16="http://schemas.microsoft.com/office/drawing/2014/main" id="{C583CEA7-EFD7-44B2-B9A2-67C5A49D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1" y="893412"/>
            <a:ext cx="7940188" cy="50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9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41175" y="8483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612175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113634" y="745021"/>
            <a:ext cx="3078365" cy="478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Grupos sociales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Patricios Plebeyos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Libertos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Esclavos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regido por un senado representado por las familias mas acaudaladas de Roma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política va a estar implicara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arquitectura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pic>
        <p:nvPicPr>
          <p:cNvPr id="15" name="Picture 2" descr="Tres formas de entender el poder en la antigua Roma: &quot;Imperium&quot;,  &quot;auctoritas&quot; y &quot;potestas&quot; - Confilegal">
            <a:extLst>
              <a:ext uri="{FF2B5EF4-FFF2-40B4-BE49-F238E27FC236}">
                <a16:creationId xmlns:a16="http://schemas.microsoft.com/office/drawing/2014/main" id="{919F048E-C4BF-4763-B4E3-0C055B28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7" y="220019"/>
            <a:ext cx="7796548" cy="437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El Senado romano, su labor política">
            <a:extLst>
              <a:ext uri="{FF2B5EF4-FFF2-40B4-BE49-F238E27FC236}">
                <a16:creationId xmlns:a16="http://schemas.microsoft.com/office/drawing/2014/main" id="{0521E983-EF18-4B58-8315-673EB6C94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5" y="4627952"/>
            <a:ext cx="4750300" cy="20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Descubre los Secretos Ocultos del Senado de Antigua Roma que Cambiaron la  Historia!&quot;">
            <a:extLst>
              <a:ext uri="{FF2B5EF4-FFF2-40B4-BE49-F238E27FC236}">
                <a16:creationId xmlns:a16="http://schemas.microsoft.com/office/drawing/2014/main" id="{366FF482-D477-438B-9FA9-E8364DF2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7" y="4627952"/>
            <a:ext cx="3334465" cy="20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67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41175" y="8483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612175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149792" y="562691"/>
            <a:ext cx="2840204" cy="713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Trama Urbana ortogonal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Organización Militar </a:t>
            </a: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Impero de conquista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Rodeado por  muralla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Vías anchas y calles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calles </a:t>
            </a: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cruzan la ciudad de manera perpendicular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Cardus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Maximo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Decamanus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intersección el foro, el espacio público y el mercado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establecieron las primeras  leyes de carácter urbano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52E66A-09EC-45B7-A8E9-4CEDA305F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9"/>
          <a:stretch/>
        </p:blipFill>
        <p:spPr>
          <a:xfrm>
            <a:off x="1480694" y="368917"/>
            <a:ext cx="6982142" cy="64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3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2112"/>
            <a:ext cx="12192000" cy="6829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1 CuadroTexto"/>
          <p:cNvSpPr txBox="1"/>
          <p:nvPr/>
        </p:nvSpPr>
        <p:spPr>
          <a:xfrm>
            <a:off x="98099" y="166658"/>
            <a:ext cx="615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COMPETENCIAS EXCLUSIVAS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68927"/>
            <a:ext cx="11486741" cy="47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68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41175" y="84833"/>
            <a:ext cx="3150824" cy="568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5308"/>
              </a:lnSpc>
              <a:spcBef>
                <a:spcPct val="0"/>
              </a:spcBef>
            </a:pPr>
            <a:r>
              <a:rPr lang="en-US" sz="2000" b="1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612175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149792" y="562691"/>
            <a:ext cx="2840204" cy="623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1era legislación: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Ley de las XII tablas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Dejar un una franja de terreno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netre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construcciones conocido como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Ambitus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5 pies para la circulación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Estructuras para espectáculos públicos e infraestructura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da la construcción de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acuaductos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subministrar el agua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cloacas para los desechos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AEB61B-68A3-480B-9791-A07F21D8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63" y="933450"/>
            <a:ext cx="76009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98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9149792" y="562691"/>
            <a:ext cx="2840204" cy="77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B3EBDD-6F9F-4981-AD6B-4D94C731E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335914"/>
            <a:ext cx="10976012" cy="60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32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ACA62D-8493-4097-8F57-EDE256DA018A}"/>
              </a:ext>
            </a:extLst>
          </p:cNvPr>
          <p:cNvSpPr txBox="1"/>
          <p:nvPr/>
        </p:nvSpPr>
        <p:spPr>
          <a:xfrm>
            <a:off x="1402194" y="4664218"/>
            <a:ext cx="3078365" cy="80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Griu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517" lvl="1">
              <a:lnSpc>
                <a:spcPts val="2613"/>
              </a:lnSpc>
            </a:pPr>
            <a:endParaRPr lang="es-EC" b="1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DFD2CB-C07B-47D4-AFA5-C6C0F421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80078"/>
            <a:ext cx="10575802" cy="6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41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90D67E-9214-4729-A24D-1C244407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4" y="289615"/>
            <a:ext cx="10934065" cy="61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74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59D1B0-5A26-4D2B-8D94-4BE5EFA97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59" y="432752"/>
            <a:ext cx="10582065" cy="599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50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0F9198-995A-420B-AAAA-D9389280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70566"/>
            <a:ext cx="10974052" cy="60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3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D08048-E59E-41C0-912C-461EC44D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13" y="299141"/>
            <a:ext cx="10951696" cy="61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70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A38B1C-8A68-42D4-8F78-0C9F4297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02" y="331311"/>
            <a:ext cx="10899836" cy="61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C78CCD-2E61-4110-A38D-123E83F50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06" y="397379"/>
            <a:ext cx="10830132" cy="60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677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2BEA3D-EC2E-41B0-9B6F-9497A44CB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4" y="270566"/>
            <a:ext cx="11047013" cy="61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1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74469"/>
            <a:ext cx="12192000" cy="6130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7E374C5-479B-43C9-9031-C3F0E80B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20504">
                        <a14:foregroundMark x1="16513" y1="63171" x2="16513" y2="63171"/>
                        <a14:foregroundMark x1="18445" y1="60151" x2="18445" y2="60151"/>
                        <a14:foregroundMark x1="17731" y1="61409" x2="17731" y2="61409"/>
                        <a14:foregroundMark x1="19286" y1="58305" x2="19286" y2="58305"/>
                        <a14:foregroundMark x1="8487" y1="59480" x2="8487" y2="59480"/>
                        <a14:foregroundMark x1="7353" y1="59480" x2="7353" y2="59480"/>
                        <a14:foregroundMark x1="8487" y1="61326" x2="8487" y2="61326"/>
                        <a14:foregroundMark x1="13908" y1="66443" x2="13908" y2="66443"/>
                        <a14:foregroundMark x1="12479" y1="66862" x2="12479" y2="66862"/>
                        <a14:foregroundMark x1="14412" y1="65604" x2="14412" y2="65604"/>
                        <a14:foregroundMark x1="14916" y1="67030" x2="14916" y2="67030"/>
                        <a14:foregroundMark x1="15336" y1="66443" x2="15336" y2="66443"/>
                        <a14:foregroundMark x1="15420" y1="65436" x2="15420" y2="65436"/>
                        <a14:foregroundMark x1="18908" y1="58893" x2="18908" y2="58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506350"/>
            <a:ext cx="12191998" cy="61062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7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1388" y="712473"/>
            <a:ext cx="5684011" cy="5694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2025" t="7841" r="3971" b="8047"/>
          <a:stretch/>
        </p:blipFill>
        <p:spPr>
          <a:xfrm>
            <a:off x="6464794" y="4286669"/>
            <a:ext cx="5532957" cy="2218634"/>
          </a:xfrm>
          <a:prstGeom prst="rect">
            <a:avLst/>
          </a:prstGeom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22DF0BAB-C5AC-4AF2-8316-3F082290B802}"/>
              </a:ext>
            </a:extLst>
          </p:cNvPr>
          <p:cNvSpPr/>
          <p:nvPr/>
        </p:nvSpPr>
        <p:spPr>
          <a:xfrm>
            <a:off x="0" y="2112"/>
            <a:ext cx="12192000" cy="6829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id="{25AF130C-701A-4713-96F9-4BC4249DD767}"/>
              </a:ext>
            </a:extLst>
          </p:cNvPr>
          <p:cNvSpPr txBox="1"/>
          <p:nvPr/>
        </p:nvSpPr>
        <p:spPr>
          <a:xfrm>
            <a:off x="98099" y="166658"/>
            <a:ext cx="615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Zonas a nivel Nacional</a:t>
            </a:r>
          </a:p>
        </p:txBody>
      </p:sp>
    </p:spTree>
    <p:extLst>
      <p:ext uri="{BB962C8B-B14F-4D97-AF65-F5344CB8AC3E}">
        <p14:creationId xmlns:p14="http://schemas.microsoft.com/office/powerpoint/2010/main" val="1659462780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56E367-D33C-4492-BD8B-821EF125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70566"/>
            <a:ext cx="10821598" cy="60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41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APORTES   -  ROMA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B1F7386-9149-47B3-B127-390B7AA9781A}"/>
              </a:ext>
            </a:extLst>
          </p:cNvPr>
          <p:cNvSpPr txBox="1"/>
          <p:nvPr/>
        </p:nvSpPr>
        <p:spPr>
          <a:xfrm>
            <a:off x="1604242" y="1682672"/>
            <a:ext cx="8841275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2400" dirty="0"/>
              <a:t>La Planificación Ortogonal (Trazado en Damero)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2. La Creación de una Infraestructura Sofisticada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3. La Definición y Monumentalización del Espacio Público: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4. La Jerarquía y Zonificación del Espacio Urbano: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5. El Uso de Materiales de Construcción Duraderos:</a:t>
            </a:r>
            <a:endParaRPr lang="es-ES" sz="2400" dirty="0"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640170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1845928" y="2927469"/>
            <a:ext cx="4483652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1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218DD16-19EC-433A-A97D-A9F333A0FAEE}"/>
              </a:ext>
            </a:extLst>
          </p:cNvPr>
          <p:cNvSpPr/>
          <p:nvPr/>
        </p:nvSpPr>
        <p:spPr>
          <a:xfrm rot="5400000">
            <a:off x="5799129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76012B8-8FD3-49F8-A647-4515847D9A42}"/>
              </a:ext>
            </a:extLst>
          </p:cNvPr>
          <p:cNvSpPr txBox="1"/>
          <p:nvPr/>
        </p:nvSpPr>
        <p:spPr>
          <a:xfrm>
            <a:off x="829896" y="304788"/>
            <a:ext cx="8841279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-128" dirty="0">
                <a:solidFill>
                  <a:srgbClr val="FFD521"/>
                </a:solidFill>
                <a:latin typeface="Montserrat"/>
                <a:ea typeface="Montserrat"/>
                <a:cs typeface="Montserrat"/>
                <a:sym typeface="Montserrat"/>
              </a:rPr>
              <a:t>GRECIA  -  RESUMEN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AAF3D2-7C6E-4980-BEF1-93B3090CA5E4}"/>
              </a:ext>
            </a:extLst>
          </p:cNvPr>
          <p:cNvSpPr txBox="1"/>
          <p:nvPr/>
        </p:nvSpPr>
        <p:spPr>
          <a:xfrm>
            <a:off x="9448800" y="5500514"/>
            <a:ext cx="2641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https://www.youtube.com/watch?v=VvwBOFk_5jI&amp;ab_channel=CONSTRUIRTV</a:t>
            </a:r>
          </a:p>
        </p:txBody>
      </p:sp>
      <p:pic>
        <p:nvPicPr>
          <p:cNvPr id="17" name="Picture 2" descr="Urbanismo Romano">
            <a:extLst>
              <a:ext uri="{FF2B5EF4-FFF2-40B4-BE49-F238E27FC236}">
                <a16:creationId xmlns:a16="http://schemas.microsoft.com/office/drawing/2014/main" id="{283FF657-1B98-4A77-A5CC-A1A1A5B8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17" y="0"/>
            <a:ext cx="7233863" cy="67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84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8222" y="5438056"/>
            <a:ext cx="4520987" cy="130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40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RESUMEN CRONOLÓGICO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71439" y="210026"/>
            <a:ext cx="7020560" cy="6740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1. Civilización Sumeria (Mesopotamia)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Fechas: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3500 a.C. – 1750 a.C.  	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Ubicación: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Mesopotamia (actual Irak).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>
                  <a:lumMod val="50000"/>
                </a:schemeClr>
              </a:solidFill>
              <a:latin typeface="Google Sans"/>
            </a:endParaRPr>
          </a:p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2. Civilización Egipcia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Fechas: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3100 a.C. – 30 a.C.  	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Ubicación: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Valle del Nilo (Egipto).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>
                  <a:lumMod val="50000"/>
                </a:schemeClr>
              </a:solidFill>
              <a:latin typeface="Google Sans"/>
            </a:endParaRPr>
          </a:p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3. Civilización del Valle del Indo (Harappa)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Fechas: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2600 a.C. – 1900 a.C.	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Ubicación: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Valle del Indo (actual Pakistán y noroeste de la India).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Google Sans"/>
            </a:endParaRPr>
          </a:p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4. Civilización Minoica (Creta)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Fechas: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2000 a.C. – 1450 a.C.	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Ubicación: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Isla de Creta (mar Egeo).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>
                  <a:lumMod val="50000"/>
                </a:schemeClr>
              </a:solidFill>
              <a:latin typeface="Google Sans"/>
            </a:endParaRPr>
          </a:p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5. Civilización Micénica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Fechas: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1600 a.C. – 1100 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  <a:latin typeface="Google Sans"/>
              </a:rPr>
              <a:t>a.C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	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Ubicación: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 Grecia continental.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>
                  <a:lumMod val="50000"/>
                </a:schemeClr>
              </a:solidFill>
              <a:latin typeface="Google Sans"/>
            </a:endParaRPr>
          </a:p>
          <a:p>
            <a:pPr lvl="1"/>
            <a:endParaRPr lang="es-ES" sz="1400" b="1" dirty="0">
              <a:solidFill>
                <a:srgbClr val="FFD521"/>
              </a:solidFill>
              <a:latin typeface="Google Sans"/>
            </a:endParaRPr>
          </a:p>
          <a:p>
            <a:r>
              <a:rPr lang="es-ES" sz="1600" b="1" dirty="0">
                <a:solidFill>
                  <a:srgbClr val="FFD521"/>
                </a:solidFill>
                <a:latin typeface="Google Sans"/>
              </a:rPr>
              <a:t>6. Civilización Griega Clásica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800 a.C. – 146 a.C. (fin de la guerra con Roma).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Grecia (incluyendo islas y colonias en todo el Mediterráneo).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Fundación de la </a:t>
            </a:r>
            <a:r>
              <a:rPr lang="es-ES" sz="1400" i="1" dirty="0">
                <a:latin typeface="Google Sans"/>
              </a:rPr>
              <a:t>polis</a:t>
            </a:r>
            <a:r>
              <a:rPr lang="es-ES" sz="1400" dirty="0">
                <a:latin typeface="Google Sans"/>
              </a:rPr>
              <a:t> (ciudad-estado), creación de la </a:t>
            </a:r>
            <a:r>
              <a:rPr lang="es-ES" sz="1400" i="1" dirty="0">
                <a:latin typeface="Google Sans"/>
              </a:rPr>
              <a:t>ágora</a:t>
            </a:r>
            <a:r>
              <a:rPr lang="es-ES" sz="1400" dirty="0">
                <a:latin typeface="Google Sans"/>
              </a:rPr>
              <a:t> como centro de vida cívica, desarrollo de la arquitectura (temples, teatros, </a:t>
            </a:r>
            <a:r>
              <a:rPr lang="es-ES" sz="1400" dirty="0" err="1">
                <a:latin typeface="Google Sans"/>
              </a:rPr>
              <a:t>stoa</a:t>
            </a:r>
            <a:r>
              <a:rPr lang="es-ES" sz="1400" dirty="0">
                <a:latin typeface="Google Sans"/>
              </a:rPr>
              <a:t>) y la planificación urbana en ciudades como Atenas y </a:t>
            </a:r>
            <a:r>
              <a:rPr lang="es-ES" sz="1400" dirty="0" err="1">
                <a:latin typeface="Google Sans"/>
              </a:rPr>
              <a:t>Priene</a:t>
            </a:r>
            <a:r>
              <a:rPr lang="es-ES" sz="1400" dirty="0">
                <a:latin typeface="Google Sans"/>
              </a:rPr>
              <a:t>. Influencia del urbanismo en la organización de espacios públicos y privados.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FFD521"/>
              </a:solidFill>
              <a:latin typeface="Google Sans"/>
            </a:endParaRPr>
          </a:p>
          <a:p>
            <a:r>
              <a:rPr lang="es-ES" sz="1600" b="1" dirty="0">
                <a:solidFill>
                  <a:srgbClr val="FFD521"/>
                </a:solidFill>
                <a:latin typeface="Google Sans"/>
              </a:rPr>
              <a:t>7. Civilización Romana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Fechas:</a:t>
            </a:r>
            <a:r>
              <a:rPr lang="es-ES" sz="1400" dirty="0">
                <a:latin typeface="Google Sans"/>
              </a:rPr>
              <a:t> 753 a.C. – 476 d.C. (caída del Imperio Romano de Occidente).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Ubicación:</a:t>
            </a:r>
            <a:r>
              <a:rPr lang="es-ES" sz="1400" dirty="0">
                <a:latin typeface="Google Sans"/>
              </a:rPr>
              <a:t> Roma y su vasta expansión en Europa, el norte de África y el oeste de Asia.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400" b="1" dirty="0">
                <a:latin typeface="Google Sans"/>
              </a:rPr>
              <a:t>Aportes clave:</a:t>
            </a:r>
            <a:r>
              <a:rPr lang="es-ES" sz="1400" dirty="0">
                <a:latin typeface="Google Sans"/>
              </a:rPr>
              <a:t> Avances significativos en ingeniería, planificación urbana (ciudades con calles rectas y edificios públicos como baños, foros, y teatros), sistemas de agua (acueductos) y la creación de infraestructuras viales.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latin typeface="Google Sans"/>
            </a:endParaRP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 CIUDADES CLÁSICAS</a:t>
            </a:r>
          </a:p>
        </p:txBody>
      </p:sp>
    </p:spTree>
    <p:extLst>
      <p:ext uri="{BB962C8B-B14F-4D97-AF65-F5344CB8AC3E}">
        <p14:creationId xmlns:p14="http://schemas.microsoft.com/office/powerpoint/2010/main" val="2354069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8222" y="5438056"/>
            <a:ext cx="4520987" cy="61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308"/>
              </a:lnSpc>
              <a:spcBef>
                <a:spcPct val="0"/>
              </a:spcBef>
            </a:pPr>
            <a:r>
              <a:rPr lang="en-US" sz="3600" spc="-143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RECOMNDACIONES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01609" y="775537"/>
            <a:ext cx="702056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C" sz="1600" b="1" dirty="0"/>
              <a:t>PELÍCULAS</a:t>
            </a:r>
          </a:p>
          <a:p>
            <a:endParaRPr lang="es-EC" sz="1600" dirty="0"/>
          </a:p>
          <a:p>
            <a:r>
              <a:rPr lang="es-EC" sz="1600" dirty="0"/>
              <a:t>Película: "Gladiator" (2000)</a:t>
            </a:r>
          </a:p>
          <a:p>
            <a:r>
              <a:rPr lang="es-EC" sz="1600" dirty="0"/>
              <a:t>Película: "300“</a:t>
            </a:r>
          </a:p>
          <a:p>
            <a:endParaRPr lang="es-EC" sz="1600" b="1" dirty="0">
              <a:latin typeface="Google Sans"/>
            </a:endParaRPr>
          </a:p>
          <a:p>
            <a:endParaRPr lang="es-EC" sz="1600" b="1" dirty="0">
              <a:latin typeface="Google Sans"/>
            </a:endParaRPr>
          </a:p>
          <a:p>
            <a:endParaRPr lang="es-EC" sz="1600" b="1" dirty="0">
              <a:latin typeface="Google Sans"/>
            </a:endParaRPr>
          </a:p>
          <a:p>
            <a:r>
              <a:rPr lang="es-EC" sz="1600" b="1" dirty="0">
                <a:latin typeface="Google Sans"/>
              </a:rPr>
              <a:t>DOCUMENTALES</a:t>
            </a:r>
          </a:p>
          <a:p>
            <a:r>
              <a:rPr lang="es-ES" sz="1600" dirty="0"/>
              <a:t>"La civilización griega" (Documental de </a:t>
            </a:r>
            <a:r>
              <a:rPr lang="es-ES" sz="1600" dirty="0" err="1"/>
              <a:t>History</a:t>
            </a:r>
            <a:r>
              <a:rPr lang="es-ES" sz="1600" dirty="0"/>
              <a:t> </a:t>
            </a:r>
            <a:r>
              <a:rPr lang="es-ES" sz="1600" dirty="0" err="1"/>
              <a:t>Channel</a:t>
            </a:r>
            <a:r>
              <a:rPr lang="es-ES" sz="1600" dirty="0"/>
              <a:t>)</a:t>
            </a:r>
            <a:endParaRPr lang="es-EC" sz="1600" dirty="0">
              <a:latin typeface="Google Sans"/>
            </a:endParaRPr>
          </a:p>
          <a:p>
            <a:r>
              <a:rPr lang="es-ES" sz="1600" dirty="0"/>
              <a:t>"Roma: El Imperio que Cambió el Mundo" (Serie documental)</a:t>
            </a:r>
            <a:endParaRPr lang="es-EC" sz="1600" dirty="0">
              <a:latin typeface="Google Sans"/>
            </a:endParaRPr>
          </a:p>
          <a:p>
            <a:r>
              <a:rPr lang="es-ES" sz="1600" dirty="0"/>
              <a:t>"Grecia</a:t>
            </a:r>
            <a:r>
              <a:rPr lang="es-ES" sz="1600" dirty="0">
                <a:latin typeface="Google Sans"/>
              </a:rPr>
              <a:t>: El auge de la civilización" (Documental en YouTube)</a:t>
            </a:r>
            <a:endParaRPr lang="es-EC" sz="1600" dirty="0">
              <a:latin typeface="Google Sans"/>
            </a:endParaRPr>
          </a:p>
          <a:p>
            <a:r>
              <a:rPr lang="es-ES" sz="1600" dirty="0">
                <a:latin typeface="Google Sans"/>
              </a:rPr>
              <a:t>"La Antigua Roma: Historia del Imperio Romano" (Documental en YouTube).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1400" dirty="0">
              <a:latin typeface="Google Sans"/>
            </a:endParaRP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 CIUDADES CLÁSICAS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8E4F1B9-45E4-43A2-B56D-963C5FB669F7}"/>
              </a:ext>
            </a:extLst>
          </p:cNvPr>
          <p:cNvSpPr/>
          <p:nvPr/>
        </p:nvSpPr>
        <p:spPr>
          <a:xfrm rot="5400000">
            <a:off x="2103749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7906DD8-EC60-407E-9EE4-65C1F1DCDACD}"/>
              </a:ext>
            </a:extLst>
          </p:cNvPr>
          <p:cNvSpPr txBox="1"/>
          <p:nvPr/>
        </p:nvSpPr>
        <p:spPr>
          <a:xfrm>
            <a:off x="6309609" y="4716941"/>
            <a:ext cx="6405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https://www.youtube.com/watch?v=Iw9EdHB-7PI&amp;ab_channel=MiralaHistoria%2FMitologia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5F5586-0F5D-4F3F-B850-DA0D4A7BCEFE}"/>
              </a:ext>
            </a:extLst>
          </p:cNvPr>
          <p:cNvSpPr txBox="1"/>
          <p:nvPr/>
        </p:nvSpPr>
        <p:spPr>
          <a:xfrm>
            <a:off x="6309609" y="5663768"/>
            <a:ext cx="4896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https://www.youtube.com/watch?v=mwRSupkklYc&amp;ab_channel=ElMapadeSebas</a:t>
            </a:r>
          </a:p>
        </p:txBody>
      </p:sp>
    </p:spTree>
    <p:extLst>
      <p:ext uri="{BB962C8B-B14F-4D97-AF65-F5344CB8AC3E}">
        <p14:creationId xmlns:p14="http://schemas.microsoft.com/office/powerpoint/2010/main" val="335068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/>
        </p:nvGraphicFramePr>
        <p:xfrm>
          <a:off x="2222664" y="849570"/>
          <a:ext cx="7327736" cy="486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8"/>
          <p:cNvSpPr/>
          <p:nvPr/>
        </p:nvSpPr>
        <p:spPr>
          <a:xfrm>
            <a:off x="2316038" y="965471"/>
            <a:ext cx="7054385" cy="207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6038" y="1164497"/>
            <a:ext cx="1255489" cy="16952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6990" y="1206424"/>
            <a:ext cx="1115890" cy="15907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6988" y="1206423"/>
            <a:ext cx="1130261" cy="15907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8341" y="1206423"/>
            <a:ext cx="1150686" cy="162557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445006" y="4907488"/>
            <a:ext cx="53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ORDENAMIENTO Y PLANIFICACION TERRITORIAL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595222" y="6062346"/>
            <a:ext cx="665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accent1">
                    <a:lumMod val="75000"/>
                  </a:schemeClr>
                </a:solidFill>
              </a:rPr>
              <a:t>INSTRUMENTOS DE ORDENAMIENTO Y PLANIFICACION TERRITORIAL</a:t>
            </a:r>
          </a:p>
        </p:txBody>
      </p:sp>
      <p:sp>
        <p:nvSpPr>
          <p:cNvPr id="16" name="Flecha abajo 15"/>
          <p:cNvSpPr/>
          <p:nvPr/>
        </p:nvSpPr>
        <p:spPr>
          <a:xfrm>
            <a:off x="5356989" y="5435603"/>
            <a:ext cx="1059086" cy="65262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4 Rectángulo"/>
          <p:cNvSpPr/>
          <p:nvPr/>
        </p:nvSpPr>
        <p:spPr>
          <a:xfrm>
            <a:off x="0" y="2112"/>
            <a:ext cx="12192000" cy="6829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 CuadroTexto"/>
          <p:cNvSpPr txBox="1"/>
          <p:nvPr/>
        </p:nvSpPr>
        <p:spPr>
          <a:xfrm>
            <a:off x="98099" y="166658"/>
            <a:ext cx="615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BASE NORMATIVA</a:t>
            </a:r>
          </a:p>
        </p:txBody>
      </p:sp>
    </p:spTree>
    <p:extLst>
      <p:ext uri="{BB962C8B-B14F-4D97-AF65-F5344CB8AC3E}">
        <p14:creationId xmlns:p14="http://schemas.microsoft.com/office/powerpoint/2010/main" val="422383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1111225"/>
            <a:ext cx="10901522" cy="1787158"/>
            <a:chOff x="0" y="28575"/>
            <a:chExt cx="21803044" cy="3574316"/>
          </a:xfrm>
        </p:grpSpPr>
        <p:sp>
          <p:nvSpPr>
            <p:cNvPr id="6" name="TextBox 6"/>
            <p:cNvSpPr txBox="1"/>
            <p:nvPr/>
          </p:nvSpPr>
          <p:spPr>
            <a:xfrm>
              <a:off x="0" y="28575"/>
              <a:ext cx="21181608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4334" b="1" spc="43" dirty="0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QUE ES EL URBANISMO 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913318"/>
              <a:ext cx="21181608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621436" y="2354601"/>
              <a:ext cx="21181608" cy="1248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13"/>
                </a:lnSpc>
              </a:pPr>
              <a:endParaRPr sz="1200" dirty="0"/>
            </a:p>
            <a:p>
              <a:pPr>
                <a:lnSpc>
                  <a:spcPts val="2613"/>
                </a:lnSpc>
              </a:pPr>
              <a:endParaRPr sz="120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6478934"/>
            <a:ext cx="3474809" cy="392369"/>
            <a:chOff x="0" y="0"/>
            <a:chExt cx="4125951" cy="784739"/>
          </a:xfrm>
        </p:grpSpPr>
        <p:sp>
          <p:nvSpPr>
            <p:cNvPr id="13" name="TextBox 13"/>
            <p:cNvSpPr txBox="1"/>
            <p:nvPr/>
          </p:nvSpPr>
          <p:spPr>
            <a:xfrm>
              <a:off x="562690" y="66592"/>
              <a:ext cx="3563261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3"/>
                </a:lnSpc>
              </a:pPr>
              <a:r>
                <a:rPr lang="en-US" sz="1266" b="1" spc="25" dirty="0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URBANISMO – </a:t>
              </a:r>
              <a:r>
                <a:rPr lang="en-US" sz="1266" b="1" spc="25" dirty="0" err="1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Arq</a:t>
              </a:r>
              <a:r>
                <a:rPr lang="en-US" sz="1266" b="1" spc="25" dirty="0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. Gabriela Luna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-39568" y="39568"/>
              <a:ext cx="489041" cy="409905"/>
            </a:xfrm>
            <a:custGeom>
              <a:avLst/>
              <a:gdLst/>
              <a:ahLst/>
              <a:cxnLst/>
              <a:rect l="l" t="t" r="r" b="b"/>
              <a:pathLst>
                <a:path w="489041" h="409905">
                  <a:moveTo>
                    <a:pt x="0" y="0"/>
                  </a:moveTo>
                  <a:lnTo>
                    <a:pt x="489041" y="0"/>
                  </a:lnTo>
                  <a:lnTo>
                    <a:pt x="489041" y="409905"/>
                  </a:lnTo>
                  <a:lnTo>
                    <a:pt x="0" y="40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F7AB45-7F22-4ABF-8AC8-3E79BFB3802F}"/>
              </a:ext>
            </a:extLst>
          </p:cNvPr>
          <p:cNvSpPr txBox="1"/>
          <p:nvPr/>
        </p:nvSpPr>
        <p:spPr>
          <a:xfrm>
            <a:off x="685800" y="2279019"/>
            <a:ext cx="10713128" cy="407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una disciplina que define la </a:t>
            </a:r>
            <a:r>
              <a:rPr lang="es-EC" sz="2400" b="1" dirty="0">
                <a:solidFill>
                  <a:srgbClr val="FFD5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organización y el ordenamiento del territorio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los edificios y los  espacios de una ciudad de </a:t>
            </a:r>
            <a:r>
              <a:rPr lang="es-EC" sz="2400" b="1" dirty="0">
                <a:solidFill>
                  <a:srgbClr val="FFD5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acuerdo a un marco normativo.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FFD5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 la estética, la sociología, la economía, la política,  el valor patrimonial, los espacio saludables y la tecnologías en el </a:t>
            </a:r>
            <a:r>
              <a:rPr lang="es-EC" sz="2400" b="1" dirty="0">
                <a:solidFill>
                  <a:srgbClr val="FFD5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diseño de la ciudad y su entorno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Interviene tanto en 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C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los nuevos crecimientos como de los ya existentes 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fin de </a:t>
            </a:r>
            <a:r>
              <a:rPr lang="es-EC" sz="2400" b="1" dirty="0">
                <a:solidFill>
                  <a:srgbClr val="FFD5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mantener un equilibrio 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contribuir  a una </a:t>
            </a:r>
            <a:r>
              <a:rPr lang="es-EC" sz="2400" b="1" dirty="0">
                <a:solidFill>
                  <a:srgbClr val="FFD5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 calidad de vida de los habitantes</a:t>
            </a: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01517" lvl="1">
              <a:lnSpc>
                <a:spcPts val="2613"/>
              </a:lnSpc>
            </a:pPr>
            <a:endParaRPr lang="es-EC" dirty="0">
              <a:solidFill>
                <a:srgbClr val="000000"/>
              </a:solidFill>
              <a:latin typeface="Pragmatica"/>
              <a:sym typeface="Pragmati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209280" y="659011"/>
            <a:ext cx="3759709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>
                <a:latin typeface="Google Sans"/>
              </a:rPr>
              <a:t>Mesopotamia (Sumeria) - 3500 a.C.</a:t>
            </a:r>
          </a:p>
          <a:p>
            <a:pPr marL="342900" indent="-342900">
              <a:buAutoNum type="arabicPeriod"/>
            </a:pPr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Hito clave:</a:t>
            </a:r>
            <a:r>
              <a:rPr lang="es-ES" dirty="0">
                <a:latin typeface="Google Sans"/>
              </a:rPr>
              <a:t> </a:t>
            </a:r>
            <a:r>
              <a:rPr lang="es-ES" b="1" dirty="0">
                <a:latin typeface="Google Sans"/>
              </a:rPr>
              <a:t>Uruk</a:t>
            </a:r>
            <a:r>
              <a:rPr lang="es-ES" dirty="0">
                <a:latin typeface="Google Sans"/>
              </a:rPr>
              <a:t> (3500 a.C.), una de las primeras ciudades conocidas.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Aportes:</a:t>
            </a:r>
            <a:endParaRPr lang="es-ES" dirty="0">
              <a:latin typeface="Google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Urbanización</a:t>
            </a:r>
            <a:r>
              <a:rPr lang="es-ES" dirty="0">
                <a:latin typeface="Google Sans"/>
              </a:rPr>
              <a:t>: El surgimiento de ciudades-estado como </a:t>
            </a:r>
            <a:r>
              <a:rPr lang="es-ES" dirty="0" err="1">
                <a:latin typeface="Google Sans"/>
              </a:rPr>
              <a:t>Ur</a:t>
            </a:r>
            <a:r>
              <a:rPr lang="es-ES" dirty="0">
                <a:latin typeface="Google Sans"/>
              </a:rPr>
              <a:t> y Babilonia representó un nuevo </a:t>
            </a:r>
            <a:r>
              <a:rPr lang="es-ES" b="1" dirty="0">
                <a:solidFill>
                  <a:srgbClr val="FFD521"/>
                </a:solidFill>
                <a:latin typeface="Google Sans"/>
              </a:rPr>
              <a:t>modelo de asentamientos permanentes</a:t>
            </a:r>
            <a:r>
              <a:rPr lang="es-ES" dirty="0">
                <a:latin typeface="Google Sans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Escritura cuneiforme</a:t>
            </a:r>
            <a:r>
              <a:rPr lang="es-ES" dirty="0">
                <a:latin typeface="Google Sans"/>
              </a:rPr>
              <a:t>: Se desarrolló para la gestión administrativa, lo que permitió la organización de la ciudad y</a:t>
            </a:r>
            <a:r>
              <a:rPr lang="es-ES" b="1" dirty="0">
                <a:solidFill>
                  <a:srgbClr val="FFD521"/>
                </a:solidFill>
                <a:latin typeface="Google Sans"/>
              </a:rPr>
              <a:t> la documentación de leyes</a:t>
            </a:r>
            <a:r>
              <a:rPr lang="es-ES" dirty="0">
                <a:latin typeface="Google Sans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Zigurats</a:t>
            </a:r>
            <a:r>
              <a:rPr lang="es-ES" dirty="0">
                <a:latin typeface="Google Sans"/>
              </a:rPr>
              <a:t>: Construcción de templos elevados que reflejaban </a:t>
            </a:r>
            <a:r>
              <a:rPr lang="es-ES" b="1" dirty="0">
                <a:solidFill>
                  <a:srgbClr val="FFD521"/>
                </a:solidFill>
                <a:latin typeface="Google Sans"/>
              </a:rPr>
              <a:t>la centralidad religiosa y política </a:t>
            </a:r>
            <a:r>
              <a:rPr lang="es-ES" dirty="0">
                <a:latin typeface="Google Sans"/>
              </a:rPr>
              <a:t>en el urbanismo.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F547B903-3C8C-4073-97BE-DE08996C4083}"/>
              </a:ext>
            </a:extLst>
          </p:cNvPr>
          <p:cNvSpPr/>
          <p:nvPr/>
        </p:nvSpPr>
        <p:spPr>
          <a:xfrm rot="5400000">
            <a:off x="4590089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532" name="Picture 4" descr="Uruk, la primera ciudad - EsasCosas">
            <a:extLst>
              <a:ext uri="{FF2B5EF4-FFF2-40B4-BE49-F238E27FC236}">
                <a16:creationId xmlns:a16="http://schemas.microsoft.com/office/drawing/2014/main" id="{F4C63F39-EE89-48E0-9B57-6CE4BBF0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86" y="295274"/>
            <a:ext cx="6789124" cy="444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En busca de la primera ciudad - XL Semanal">
            <a:extLst>
              <a:ext uri="{FF2B5EF4-FFF2-40B4-BE49-F238E27FC236}">
                <a16:creationId xmlns:a16="http://schemas.microsoft.com/office/drawing/2014/main" id="{6CDC1F9D-5491-486D-903B-4BA2901A0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7" y="4825374"/>
            <a:ext cx="3818569" cy="19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Uruk, la primera ciudad del mundo y el gran tesoro de Mesopotamia » Intriper">
            <a:extLst>
              <a:ext uri="{FF2B5EF4-FFF2-40B4-BE49-F238E27FC236}">
                <a16:creationId xmlns:a16="http://schemas.microsoft.com/office/drawing/2014/main" id="{B4B5A851-186E-4F03-A16E-419C6622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88" y="4825374"/>
            <a:ext cx="2946622" cy="19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5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209280" y="659011"/>
            <a:ext cx="3759709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b="1" dirty="0">
                <a:latin typeface="Google Sans"/>
              </a:rPr>
              <a:t>2.- Egipto (Valle del Nilo) - 3100 a.C.</a:t>
            </a:r>
          </a:p>
          <a:p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Hito clave:</a:t>
            </a:r>
            <a:r>
              <a:rPr lang="es-ES" dirty="0">
                <a:latin typeface="Google Sans"/>
              </a:rPr>
              <a:t> </a:t>
            </a:r>
            <a:r>
              <a:rPr lang="es-ES" b="1" dirty="0">
                <a:latin typeface="Google Sans"/>
              </a:rPr>
              <a:t>Menfis</a:t>
            </a:r>
            <a:r>
              <a:rPr lang="es-ES" dirty="0">
                <a:latin typeface="Google Sans"/>
              </a:rPr>
              <a:t> y </a:t>
            </a:r>
            <a:r>
              <a:rPr lang="es-ES" b="1" dirty="0">
                <a:latin typeface="Google Sans"/>
              </a:rPr>
              <a:t>Tebas</a:t>
            </a:r>
            <a:r>
              <a:rPr lang="es-ES" dirty="0">
                <a:latin typeface="Google Sans"/>
              </a:rPr>
              <a:t> como centros urbanos principales.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Aportes:</a:t>
            </a:r>
            <a:endParaRPr lang="es-ES" dirty="0">
              <a:latin typeface="Google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Planificación según el río Nilo</a:t>
            </a:r>
            <a:r>
              <a:rPr lang="es-ES" dirty="0">
                <a:latin typeface="Google Sans"/>
              </a:rPr>
              <a:t>:</a:t>
            </a:r>
          </a:p>
          <a:p>
            <a:pPr lvl="1"/>
            <a:r>
              <a:rPr lang="es-ES" dirty="0">
                <a:latin typeface="Google Sans"/>
              </a:rPr>
              <a:t> Las ciudades egipcias estaban diseñadas para aprovechar las inundaciones del Nilo, lo que influenció la ubicación y la </a:t>
            </a:r>
            <a:r>
              <a:rPr lang="es-ES" b="1" dirty="0">
                <a:solidFill>
                  <a:srgbClr val="FFD521"/>
                </a:solidFill>
                <a:latin typeface="Google Sans"/>
              </a:rPr>
              <a:t>organización de las infraestructuras</a:t>
            </a:r>
            <a:r>
              <a:rPr lang="es-ES" dirty="0">
                <a:latin typeface="Google Sans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latin typeface="Google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Google Sans"/>
              </a:rPr>
              <a:t>Arquitectura monumental</a:t>
            </a:r>
            <a:r>
              <a:rPr lang="es-ES" dirty="0">
                <a:latin typeface="Google Sans"/>
              </a:rPr>
              <a:t>: </a:t>
            </a:r>
          </a:p>
          <a:p>
            <a:pPr lvl="1"/>
            <a:r>
              <a:rPr lang="es-ES" dirty="0">
                <a:latin typeface="Google Sans"/>
              </a:rPr>
              <a:t>Las pirámides, templos y monumentos no solo fueron un reflejo de la cultura egipcia, sino que también ayudaron a </a:t>
            </a:r>
            <a:r>
              <a:rPr lang="es-ES" b="1" dirty="0">
                <a:solidFill>
                  <a:srgbClr val="FFD521"/>
                </a:solidFill>
                <a:latin typeface="Google Sans"/>
              </a:rPr>
              <a:t>estructurar las ciudades en torno a estos puntos centrales</a:t>
            </a:r>
            <a:r>
              <a:rPr lang="es-ES" dirty="0">
                <a:latin typeface="Google Sans"/>
              </a:rPr>
              <a:t>.</a:t>
            </a:r>
          </a:p>
        </p:txBody>
      </p:sp>
      <p:sp>
        <p:nvSpPr>
          <p:cNvPr id="9" name="AutoShape 9"/>
          <p:cNvSpPr/>
          <p:nvPr/>
        </p:nvSpPr>
        <p:spPr>
          <a:xfrm rot="5400000">
            <a:off x="-2526646" y="3419475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" y="0"/>
            <a:ext cx="829895" cy="6858000"/>
            <a:chOff x="0" y="0"/>
            <a:chExt cx="492714" cy="4071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2714" cy="4071640"/>
            </a:xfrm>
            <a:custGeom>
              <a:avLst/>
              <a:gdLst/>
              <a:ahLst/>
              <a:cxnLst/>
              <a:rect l="l" t="t" r="r" b="b"/>
              <a:pathLst>
                <a:path w="492714" h="4071640">
                  <a:moveTo>
                    <a:pt x="0" y="0"/>
                  </a:moveTo>
                  <a:lnTo>
                    <a:pt x="492714" y="0"/>
                  </a:lnTo>
                  <a:lnTo>
                    <a:pt x="492714" y="4071640"/>
                  </a:lnTo>
                  <a:lnTo>
                    <a:pt x="0" y="4071640"/>
                  </a:lnTo>
                  <a:close/>
                </a:path>
              </a:pathLst>
            </a:custGeom>
            <a:solidFill>
              <a:srgbClr val="FCCE4E">
                <a:alpha val="8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92714" cy="41002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 rot="-5400000">
            <a:off x="-2841571" y="3271264"/>
            <a:ext cx="6444633" cy="3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600" b="1" spc="678" dirty="0">
                <a:solidFill>
                  <a:srgbClr val="272D34"/>
                </a:solidFill>
                <a:latin typeface="Montserrat"/>
                <a:ea typeface="Montserrat"/>
                <a:cs typeface="Montserrat"/>
                <a:sym typeface="Montserrat"/>
              </a:rPr>
              <a:t>LAS PRIMERAS CIVILIZACIONES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F547B903-3C8C-4073-97BE-DE08996C4083}"/>
              </a:ext>
            </a:extLst>
          </p:cNvPr>
          <p:cNvSpPr/>
          <p:nvPr/>
        </p:nvSpPr>
        <p:spPr>
          <a:xfrm rot="5400000">
            <a:off x="4590089" y="3429000"/>
            <a:ext cx="6858000" cy="0"/>
          </a:xfrm>
          <a:prstGeom prst="line">
            <a:avLst/>
          </a:prstGeom>
          <a:ln w="28575" cap="flat">
            <a:solidFill>
              <a:srgbClr val="FCCE4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6626" name="Picture 2" descr="Tebas: un Egipto eterno">
            <a:extLst>
              <a:ext uri="{FF2B5EF4-FFF2-40B4-BE49-F238E27FC236}">
                <a16:creationId xmlns:a16="http://schemas.microsoft.com/office/drawing/2014/main" id="{B896C883-267D-464D-8527-818962A1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86" y="4758139"/>
            <a:ext cx="3646282" cy="196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ebas, la gran capital de Egipto">
            <a:extLst>
              <a:ext uri="{FF2B5EF4-FFF2-40B4-BE49-F238E27FC236}">
                <a16:creationId xmlns:a16="http://schemas.microsoft.com/office/drawing/2014/main" id="{7BA7EAD6-303F-460A-B55D-EA48F926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85" y="0"/>
            <a:ext cx="6999536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Tebas (Luxor), vista general - Jean-Claude Golvin">
            <a:extLst>
              <a:ext uri="{FF2B5EF4-FFF2-40B4-BE49-F238E27FC236}">
                <a16:creationId xmlns:a16="http://schemas.microsoft.com/office/drawing/2014/main" id="{6BBEF708-738B-4C18-B805-1FD78F79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53" y="4758139"/>
            <a:ext cx="3090072" cy="199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2712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3087</Words>
  <Application>Microsoft Office PowerPoint</Application>
  <PresentationFormat>Panorámica</PresentationFormat>
  <Paragraphs>460</Paragraphs>
  <Slides>54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Google Sans</vt:lpstr>
      <vt:lpstr>Montserrat</vt:lpstr>
      <vt:lpstr>Pragmatica</vt:lpstr>
      <vt:lpstr>Pragmatica Bold</vt:lpstr>
      <vt:lpstr>Symbol</vt:lpstr>
      <vt:lpstr>TT Interphases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Msi Stealth 15m</dc:creator>
  <cp:lastModifiedBy>Msi Stealth 15m</cp:lastModifiedBy>
  <cp:revision>44</cp:revision>
  <dcterms:created xsi:type="dcterms:W3CDTF">2025-04-02T10:48:56Z</dcterms:created>
  <dcterms:modified xsi:type="dcterms:W3CDTF">2025-04-04T18:20:08Z</dcterms:modified>
</cp:coreProperties>
</file>