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Josefin Sans Bold" charset="1" panose="00000800000000000000"/>
      <p:regular r:id="rId18"/>
    </p:embeddedFont>
    <p:embeddedFont>
      <p:font typeface="Josefin Sans" charset="1" panose="000005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VAEifwt1Al8.mp4" Type="http://schemas.openxmlformats.org/officeDocument/2006/relationships/video"/><Relationship Id="rId4" Target="../media/VAEifwt1Al8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14" Target="../media/image44.jpeg" Type="http://schemas.openxmlformats.org/officeDocument/2006/relationships/image"/><Relationship Id="rId15" Target="../media/VAEbAdnddrc.mp4" Type="http://schemas.openxmlformats.org/officeDocument/2006/relationships/video"/><Relationship Id="rId16" Target="../media/VAEbAdnddrc.mp4" Type="http://schemas.microsoft.com/office/2007/relationships/media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4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2834" y="-1921745"/>
            <a:ext cx="6755642" cy="4114800"/>
          </a:xfrm>
          <a:custGeom>
            <a:avLst/>
            <a:gdLst/>
            <a:ahLst/>
            <a:cxnLst/>
            <a:rect r="r" b="b" t="t" l="l"/>
            <a:pathLst>
              <a:path h="4114800" w="6755642">
                <a:moveTo>
                  <a:pt x="0" y="0"/>
                </a:moveTo>
                <a:lnTo>
                  <a:pt x="6755642" y="0"/>
                </a:lnTo>
                <a:lnTo>
                  <a:pt x="6755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03834" y="1790711"/>
            <a:ext cx="1194327" cy="2586142"/>
          </a:xfrm>
          <a:custGeom>
            <a:avLst/>
            <a:gdLst/>
            <a:ahLst/>
            <a:cxnLst/>
            <a:rect r="r" b="b" t="t" l="l"/>
            <a:pathLst>
              <a:path h="2586142" w="1194327">
                <a:moveTo>
                  <a:pt x="0" y="0"/>
                </a:moveTo>
                <a:lnTo>
                  <a:pt x="1194327" y="0"/>
                </a:lnTo>
                <a:lnTo>
                  <a:pt x="1194327" y="2586142"/>
                </a:lnTo>
                <a:lnTo>
                  <a:pt x="0" y="2586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2095190" y="2021154"/>
            <a:ext cx="5357753" cy="5591583"/>
          </a:xfrm>
          <a:custGeom>
            <a:avLst/>
            <a:gdLst/>
            <a:ahLst/>
            <a:cxnLst/>
            <a:rect r="r" b="b" t="t" l="l"/>
            <a:pathLst>
              <a:path h="5591583" w="5357753">
                <a:moveTo>
                  <a:pt x="5357753" y="0"/>
                </a:moveTo>
                <a:lnTo>
                  <a:pt x="0" y="0"/>
                </a:lnTo>
                <a:lnTo>
                  <a:pt x="0" y="5591582"/>
                </a:lnTo>
                <a:lnTo>
                  <a:pt x="5357753" y="5591582"/>
                </a:lnTo>
                <a:lnTo>
                  <a:pt x="5357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947148" y="1264426"/>
            <a:ext cx="3144039" cy="2440918"/>
          </a:xfrm>
          <a:custGeom>
            <a:avLst/>
            <a:gdLst/>
            <a:ahLst/>
            <a:cxnLst/>
            <a:rect r="r" b="b" t="t" l="l"/>
            <a:pathLst>
              <a:path h="2440918" w="3144039">
                <a:moveTo>
                  <a:pt x="0" y="0"/>
                </a:moveTo>
                <a:lnTo>
                  <a:pt x="3144040" y="0"/>
                </a:lnTo>
                <a:lnTo>
                  <a:pt x="3144040" y="2440918"/>
                </a:lnTo>
                <a:lnTo>
                  <a:pt x="0" y="2440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4872" y="5005800"/>
            <a:ext cx="1894295" cy="4252500"/>
          </a:xfrm>
          <a:custGeom>
            <a:avLst/>
            <a:gdLst/>
            <a:ahLst/>
            <a:cxnLst/>
            <a:rect r="r" b="b" t="t" l="l"/>
            <a:pathLst>
              <a:path h="4252500" w="1894295">
                <a:moveTo>
                  <a:pt x="0" y="0"/>
                </a:moveTo>
                <a:lnTo>
                  <a:pt x="1894295" y="0"/>
                </a:lnTo>
                <a:lnTo>
                  <a:pt x="1894295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11803" y="7612736"/>
            <a:ext cx="3486358" cy="4114800"/>
          </a:xfrm>
          <a:custGeom>
            <a:avLst/>
            <a:gdLst/>
            <a:ahLst/>
            <a:cxnLst/>
            <a:rect r="r" b="b" t="t" l="l"/>
            <a:pathLst>
              <a:path h="4114800" w="3486358">
                <a:moveTo>
                  <a:pt x="0" y="0"/>
                </a:moveTo>
                <a:lnTo>
                  <a:pt x="3486358" y="0"/>
                </a:lnTo>
                <a:lnTo>
                  <a:pt x="3486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519878">
            <a:off x="13364116" y="4785662"/>
            <a:ext cx="5932611" cy="3710578"/>
          </a:xfrm>
          <a:custGeom>
            <a:avLst/>
            <a:gdLst/>
            <a:ahLst/>
            <a:cxnLst/>
            <a:rect r="r" b="b" t="t" l="l"/>
            <a:pathLst>
              <a:path h="3710578" w="5932611">
                <a:moveTo>
                  <a:pt x="0" y="0"/>
                </a:moveTo>
                <a:lnTo>
                  <a:pt x="5932611" y="0"/>
                </a:lnTo>
                <a:lnTo>
                  <a:pt x="5932611" y="3710579"/>
                </a:lnTo>
                <a:lnTo>
                  <a:pt x="0" y="3710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93586" y="4506246"/>
            <a:ext cx="5610523" cy="5798990"/>
          </a:xfrm>
          <a:custGeom>
            <a:avLst/>
            <a:gdLst/>
            <a:ahLst/>
            <a:cxnLst/>
            <a:rect r="r" b="b" t="t" l="l"/>
            <a:pathLst>
              <a:path h="5798990" w="5610523">
                <a:moveTo>
                  <a:pt x="0" y="0"/>
                </a:moveTo>
                <a:lnTo>
                  <a:pt x="5610523" y="0"/>
                </a:lnTo>
                <a:lnTo>
                  <a:pt x="5610523" y="5798989"/>
                </a:lnTo>
                <a:lnTo>
                  <a:pt x="0" y="5798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38476" y="1775619"/>
            <a:ext cx="9606360" cy="2730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9"/>
              </a:lnSpc>
            </a:pPr>
            <a:r>
              <a:rPr lang="en-US" sz="6950" b="true">
                <a:solidFill>
                  <a:srgbClr val="F7B4A7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Futuro de la Educación en Ecuador.</a:t>
            </a:r>
          </a:p>
          <a:p>
            <a:pPr algn="ctr">
              <a:lnSpc>
                <a:spcPts val="7089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DD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27325" t="0" r="27325" b="0"/>
          <a:stretch>
            <a:fillRect/>
          </a:stretch>
        </p:blipFill>
        <p:spPr>
          <a:xfrm flipH="false" flipV="false" rot="0">
            <a:off x="0" y="0"/>
            <a:ext cx="8184311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9460529" y="2168786"/>
            <a:ext cx="7312205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b="true" sz="5125">
                <a:solidFill>
                  <a:srgbClr val="2B4B82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Colaboración Comunidad-Escuela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460529" y="4099560"/>
            <a:ext cx="7312205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35"/>
              </a:lnSpc>
            </a:pPr>
            <a:r>
              <a:rPr lang="en-US" sz="2025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 - Involucrar a la comunidad: Las escuelas pueden actuar como centros de encuentro y colaboración, donde se aborden problemas locales y se fortalezcan las relaciones comunitarias.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460529" y="5541719"/>
            <a:ext cx="7312205" cy="1396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35"/>
              </a:lnSpc>
            </a:pPr>
            <a:r>
              <a:rPr lang="en-US" sz="2025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- Participación de padres y tutores: Fomentar la implicación activa de las familias en el proceso educativo fortalece el vínculo entre la escuela y la comunidad, beneficiando el desarrollo integral del estudiante.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4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700636" y="2700405"/>
            <a:ext cx="9319119" cy="781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5"/>
              </a:lnSpc>
            </a:pPr>
            <a:r>
              <a:rPr lang="en-US" sz="5500" b="true">
                <a:solidFill>
                  <a:srgbClr val="94DDDE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Perspectiva Global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610774" y="1441513"/>
            <a:ext cx="2645731" cy="1625922"/>
          </a:xfrm>
          <a:custGeom>
            <a:avLst/>
            <a:gdLst/>
            <a:ahLst/>
            <a:cxnLst/>
            <a:rect r="r" b="b" t="t" l="l"/>
            <a:pathLst>
              <a:path h="1625922" w="2645731">
                <a:moveTo>
                  <a:pt x="0" y="0"/>
                </a:moveTo>
                <a:lnTo>
                  <a:pt x="2645731" y="0"/>
                </a:lnTo>
                <a:lnTo>
                  <a:pt x="2645731" y="1625922"/>
                </a:lnTo>
                <a:lnTo>
                  <a:pt x="0" y="1625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79313" y="5316566"/>
            <a:ext cx="5758626" cy="4114800"/>
          </a:xfrm>
          <a:custGeom>
            <a:avLst/>
            <a:gdLst/>
            <a:ahLst/>
            <a:cxnLst/>
            <a:rect r="r" b="b" t="t" l="l"/>
            <a:pathLst>
              <a:path h="4114800" w="5758626">
                <a:moveTo>
                  <a:pt x="0" y="0"/>
                </a:moveTo>
                <a:lnTo>
                  <a:pt x="5758626" y="0"/>
                </a:lnTo>
                <a:lnTo>
                  <a:pt x="5758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40312" y="-1788377"/>
            <a:ext cx="1491622" cy="3229890"/>
          </a:xfrm>
          <a:custGeom>
            <a:avLst/>
            <a:gdLst/>
            <a:ahLst/>
            <a:cxnLst/>
            <a:rect r="r" b="b" t="t" l="l"/>
            <a:pathLst>
              <a:path h="3229890" w="1491622">
                <a:moveTo>
                  <a:pt x="0" y="0"/>
                </a:moveTo>
                <a:lnTo>
                  <a:pt x="1491622" y="0"/>
                </a:lnTo>
                <a:lnTo>
                  <a:pt x="1491622" y="3229890"/>
                </a:lnTo>
                <a:lnTo>
                  <a:pt x="0" y="322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42167" y="-1536821"/>
            <a:ext cx="3748344" cy="3073642"/>
          </a:xfrm>
          <a:custGeom>
            <a:avLst/>
            <a:gdLst/>
            <a:ahLst/>
            <a:cxnLst/>
            <a:rect r="r" b="b" t="t" l="l"/>
            <a:pathLst>
              <a:path h="3073642" w="3748344">
                <a:moveTo>
                  <a:pt x="0" y="0"/>
                </a:moveTo>
                <a:lnTo>
                  <a:pt x="3748345" y="0"/>
                </a:lnTo>
                <a:lnTo>
                  <a:pt x="3748345" y="3073642"/>
                </a:lnTo>
                <a:lnTo>
                  <a:pt x="0" y="307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66643" y="-2441088"/>
            <a:ext cx="4317873" cy="5892879"/>
          </a:xfrm>
          <a:custGeom>
            <a:avLst/>
            <a:gdLst/>
            <a:ahLst/>
            <a:cxnLst/>
            <a:rect r="r" b="b" t="t" l="l"/>
            <a:pathLst>
              <a:path h="5892879" w="4317873">
                <a:moveTo>
                  <a:pt x="0" y="0"/>
                </a:moveTo>
                <a:lnTo>
                  <a:pt x="4317873" y="0"/>
                </a:lnTo>
                <a:lnTo>
                  <a:pt x="4317873" y="5892879"/>
                </a:lnTo>
                <a:lnTo>
                  <a:pt x="0" y="5892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742874" y="3067435"/>
            <a:ext cx="4597438" cy="2842053"/>
          </a:xfrm>
          <a:custGeom>
            <a:avLst/>
            <a:gdLst/>
            <a:ahLst/>
            <a:cxnLst/>
            <a:rect r="r" b="b" t="t" l="l"/>
            <a:pathLst>
              <a:path h="2842053" w="4597438">
                <a:moveTo>
                  <a:pt x="4597438" y="0"/>
                </a:moveTo>
                <a:lnTo>
                  <a:pt x="0" y="0"/>
                </a:lnTo>
                <a:lnTo>
                  <a:pt x="0" y="2842053"/>
                </a:lnTo>
                <a:lnTo>
                  <a:pt x="4597438" y="2842053"/>
                </a:lnTo>
                <a:lnTo>
                  <a:pt x="45974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690738" y="4031663"/>
            <a:ext cx="7312205" cy="1396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35"/>
              </a:lnSpc>
            </a:pPr>
            <a:r>
              <a:rPr lang="en-US" sz="2025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- Intercambio cultural: Facilitar programas de intercambio y experiencias internacionales amplía la perspectiva de los estudiantes, promoviendo el entendimiento y el respeto por otras culturas.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90738" y="6217487"/>
            <a:ext cx="7312205" cy="1396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35"/>
              </a:lnSpc>
            </a:pPr>
            <a:r>
              <a:rPr lang="en-US" sz="2025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 - Educación para la paz: La promoción de la paz y la resolución de conflictos a través de la educación es crucial para construir sociedades más justas y equitativas.</a:t>
            </a:r>
          </a:p>
          <a:p>
            <a:pPr algn="just">
              <a:lnSpc>
                <a:spcPts val="2835"/>
              </a:lnSpc>
            </a:pPr>
          </a:p>
        </p:txBody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rcRect l="27325" t="0" r="27325" b="0"/>
          <a:stretch>
            <a:fillRect/>
          </a:stretch>
        </p:blipFill>
        <p:spPr>
          <a:xfrm flipH="false" flipV="false" rot="0">
            <a:off x="-340925" y="0"/>
            <a:ext cx="8184311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DD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54137" y="3018272"/>
            <a:ext cx="7411325" cy="4635447"/>
          </a:xfrm>
          <a:custGeom>
            <a:avLst/>
            <a:gdLst/>
            <a:ahLst/>
            <a:cxnLst/>
            <a:rect r="r" b="b" t="t" l="l"/>
            <a:pathLst>
              <a:path h="4635447" w="7411325">
                <a:moveTo>
                  <a:pt x="0" y="0"/>
                </a:moveTo>
                <a:lnTo>
                  <a:pt x="7411325" y="0"/>
                </a:lnTo>
                <a:lnTo>
                  <a:pt x="7411325" y="4635447"/>
                </a:lnTo>
                <a:lnTo>
                  <a:pt x="0" y="4635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65100" y="8613636"/>
            <a:ext cx="4338720" cy="2713672"/>
          </a:xfrm>
          <a:custGeom>
            <a:avLst/>
            <a:gdLst/>
            <a:ahLst/>
            <a:cxnLst/>
            <a:rect r="r" b="b" t="t" l="l"/>
            <a:pathLst>
              <a:path h="2713672" w="4338720">
                <a:moveTo>
                  <a:pt x="0" y="0"/>
                </a:moveTo>
                <a:lnTo>
                  <a:pt x="4338720" y="0"/>
                </a:lnTo>
                <a:lnTo>
                  <a:pt x="4338720" y="2713671"/>
                </a:lnTo>
                <a:lnTo>
                  <a:pt x="0" y="271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76014" y="7483497"/>
            <a:ext cx="3289448" cy="2057400"/>
          </a:xfrm>
          <a:custGeom>
            <a:avLst/>
            <a:gdLst/>
            <a:ahLst/>
            <a:cxnLst/>
            <a:rect r="r" b="b" t="t" l="l"/>
            <a:pathLst>
              <a:path h="2057400" w="3289448">
                <a:moveTo>
                  <a:pt x="0" y="0"/>
                </a:moveTo>
                <a:lnTo>
                  <a:pt x="3289448" y="0"/>
                </a:lnTo>
                <a:lnTo>
                  <a:pt x="328944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20348" y="712171"/>
            <a:ext cx="3289448" cy="2057400"/>
          </a:xfrm>
          <a:custGeom>
            <a:avLst/>
            <a:gdLst/>
            <a:ahLst/>
            <a:cxnLst/>
            <a:rect r="r" b="b" t="t" l="l"/>
            <a:pathLst>
              <a:path h="2057400" w="3289448">
                <a:moveTo>
                  <a:pt x="0" y="0"/>
                </a:moveTo>
                <a:lnTo>
                  <a:pt x="3289448" y="0"/>
                </a:lnTo>
                <a:lnTo>
                  <a:pt x="328944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1603" y="3746603"/>
            <a:ext cx="7315200" cy="3178787"/>
          </a:xfrm>
          <a:custGeom>
            <a:avLst/>
            <a:gdLst/>
            <a:ahLst/>
            <a:cxnLst/>
            <a:rect r="r" b="b" t="t" l="l"/>
            <a:pathLst>
              <a:path h="3178787" w="7315200">
                <a:moveTo>
                  <a:pt x="0" y="0"/>
                </a:moveTo>
                <a:lnTo>
                  <a:pt x="7315200" y="0"/>
                </a:lnTo>
                <a:lnTo>
                  <a:pt x="7315200" y="3178786"/>
                </a:lnTo>
                <a:lnTo>
                  <a:pt x="0" y="3178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4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812759" y="1674841"/>
            <a:ext cx="6176694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9"/>
              </a:lnSpc>
            </a:pPr>
            <a:r>
              <a:rPr lang="en-US" sz="8099" b="true">
                <a:solidFill>
                  <a:srgbClr val="F7B4A7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Introducción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812759" y="3498507"/>
            <a:ext cx="9724839" cy="2277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94DDDE"/>
                </a:solidFill>
                <a:latin typeface="Josefin Sans"/>
                <a:ea typeface="Josefin Sans"/>
                <a:cs typeface="Josefin Sans"/>
                <a:sym typeface="Josefin Sans"/>
              </a:rPr>
              <a:t>Descripción del sistema actual: La educación en Ecuador ha estado en constante evolución, con reformas que han buscado mejorar la calidad y el acceso. Sin embargo, persisten desafíos significativos, como la desigualdad y la infraestructura deficiente.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09758" y="1684366"/>
            <a:ext cx="3874545" cy="5122596"/>
          </a:xfrm>
          <a:custGeom>
            <a:avLst/>
            <a:gdLst/>
            <a:ahLst/>
            <a:cxnLst/>
            <a:rect r="r" b="b" t="t" l="l"/>
            <a:pathLst>
              <a:path h="5122596" w="3874545">
                <a:moveTo>
                  <a:pt x="0" y="0"/>
                </a:moveTo>
                <a:lnTo>
                  <a:pt x="3874546" y="0"/>
                </a:lnTo>
                <a:lnTo>
                  <a:pt x="3874546" y="5122596"/>
                </a:lnTo>
                <a:lnTo>
                  <a:pt x="0" y="5122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80976" y="2475095"/>
            <a:ext cx="3874545" cy="5122596"/>
          </a:xfrm>
          <a:custGeom>
            <a:avLst/>
            <a:gdLst/>
            <a:ahLst/>
            <a:cxnLst/>
            <a:rect r="r" b="b" t="t" l="l"/>
            <a:pathLst>
              <a:path h="5122596" w="3874545">
                <a:moveTo>
                  <a:pt x="0" y="0"/>
                </a:moveTo>
                <a:lnTo>
                  <a:pt x="3874545" y="0"/>
                </a:lnTo>
                <a:lnTo>
                  <a:pt x="3874545" y="5122595"/>
                </a:lnTo>
                <a:lnTo>
                  <a:pt x="0" y="512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95732" y="3214319"/>
            <a:ext cx="3874545" cy="5122596"/>
          </a:xfrm>
          <a:custGeom>
            <a:avLst/>
            <a:gdLst/>
            <a:ahLst/>
            <a:cxnLst/>
            <a:rect r="r" b="b" t="t" l="l"/>
            <a:pathLst>
              <a:path h="5122596" w="3874545">
                <a:moveTo>
                  <a:pt x="0" y="0"/>
                </a:moveTo>
                <a:lnTo>
                  <a:pt x="3874545" y="0"/>
                </a:lnTo>
                <a:lnTo>
                  <a:pt x="3874545" y="5122596"/>
                </a:lnTo>
                <a:lnTo>
                  <a:pt x="0" y="5122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763540" y="6517005"/>
            <a:ext cx="9774057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94DDDE"/>
                </a:solidFill>
                <a:latin typeface="Josefin Sans"/>
                <a:ea typeface="Josefin Sans"/>
                <a:cs typeface="Josefin Sans"/>
                <a:sym typeface="Josefin Sans"/>
              </a:rPr>
              <a:t>Importancia del tema: Analizar el futuro de la educación es crucial para preparar a los estudiantes para un mundo en constante cambio, donde las habilidades tecnológicas y sociales son cada vez más valoradas.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94DD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04389"/>
            <a:ext cx="14112837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0"/>
              </a:lnSpc>
            </a:pPr>
            <a:r>
              <a:rPr lang="en-US" sz="5875" b="true">
                <a:solidFill>
                  <a:srgbClr val="31356E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Tendencias Globales en Educación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636527"/>
            <a:ext cx="7561392" cy="318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7"/>
              </a:lnSpc>
            </a:pPr>
            <a:r>
              <a:rPr lang="en-US" sz="2981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   - Tecnología en el aula: La integración de tecnologías digitales, como plataformas de aprendizaje en línea y herramientas interactivas, ha transformado la enseñanza. La pandemia aceleró esta tendencia, mostrando la necesidad de adaptabilidad en el aprendizaje.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5816827"/>
            <a:ext cx="7541006" cy="363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7"/>
              </a:lnSpc>
            </a:pPr>
            <a:r>
              <a:rPr lang="en-US" sz="2973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   - Educación personalizada: El uso de datos y análisis permite personalizar la educación, ajustando los métodos de enseñanza a las necesidades específicas de cada estudiante, lo que ha demostrado mejorar la motivación y el rendimiento académico.</a:t>
            </a:r>
          </a:p>
          <a:p>
            <a:pPr algn="just">
              <a:lnSpc>
                <a:spcPts val="3567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6193" y="3700305"/>
            <a:ext cx="7236475" cy="4020437"/>
            <a:chOff x="0" y="0"/>
            <a:chExt cx="9648633" cy="53605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19050"/>
              <a:ext cx="9648633" cy="2609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b="true" sz="6400">
                  <a:solidFill>
                    <a:srgbClr val="2B4B82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Desigualdad en el acceso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211108"/>
              <a:ext cx="9648633" cy="2220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2B4B82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Existe una brecha significativa entre las áreas urbanas y rurales, donde las escuelas rurales a menudo carecen de recursos básicos. Esto crea una disparidad en las oportunidades educativas.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43864" y="3700305"/>
            <a:ext cx="7515436" cy="4081397"/>
            <a:chOff x="0" y="0"/>
            <a:chExt cx="10020581" cy="544186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19050"/>
              <a:ext cx="10020581" cy="2609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b="true" sz="6400">
                  <a:solidFill>
                    <a:srgbClr val="2B4B82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 Infraestructura deficiente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220633"/>
              <a:ext cx="10020581" cy="2162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01968" indent="-250984" lvl="1">
                <a:lnSpc>
                  <a:spcPts val="3254"/>
                </a:lnSpc>
                <a:buFont typeface="Arial"/>
                <a:buChar char="•"/>
              </a:pPr>
              <a:r>
                <a:rPr lang="en-US" sz="2325">
                  <a:solidFill>
                    <a:srgbClr val="2B4B82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Muchas escuelas no cuentan con instalaciones adecuadas, como acceso a internet, bibliotecas y materiales didácticos. Esta situación limita la calidad de la educación que se puede brindar.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0" y="-963412"/>
            <a:ext cx="4597438" cy="2842053"/>
          </a:xfrm>
          <a:custGeom>
            <a:avLst/>
            <a:gdLst/>
            <a:ahLst/>
            <a:cxnLst/>
            <a:rect r="r" b="b" t="t" l="l"/>
            <a:pathLst>
              <a:path h="2842053" w="4597438">
                <a:moveTo>
                  <a:pt x="0" y="0"/>
                </a:moveTo>
                <a:lnTo>
                  <a:pt x="4597438" y="0"/>
                </a:lnTo>
                <a:lnTo>
                  <a:pt x="4597438" y="2842052"/>
                </a:lnTo>
                <a:lnTo>
                  <a:pt x="0" y="2842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0551837" y="390596"/>
            <a:ext cx="2076668" cy="1276207"/>
          </a:xfrm>
          <a:custGeom>
            <a:avLst/>
            <a:gdLst/>
            <a:ahLst/>
            <a:cxnLst/>
            <a:rect r="r" b="b" t="t" l="l"/>
            <a:pathLst>
              <a:path h="1276207" w="2076668">
                <a:moveTo>
                  <a:pt x="2076668" y="0"/>
                </a:moveTo>
                <a:lnTo>
                  <a:pt x="0" y="0"/>
                </a:lnTo>
                <a:lnTo>
                  <a:pt x="0" y="1276208"/>
                </a:lnTo>
                <a:lnTo>
                  <a:pt x="2076668" y="1276208"/>
                </a:lnTo>
                <a:lnTo>
                  <a:pt x="20766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38681" y="-2447996"/>
            <a:ext cx="3837986" cy="4114800"/>
          </a:xfrm>
          <a:custGeom>
            <a:avLst/>
            <a:gdLst/>
            <a:ahLst/>
            <a:cxnLst/>
            <a:rect r="r" b="b" t="t" l="l"/>
            <a:pathLst>
              <a:path h="4114800" w="3837986">
                <a:moveTo>
                  <a:pt x="0" y="0"/>
                </a:moveTo>
                <a:lnTo>
                  <a:pt x="3837987" y="0"/>
                </a:lnTo>
                <a:lnTo>
                  <a:pt x="3837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994246" y="-3759204"/>
            <a:ext cx="5357753" cy="5591583"/>
          </a:xfrm>
          <a:custGeom>
            <a:avLst/>
            <a:gdLst/>
            <a:ahLst/>
            <a:cxnLst/>
            <a:rect r="r" b="b" t="t" l="l"/>
            <a:pathLst>
              <a:path h="5591583" w="5357753">
                <a:moveTo>
                  <a:pt x="0" y="0"/>
                </a:moveTo>
                <a:lnTo>
                  <a:pt x="5357752" y="0"/>
                </a:lnTo>
                <a:lnTo>
                  <a:pt x="5357752" y="5591583"/>
                </a:lnTo>
                <a:lnTo>
                  <a:pt x="0" y="5591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87581" y="2029035"/>
            <a:ext cx="14112837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b="true" sz="5875">
                <a:solidFill>
                  <a:srgbClr val="31356E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Retos Actuales en Ecuador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6193" y="3700305"/>
            <a:ext cx="7236475" cy="5411087"/>
            <a:chOff x="0" y="0"/>
            <a:chExt cx="9648633" cy="72147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19050"/>
              <a:ext cx="9648633" cy="3905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b="true" sz="6400">
                  <a:solidFill>
                    <a:srgbClr val="2B4B82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Inversión en tecnología educativa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506508"/>
              <a:ext cx="9648633" cy="2779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2B4B82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Mejorar la infraestructura tecnológica en las escuelas puede facilitar el acceso a recursos de calidad y fomentar el aprendizaje en línea, permitiendo a los estudiantes acceder a una educación más rica y variada.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43864" y="3700305"/>
            <a:ext cx="7515436" cy="4490972"/>
            <a:chOff x="0" y="0"/>
            <a:chExt cx="10020581" cy="598796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19050"/>
              <a:ext cx="10020581" cy="2609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b="true" sz="6400">
                  <a:solidFill>
                    <a:srgbClr val="2B4B82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Capacitación docente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220633"/>
              <a:ext cx="10020581" cy="27089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01968" indent="-250984" lvl="1">
                <a:lnSpc>
                  <a:spcPts val="3254"/>
                </a:lnSpc>
                <a:buFont typeface="Arial"/>
                <a:buChar char="•"/>
              </a:pPr>
              <a:r>
                <a:rPr lang="en-US" sz="2325">
                  <a:solidFill>
                    <a:srgbClr val="2B4B82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La formación continua de los educadores es esencial. Proporcionar recursos y formación sobre nuevas metodologías y tecnologías puede ayudar a los docentes a adaptarse a las necesidades cambiantes del aula.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0" y="-963412"/>
            <a:ext cx="4597438" cy="2842053"/>
          </a:xfrm>
          <a:custGeom>
            <a:avLst/>
            <a:gdLst/>
            <a:ahLst/>
            <a:cxnLst/>
            <a:rect r="r" b="b" t="t" l="l"/>
            <a:pathLst>
              <a:path h="2842053" w="4597438">
                <a:moveTo>
                  <a:pt x="0" y="0"/>
                </a:moveTo>
                <a:lnTo>
                  <a:pt x="4597438" y="0"/>
                </a:lnTo>
                <a:lnTo>
                  <a:pt x="4597438" y="2842052"/>
                </a:lnTo>
                <a:lnTo>
                  <a:pt x="0" y="2842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0551837" y="390596"/>
            <a:ext cx="2076668" cy="1276207"/>
          </a:xfrm>
          <a:custGeom>
            <a:avLst/>
            <a:gdLst/>
            <a:ahLst/>
            <a:cxnLst/>
            <a:rect r="r" b="b" t="t" l="l"/>
            <a:pathLst>
              <a:path h="1276207" w="2076668">
                <a:moveTo>
                  <a:pt x="2076668" y="0"/>
                </a:moveTo>
                <a:lnTo>
                  <a:pt x="0" y="0"/>
                </a:lnTo>
                <a:lnTo>
                  <a:pt x="0" y="1276208"/>
                </a:lnTo>
                <a:lnTo>
                  <a:pt x="2076668" y="1276208"/>
                </a:lnTo>
                <a:lnTo>
                  <a:pt x="20766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38681" y="-2447996"/>
            <a:ext cx="3837986" cy="4114800"/>
          </a:xfrm>
          <a:custGeom>
            <a:avLst/>
            <a:gdLst/>
            <a:ahLst/>
            <a:cxnLst/>
            <a:rect r="r" b="b" t="t" l="l"/>
            <a:pathLst>
              <a:path h="4114800" w="3837986">
                <a:moveTo>
                  <a:pt x="0" y="0"/>
                </a:moveTo>
                <a:lnTo>
                  <a:pt x="3837987" y="0"/>
                </a:lnTo>
                <a:lnTo>
                  <a:pt x="3837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994246" y="-3759204"/>
            <a:ext cx="5357753" cy="5591583"/>
          </a:xfrm>
          <a:custGeom>
            <a:avLst/>
            <a:gdLst/>
            <a:ahLst/>
            <a:cxnLst/>
            <a:rect r="r" b="b" t="t" l="l"/>
            <a:pathLst>
              <a:path h="5591583" w="5357753">
                <a:moveTo>
                  <a:pt x="0" y="0"/>
                </a:moveTo>
                <a:lnTo>
                  <a:pt x="5357752" y="0"/>
                </a:lnTo>
                <a:lnTo>
                  <a:pt x="5357752" y="5591583"/>
                </a:lnTo>
                <a:lnTo>
                  <a:pt x="0" y="5591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87581" y="2029035"/>
            <a:ext cx="14112837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b="true" sz="5875">
                <a:solidFill>
                  <a:srgbClr val="31356E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Oportunidades de Mejora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B4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66" y="6172200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33471" y="1295400"/>
            <a:ext cx="14473758" cy="182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b="true" sz="8099" spc="-80">
                <a:solidFill>
                  <a:srgbClr val="2B4B82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Iniciativas Gubernamentales y Políticas Públicas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299457" y="5076825"/>
            <a:ext cx="4763614" cy="2777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12"/>
              </a:lnSpc>
            </a:pPr>
            <a:r>
              <a:rPr lang="en-US" sz="2652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La promoción de políticas que aseguren la educación para todos, sin importar su origen socioeconómico, es fundamental para alcanzar una sociedad más equitativa.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75411" y="4075787"/>
            <a:ext cx="4310914" cy="46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9"/>
              </a:lnSpc>
            </a:pPr>
            <a:r>
              <a:rPr lang="en-US" sz="2685" b="true">
                <a:solidFill>
                  <a:srgbClr val="2B4B82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Programas de mejora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75411" y="5076825"/>
            <a:ext cx="4874258" cy="2777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08"/>
              </a:lnSpc>
            </a:pPr>
            <a:r>
              <a:rPr lang="en-US" sz="2648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El Plan Decenal de Educación es uno de los esfuerzos del gobierno para mejorar la calidad educativa, buscando garantizar el acceso y la equidad en la educación.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99457" y="4260785"/>
            <a:ext cx="4763614" cy="48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9"/>
              </a:lnSpc>
            </a:pPr>
            <a:r>
              <a:rPr lang="en-US" sz="2777" b="true">
                <a:solidFill>
                  <a:srgbClr val="2B4B82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Políticas inclusiva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4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194740" y="6690048"/>
            <a:ext cx="4093260" cy="3596952"/>
          </a:xfrm>
          <a:custGeom>
            <a:avLst/>
            <a:gdLst/>
            <a:ahLst/>
            <a:cxnLst/>
            <a:rect r="r" b="b" t="t" l="l"/>
            <a:pathLst>
              <a:path h="3596952" w="4093260">
                <a:moveTo>
                  <a:pt x="0" y="0"/>
                </a:moveTo>
                <a:lnTo>
                  <a:pt x="4093260" y="0"/>
                </a:lnTo>
                <a:lnTo>
                  <a:pt x="4093260" y="3596952"/>
                </a:lnTo>
                <a:lnTo>
                  <a:pt x="0" y="359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059147">
            <a:off x="15491030" y="1212649"/>
            <a:ext cx="2047835" cy="2422171"/>
          </a:xfrm>
          <a:custGeom>
            <a:avLst/>
            <a:gdLst/>
            <a:ahLst/>
            <a:cxnLst/>
            <a:rect r="r" b="b" t="t" l="l"/>
            <a:pathLst>
              <a:path h="2422171" w="2047835">
                <a:moveTo>
                  <a:pt x="0" y="0"/>
                </a:moveTo>
                <a:lnTo>
                  <a:pt x="2047835" y="0"/>
                </a:lnTo>
                <a:lnTo>
                  <a:pt x="2047835" y="2422171"/>
                </a:lnTo>
                <a:lnTo>
                  <a:pt x="0" y="2422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76325" y="720869"/>
            <a:ext cx="16135350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true">
                <a:solidFill>
                  <a:srgbClr val="F0ABC1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Rol de la educación en la construcción de una sociedad inclusiva.</a:t>
            </a:r>
          </a:p>
          <a:p>
            <a:pPr algn="ctr">
              <a:lnSpc>
                <a:spcPts val="768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291355" y="2958140"/>
            <a:ext cx="5084258" cy="1023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b="true" sz="3730">
                <a:solidFill>
                  <a:srgbClr val="F7B4A7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Definición de una sociedad inclusiva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1075" y="4303858"/>
            <a:ext cx="5704818" cy="3593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94DDDE"/>
                </a:solidFill>
                <a:latin typeface="Josefin Sans"/>
                <a:ea typeface="Josefin Sans"/>
                <a:cs typeface="Josefin Sans"/>
                <a:sym typeface="Josefin Sans"/>
              </a:rPr>
              <a:t>Una sociedad inclusiva es aquella que valora la diversidad y busca garantizar que todos sus miembros tengan igualdad de oportunidades. La educación es un pilar fundamental para lograr esta inclusión.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554699" y="2958140"/>
            <a:ext cx="5084258" cy="1023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b="true" sz="3730">
                <a:solidFill>
                  <a:srgbClr val="F7B4A7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Función de la educación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44419" y="4467477"/>
            <a:ext cx="5704818" cy="2564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94DDDE"/>
                </a:solidFill>
                <a:latin typeface="Josefin Sans"/>
                <a:ea typeface="Josefin Sans"/>
                <a:cs typeface="Josefin Sans"/>
                <a:sym typeface="Josefin Sans"/>
              </a:rPr>
              <a:t>La educación ayuda a derribar barreras sociales y a fomentar la cohesión entre diferentes grupos, promoviendo un sentido de comunidad y pertenencia.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912767" cy="10287000"/>
          </a:xfrm>
          <a:custGeom>
            <a:avLst/>
            <a:gdLst/>
            <a:ahLst/>
            <a:cxnLst/>
            <a:rect r="r" b="b" t="t" l="l"/>
            <a:pathLst>
              <a:path h="10287000" w="6912767">
                <a:moveTo>
                  <a:pt x="0" y="0"/>
                </a:moveTo>
                <a:lnTo>
                  <a:pt x="6912767" y="0"/>
                </a:lnTo>
                <a:lnTo>
                  <a:pt x="69127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469" t="0" r="-6146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24096" y="492856"/>
            <a:ext cx="10788133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b="true" sz="5200">
                <a:solidFill>
                  <a:srgbClr val="2B4B82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Educación como Agente de Cambio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24096" y="2254981"/>
            <a:ext cx="1057490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 - Promoción de valores inclusivos: Las escuelas deben enseñar a los estudiantes la importancia de la diversidad, el respeto y la empatía, formando así ciudadanos responsables que valoren la inclusión.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24096" y="4091401"/>
            <a:ext cx="1057490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- Currículo inclusivo: Incluir en el currículo temas sobre diversidad cultural, género y capacidades diferentes es esencial para sensibilizar a los estudiantes desde una edad temprana.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37044" y="5568252"/>
            <a:ext cx="9162237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b="true" sz="5200">
                <a:solidFill>
                  <a:srgbClr val="2B4B82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Reducción de Desigualdades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24096" y="6361209"/>
            <a:ext cx="10574901" cy="379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   - Acceso igualitario: Asegurar que todos los estudiantes, sin importar su contexto socioeconómico, tengan acceso a una educación de calidad es vital para combatir la pobreza y la exclusión social.</a:t>
            </a:r>
          </a:p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2B4B82"/>
                </a:solidFill>
                <a:latin typeface="Josefin Sans"/>
                <a:ea typeface="Josefin Sans"/>
                <a:cs typeface="Josefin Sans"/>
                <a:sym typeface="Josefin Sans"/>
              </a:rPr>
              <a:t>   - Apoyo a grupos vulnerables: Implementar programas específicos para estudiantes con discapacidades o en situaciones de riesgo es fundamental para garantizar que nadie se quede atrás.</a:t>
            </a:r>
          </a:p>
          <a:p>
            <a:pPr algn="just">
              <a:lnSpc>
                <a:spcPts val="378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4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44967" y="1388397"/>
            <a:ext cx="4523990" cy="8012206"/>
          </a:xfrm>
          <a:custGeom>
            <a:avLst/>
            <a:gdLst/>
            <a:ahLst/>
            <a:cxnLst/>
            <a:rect r="r" b="b" t="t" l="l"/>
            <a:pathLst>
              <a:path h="8012206" w="4523990">
                <a:moveTo>
                  <a:pt x="0" y="0"/>
                </a:moveTo>
                <a:lnTo>
                  <a:pt x="4523990" y="0"/>
                </a:lnTo>
                <a:lnTo>
                  <a:pt x="4523990" y="8012207"/>
                </a:lnTo>
                <a:lnTo>
                  <a:pt x="0" y="8012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911" t="0" r="-829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34482" y="3079499"/>
            <a:ext cx="4893946" cy="3857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6325" b="true">
                <a:solidFill>
                  <a:srgbClr val="94DDDE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Formación de Ciudadanos Activos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544403" y="2001440"/>
            <a:ext cx="7714897" cy="2302412"/>
            <a:chOff x="0" y="0"/>
            <a:chExt cx="10286529" cy="306988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10286529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true">
                  <a:solidFill>
                    <a:srgbClr val="94DDDE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Educación para la participación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889293"/>
              <a:ext cx="10286529" cy="2162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54"/>
                </a:lnSpc>
              </a:pPr>
              <a:r>
                <a:rPr lang="en-US" sz="2325">
                  <a:solidFill>
                    <a:srgbClr val="FEFEFE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Fomentar habilidades que promuevan la participación activa de los estudiantes en la sociedad, como el pensamiento crítico y la resolución pacífica de conflictos, es esencial para el desarrollo de una ciudadanía activa.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383886" y="5576368"/>
            <a:ext cx="7714897" cy="2721512"/>
            <a:chOff x="0" y="0"/>
            <a:chExt cx="10286529" cy="362868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57150"/>
              <a:ext cx="10286529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true">
                  <a:solidFill>
                    <a:srgbClr val="94DDDE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 Conciencia social: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879768"/>
              <a:ext cx="10286529" cy="2779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FEFEFE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Educar sobre derechos y responsabilidades ayuda a formar ciudadanos comprometidos con el bienestar de su comunidad y la construcción de una sociedad más justa.</a:t>
              </a:r>
            </a:p>
            <a:p>
              <a:pPr algn="just">
                <a:lnSpc>
                  <a:spcPts val="3359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DAGQIiEGT1c</dc:identifier>
  <dcterms:modified xsi:type="dcterms:W3CDTF">2011-08-01T06:04:30Z</dcterms:modified>
  <cp:revision>1</cp:revision>
  <dc:title>2.4.3. Futuro de la Educación en Ecuador.</dc:title>
</cp:coreProperties>
</file>