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1" r:id="rId4"/>
    <p:sldId id="272" r:id="rId5"/>
    <p:sldId id="265" r:id="rId6"/>
    <p:sldId id="267" r:id="rId7"/>
    <p:sldId id="268" r:id="rId8"/>
    <p:sldId id="269" r:id="rId9"/>
    <p:sldId id="270" r:id="rId10"/>
    <p:sldId id="276" r:id="rId11"/>
    <p:sldId id="278" r:id="rId12"/>
    <p:sldId id="282" r:id="rId13"/>
    <p:sldId id="279" r:id="rId14"/>
    <p:sldId id="283" r:id="rId15"/>
    <p:sldId id="28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C8220-341B-49FE-973C-EA0834D492F6}" type="datetimeFigureOut">
              <a:rPr lang="es-EC" smtClean="0"/>
              <a:t>28/4/2020</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E6694E-19D9-412D-AEEF-57592F4E1CDA}" type="slidenum">
              <a:rPr lang="es-EC" smtClean="0"/>
              <a:t>‹Nº›</a:t>
            </a:fld>
            <a:endParaRPr lang="es-EC"/>
          </a:p>
        </p:txBody>
      </p:sp>
    </p:spTree>
    <p:extLst>
      <p:ext uri="{BB962C8B-B14F-4D97-AF65-F5344CB8AC3E}">
        <p14:creationId xmlns:p14="http://schemas.microsoft.com/office/powerpoint/2010/main" val="2966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77E6694E-19D9-412D-AEEF-57592F4E1CDA}" type="slidenum">
              <a:rPr lang="es-EC" smtClean="0"/>
              <a:t>13</a:t>
            </a:fld>
            <a:endParaRPr lang="es-EC"/>
          </a:p>
        </p:txBody>
      </p:sp>
    </p:spTree>
    <p:extLst>
      <p:ext uri="{BB962C8B-B14F-4D97-AF65-F5344CB8AC3E}">
        <p14:creationId xmlns:p14="http://schemas.microsoft.com/office/powerpoint/2010/main" val="5717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3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270121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2390885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6295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428925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245042E2-B2B1-4191-98F0-155F0502F9DD}" type="datetimeFigureOut">
              <a:rPr lang="es-EC" smtClean="0"/>
              <a:t>28/4/2020</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18994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245042E2-B2B1-4191-98F0-155F0502F9DD}" type="datetimeFigureOut">
              <a:rPr lang="es-EC" smtClean="0"/>
              <a:t>28/4/2020</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2390584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4216049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4052543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66333233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14888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45042E2-B2B1-4191-98F0-155F0502F9DD}" type="datetimeFigureOut">
              <a:rPr lang="es-EC" smtClean="0"/>
              <a:t>28/4/2020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183188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78470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45042E2-B2B1-4191-98F0-155F0502F9DD}" type="datetimeFigureOut">
              <a:rPr lang="es-EC" smtClean="0"/>
              <a:t>28/4/2020</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142550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45042E2-B2B1-4191-98F0-155F0502F9DD}" type="datetimeFigureOut">
              <a:rPr lang="es-EC" smtClean="0"/>
              <a:t>28/4/2020</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4149258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245042E2-B2B1-4191-98F0-155F0502F9DD}" type="datetimeFigureOut">
              <a:rPr lang="es-EC" smtClean="0"/>
              <a:t>28/4/2020</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421556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1789961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45042E2-B2B1-4191-98F0-155F0502F9DD}" type="datetimeFigureOut">
              <a:rPr lang="es-EC" smtClean="0"/>
              <a:t>28/4/2020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ED3469-469D-4506-814C-78BEF3B0B3DF}" type="slidenum">
              <a:rPr lang="es-EC" smtClean="0"/>
              <a:t>‹Nº›</a:t>
            </a:fld>
            <a:endParaRPr lang="es-EC"/>
          </a:p>
        </p:txBody>
      </p:sp>
    </p:spTree>
    <p:extLst>
      <p:ext uri="{BB962C8B-B14F-4D97-AF65-F5344CB8AC3E}">
        <p14:creationId xmlns:p14="http://schemas.microsoft.com/office/powerpoint/2010/main" val="394483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245042E2-B2B1-4191-98F0-155F0502F9DD}" type="datetimeFigureOut">
              <a:rPr lang="es-EC" smtClean="0"/>
              <a:t>28/4/2020</a:t>
            </a:fld>
            <a:endParaRPr lang="es-EC"/>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s-EC"/>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62ED3469-469D-4506-814C-78BEF3B0B3DF}" type="slidenum">
              <a:rPr lang="es-EC" smtClean="0"/>
              <a:t>‹Nº›</a:t>
            </a:fld>
            <a:endParaRPr lang="es-EC"/>
          </a:p>
        </p:txBody>
      </p:sp>
    </p:spTree>
    <p:extLst>
      <p:ext uri="{BB962C8B-B14F-4D97-AF65-F5344CB8AC3E}">
        <p14:creationId xmlns:p14="http://schemas.microsoft.com/office/powerpoint/2010/main" val="502897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66886" y="1300786"/>
            <a:ext cx="6517482" cy="2509213"/>
          </a:xfrm>
        </p:spPr>
        <p:txBody>
          <a:bodyPr/>
          <a:lstStyle/>
          <a:p>
            <a:r>
              <a:rPr lang="es-EC" b="1" dirty="0">
                <a:latin typeface="Comic Boom Bubble_DEMO" panose="02000800000000000000" pitchFamily="50" charset="0"/>
              </a:rPr>
              <a:t>DISEÑO EXPERIMENTAL</a:t>
            </a:r>
          </a:p>
        </p:txBody>
      </p:sp>
      <p:pic>
        <p:nvPicPr>
          <p:cNvPr id="1026"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4001218"/>
            <a:ext cx="1809750"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22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6F7FF4-E5B6-4640-8ED4-CE4027B64C53}"/>
              </a:ext>
            </a:extLst>
          </p:cNvPr>
          <p:cNvSpPr>
            <a:spLocks noGrp="1"/>
          </p:cNvSpPr>
          <p:nvPr>
            <p:ph type="title"/>
          </p:nvPr>
        </p:nvSpPr>
        <p:spPr/>
        <p:txBody>
          <a:bodyPr>
            <a:normAutofit/>
          </a:bodyPr>
          <a:lstStyle/>
          <a:p>
            <a:r>
              <a:rPr lang="es-EC" dirty="0">
                <a:latin typeface="Comic Boom Bubble_DEMO" panose="02000800000000000000" pitchFamily="50" charset="0"/>
              </a:rPr>
              <a:t>PRINCIPIOS DEL DISEÑO DE EXPERIMENTOS</a:t>
            </a:r>
          </a:p>
        </p:txBody>
      </p:sp>
      <p:sp>
        <p:nvSpPr>
          <p:cNvPr id="3" name="Marcador de contenido 2">
            <a:extLst>
              <a:ext uri="{FF2B5EF4-FFF2-40B4-BE49-F238E27FC236}">
                <a16:creationId xmlns:a16="http://schemas.microsoft.com/office/drawing/2014/main" id="{CD60778C-EA5D-444E-92AC-5542ECB893BB}"/>
              </a:ext>
            </a:extLst>
          </p:cNvPr>
          <p:cNvSpPr>
            <a:spLocks noGrp="1"/>
          </p:cNvSpPr>
          <p:nvPr>
            <p:ph idx="1"/>
          </p:nvPr>
        </p:nvSpPr>
        <p:spPr/>
        <p:txBody>
          <a:bodyPr/>
          <a:lstStyle/>
          <a:p>
            <a:pPr marL="0" indent="0">
              <a:buNone/>
            </a:pPr>
            <a:r>
              <a:rPr lang="es-MX" dirty="0"/>
              <a:t>Al planificar un experimento hay tres principios básicos que se deben tener siempre en cuenta: </a:t>
            </a:r>
          </a:p>
          <a:p>
            <a:pPr marL="0" indent="0">
              <a:buNone/>
            </a:pPr>
            <a:endParaRPr lang="es-MX" dirty="0"/>
          </a:p>
          <a:p>
            <a:r>
              <a:rPr lang="es-MX" dirty="0"/>
              <a:t>El principio de aleatorización. </a:t>
            </a:r>
          </a:p>
          <a:p>
            <a:r>
              <a:rPr lang="es-MX" dirty="0"/>
              <a:t>El bloqueo. </a:t>
            </a:r>
          </a:p>
          <a:p>
            <a:r>
              <a:rPr lang="es-MX" dirty="0"/>
              <a:t>La factorización del diseño.</a:t>
            </a:r>
            <a:endParaRPr lang="es-EC" dirty="0"/>
          </a:p>
        </p:txBody>
      </p:sp>
    </p:spTree>
    <p:extLst>
      <p:ext uri="{BB962C8B-B14F-4D97-AF65-F5344CB8AC3E}">
        <p14:creationId xmlns:p14="http://schemas.microsoft.com/office/powerpoint/2010/main" val="372585521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9D62A-599D-42B9-9DD0-73FB1358628C}"/>
              </a:ext>
            </a:extLst>
          </p:cNvPr>
          <p:cNvSpPr>
            <a:spLocks noGrp="1"/>
          </p:cNvSpPr>
          <p:nvPr>
            <p:ph type="title"/>
          </p:nvPr>
        </p:nvSpPr>
        <p:spPr>
          <a:xfrm>
            <a:off x="685332" y="476672"/>
            <a:ext cx="7773338" cy="1152129"/>
          </a:xfrm>
        </p:spPr>
        <p:txBody>
          <a:bodyPr/>
          <a:lstStyle/>
          <a:p>
            <a:r>
              <a:rPr lang="es-EC" dirty="0">
                <a:latin typeface="Comic Boom Bubble_DEMO" panose="02000800000000000000" pitchFamily="50" charset="0"/>
              </a:rPr>
              <a:t>Aleatorizar</a:t>
            </a:r>
          </a:p>
        </p:txBody>
      </p:sp>
      <p:sp>
        <p:nvSpPr>
          <p:cNvPr id="3" name="Marcador de contenido 2">
            <a:extLst>
              <a:ext uri="{FF2B5EF4-FFF2-40B4-BE49-F238E27FC236}">
                <a16:creationId xmlns:a16="http://schemas.microsoft.com/office/drawing/2014/main" id="{24134E07-A2BF-4165-86DF-678E8B5F8FA8}"/>
              </a:ext>
            </a:extLst>
          </p:cNvPr>
          <p:cNvSpPr>
            <a:spLocks noGrp="1"/>
          </p:cNvSpPr>
          <p:nvPr>
            <p:ph idx="1"/>
          </p:nvPr>
        </p:nvSpPr>
        <p:spPr>
          <a:xfrm>
            <a:off x="539553" y="1844824"/>
            <a:ext cx="7919115" cy="4394658"/>
          </a:xfrm>
        </p:spPr>
        <p:txBody>
          <a:bodyPr>
            <a:normAutofit fontScale="92500" lnSpcReduction="20000"/>
          </a:bodyPr>
          <a:lstStyle/>
          <a:p>
            <a:pPr marL="0" indent="0" algn="just">
              <a:buNone/>
            </a:pPr>
            <a:r>
              <a:rPr lang="es-MX" dirty="0"/>
              <a:t>Consiste en hacer las corridas experimentales en orden aleatorio (al azar) y con material también seleccionado aleatoriamente. Este principio aumenta la probabilidad de que el supuesto de independencia de los errores se cumpla, lo cual es un requisito para la validez de las pruebas estadísticas que se realizan. </a:t>
            </a:r>
          </a:p>
          <a:p>
            <a:pPr marL="0" indent="0" algn="just">
              <a:buNone/>
            </a:pPr>
            <a:endParaRPr lang="es-MX" dirty="0"/>
          </a:p>
          <a:p>
            <a:pPr marL="0" indent="0" algn="just">
              <a:buNone/>
            </a:pPr>
            <a:r>
              <a:rPr lang="es-MX" dirty="0"/>
              <a:t>También es una manera de asegurar que las pequeñas diferencias provocadas por materiales, equipo y todos los factores no controlados, se repartan de manera homogénea en todos los tratamientos. Por ejemplo, una evidencia de incumplimiento o violación de este principio se manifiesta cuando el resultado obtenido en una prueba está muy influenciado por la prueba inmediata anterior. </a:t>
            </a:r>
            <a:endParaRPr lang="es-EC" dirty="0"/>
          </a:p>
        </p:txBody>
      </p:sp>
    </p:spTree>
    <p:extLst>
      <p:ext uri="{BB962C8B-B14F-4D97-AF65-F5344CB8AC3E}">
        <p14:creationId xmlns:p14="http://schemas.microsoft.com/office/powerpoint/2010/main" val="4096609021"/>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90C55-7FC8-4B3D-A400-48CE25724D48}"/>
              </a:ext>
            </a:extLst>
          </p:cNvPr>
          <p:cNvSpPr>
            <a:spLocks noGrp="1"/>
          </p:cNvSpPr>
          <p:nvPr>
            <p:ph type="title"/>
          </p:nvPr>
        </p:nvSpPr>
        <p:spPr>
          <a:xfrm>
            <a:off x="685332" y="618519"/>
            <a:ext cx="7773338" cy="938274"/>
          </a:xfrm>
        </p:spPr>
        <p:txBody>
          <a:bodyPr/>
          <a:lstStyle/>
          <a:p>
            <a:r>
              <a:rPr lang="es-EC" dirty="0">
                <a:latin typeface="Comic Boom Bubble_DEMO" panose="02000800000000000000" pitchFamily="50" charset="0"/>
              </a:rPr>
              <a:t>repetición</a:t>
            </a:r>
          </a:p>
        </p:txBody>
      </p:sp>
      <p:sp>
        <p:nvSpPr>
          <p:cNvPr id="3" name="Marcador de contenido 2">
            <a:extLst>
              <a:ext uri="{FF2B5EF4-FFF2-40B4-BE49-F238E27FC236}">
                <a16:creationId xmlns:a16="http://schemas.microsoft.com/office/drawing/2014/main" id="{0C44AB87-954C-48EE-8B39-A70608FAA9B4}"/>
              </a:ext>
            </a:extLst>
          </p:cNvPr>
          <p:cNvSpPr>
            <a:spLocks noGrp="1"/>
          </p:cNvSpPr>
          <p:nvPr>
            <p:ph idx="1"/>
          </p:nvPr>
        </p:nvSpPr>
        <p:spPr>
          <a:xfrm>
            <a:off x="685331" y="1700807"/>
            <a:ext cx="7773339" cy="4538673"/>
          </a:xfrm>
        </p:spPr>
        <p:txBody>
          <a:bodyPr>
            <a:normAutofit fontScale="92500" lnSpcReduction="10000"/>
          </a:bodyPr>
          <a:lstStyle/>
          <a:p>
            <a:pPr marL="0" indent="0" algn="just">
              <a:buNone/>
            </a:pPr>
            <a:r>
              <a:rPr lang="es-MX" dirty="0"/>
              <a:t>Es correr más de una vez un tratamiento o una combinación de factores. Es preciso no confundir este principio con medir varias veces el mismo resultado experimental. Repetir es volver a realizar un tratamiento, pero no inmediatamente después de haber corrido el mismo tratamiento, sino cuando corresponda de acuerdo con la aleatorización. </a:t>
            </a:r>
          </a:p>
          <a:p>
            <a:pPr marL="0" indent="0" algn="just">
              <a:buNone/>
            </a:pPr>
            <a:endParaRPr lang="es-MX" dirty="0"/>
          </a:p>
          <a:p>
            <a:pPr marL="0" indent="0" algn="just">
              <a:buNone/>
            </a:pPr>
            <a:r>
              <a:rPr lang="es-MX" dirty="0"/>
              <a:t>Las repeticiones permiten distinguir mejor qué parte de la variabilidad total de los datos se debe al error aleatorio y cuál a los factores. Cuando no se hacen repeticiones no hay manera de estimar la variabilidad natural o el error aleatorio, y esto dificulta la construcción de estadísticas realistas en el análisis de los datos.</a:t>
            </a:r>
            <a:endParaRPr lang="es-EC" dirty="0"/>
          </a:p>
        </p:txBody>
      </p:sp>
    </p:spTree>
    <p:extLst>
      <p:ext uri="{BB962C8B-B14F-4D97-AF65-F5344CB8AC3E}">
        <p14:creationId xmlns:p14="http://schemas.microsoft.com/office/powerpoint/2010/main" val="140521334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B30DD-8D4D-4001-A411-2AC13393F948}"/>
              </a:ext>
            </a:extLst>
          </p:cNvPr>
          <p:cNvSpPr>
            <a:spLocks noGrp="1"/>
          </p:cNvSpPr>
          <p:nvPr>
            <p:ph type="title"/>
          </p:nvPr>
        </p:nvSpPr>
        <p:spPr>
          <a:xfrm>
            <a:off x="685332" y="476672"/>
            <a:ext cx="7773338" cy="940967"/>
          </a:xfrm>
        </p:spPr>
        <p:txBody>
          <a:bodyPr/>
          <a:lstStyle/>
          <a:p>
            <a:r>
              <a:rPr lang="es-EC" dirty="0">
                <a:latin typeface="Comic Boom Bubble_DEMO" panose="02000800000000000000" pitchFamily="50" charset="0"/>
              </a:rPr>
              <a:t>Bloquear</a:t>
            </a:r>
          </a:p>
        </p:txBody>
      </p:sp>
      <p:sp>
        <p:nvSpPr>
          <p:cNvPr id="3" name="Marcador de contenido 2">
            <a:extLst>
              <a:ext uri="{FF2B5EF4-FFF2-40B4-BE49-F238E27FC236}">
                <a16:creationId xmlns:a16="http://schemas.microsoft.com/office/drawing/2014/main" id="{E7B702FC-9B22-4677-BB2D-E18FA7A40FE4}"/>
              </a:ext>
            </a:extLst>
          </p:cNvPr>
          <p:cNvSpPr>
            <a:spLocks noGrp="1"/>
          </p:cNvSpPr>
          <p:nvPr>
            <p:ph idx="1"/>
          </p:nvPr>
        </p:nvSpPr>
        <p:spPr>
          <a:xfrm>
            <a:off x="457200" y="1528787"/>
            <a:ext cx="8229600" cy="4852541"/>
          </a:xfrm>
        </p:spPr>
        <p:txBody>
          <a:bodyPr>
            <a:normAutofit fontScale="77500" lnSpcReduction="20000"/>
          </a:bodyPr>
          <a:lstStyle/>
          <a:p>
            <a:pPr marL="0" indent="0" algn="just">
              <a:buNone/>
            </a:pPr>
            <a:r>
              <a:rPr lang="es-MX" dirty="0"/>
              <a:t>“Consiste en nulificar o tomar en cuenta, en forma adecuada, todos los factores que puedan afectar la respuesta observada. Al bloquear, se supone que el subconjunto de datos que se obtengan dentro de cada bloque (nivel particular del factor bloqueado), debe resultar más homogéneo que el conjunto total de datos. </a:t>
            </a:r>
          </a:p>
          <a:p>
            <a:pPr marL="0" indent="0" algn="just">
              <a:buNone/>
            </a:pPr>
            <a:endParaRPr lang="es-MX" dirty="0"/>
          </a:p>
          <a:p>
            <a:pPr marL="0" indent="0" algn="just">
              <a:buNone/>
            </a:pPr>
            <a:r>
              <a:rPr lang="es-MX" dirty="0"/>
              <a:t>Por ejemplo, si se quieren comparar cuatro máquinas, es importante tomar en cuenta al operador de las máquinas, en especial si se cree que la habilidad y los conocimientos del operador pueden influir en el resultado. </a:t>
            </a:r>
          </a:p>
          <a:p>
            <a:pPr marL="0" indent="0" algn="just">
              <a:buNone/>
            </a:pPr>
            <a:endParaRPr lang="es-MX" dirty="0"/>
          </a:p>
          <a:p>
            <a:pPr marL="0" indent="0" algn="just">
              <a:buNone/>
            </a:pPr>
            <a:r>
              <a:rPr lang="es-MX" dirty="0"/>
              <a:t>Una posible estrategia de bloqueo del factor operador, sería que un mismo operador realizara todas las pruebas del experimento. Otra posible estrategia de bloqueo sería experimentar con cuatro operadores (cuatro bloques), donde cada uno de ellos prueba en orden aleatorio las cuatro máquinas; en este segundo caso, la comparación de las máquinas quizás es más real. Cada operador es un bloque porque se espera que las mediciones del mismo operador sean más parecidas entre sí que las mediciones de varios operadores.</a:t>
            </a:r>
            <a:endParaRPr lang="es-EC" dirty="0"/>
          </a:p>
        </p:txBody>
      </p:sp>
    </p:spTree>
    <p:extLst>
      <p:ext uri="{BB962C8B-B14F-4D97-AF65-F5344CB8AC3E}">
        <p14:creationId xmlns:p14="http://schemas.microsoft.com/office/powerpoint/2010/main" val="256116906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E7ED51-7D30-4EB7-BB38-C142C4D0025A}"/>
              </a:ext>
            </a:extLst>
          </p:cNvPr>
          <p:cNvSpPr>
            <a:spLocks noGrp="1"/>
          </p:cNvSpPr>
          <p:nvPr>
            <p:ph type="title"/>
          </p:nvPr>
        </p:nvSpPr>
        <p:spPr>
          <a:xfrm>
            <a:off x="685332" y="404664"/>
            <a:ext cx="7773338" cy="1296145"/>
          </a:xfrm>
        </p:spPr>
        <p:txBody>
          <a:bodyPr>
            <a:normAutofit/>
          </a:bodyPr>
          <a:lstStyle/>
          <a:p>
            <a:r>
              <a:rPr lang="es-MX" sz="2800" dirty="0">
                <a:latin typeface="Comic Boom Bubble_DEMO" panose="02000800000000000000" pitchFamily="50" charset="0"/>
              </a:rPr>
              <a:t>Clasificación y selección de los diseños experimentales</a:t>
            </a:r>
            <a:endParaRPr lang="es-EC" sz="2800" dirty="0">
              <a:latin typeface="Comic Boom Bubble_DEMO" panose="02000800000000000000" pitchFamily="50" charset="0"/>
            </a:endParaRPr>
          </a:p>
        </p:txBody>
      </p:sp>
      <p:sp>
        <p:nvSpPr>
          <p:cNvPr id="3" name="Marcador de contenido 2">
            <a:extLst>
              <a:ext uri="{FF2B5EF4-FFF2-40B4-BE49-F238E27FC236}">
                <a16:creationId xmlns:a16="http://schemas.microsoft.com/office/drawing/2014/main" id="{B6C3E492-96D6-4E72-9A28-8F54D48D3DC4}"/>
              </a:ext>
            </a:extLst>
          </p:cNvPr>
          <p:cNvSpPr>
            <a:spLocks noGrp="1"/>
          </p:cNvSpPr>
          <p:nvPr>
            <p:ph idx="1"/>
          </p:nvPr>
        </p:nvSpPr>
        <p:spPr>
          <a:xfrm>
            <a:off x="685331" y="1700810"/>
            <a:ext cx="7773339" cy="4090392"/>
          </a:xfrm>
        </p:spPr>
        <p:txBody>
          <a:bodyPr/>
          <a:lstStyle/>
          <a:p>
            <a:pPr marL="0" indent="0" algn="just">
              <a:buNone/>
            </a:pPr>
            <a:r>
              <a:rPr lang="es-MX" dirty="0"/>
              <a:t>Los cinco aspectos que más influyen en la selección de un diseño experimental, en el sentido de que cuando cambian por lo general nos llevan a cambiar de diseño, son: </a:t>
            </a:r>
          </a:p>
          <a:p>
            <a:pPr marL="457200" indent="-457200" algn="just">
              <a:buAutoNum type="arabicPeriod"/>
            </a:pPr>
            <a:r>
              <a:rPr lang="es-MX" dirty="0"/>
              <a:t>El objetivo del experimento. </a:t>
            </a:r>
          </a:p>
          <a:p>
            <a:pPr marL="457200" indent="-457200" algn="just">
              <a:buAutoNum type="arabicPeriod"/>
            </a:pPr>
            <a:r>
              <a:rPr lang="es-MX" dirty="0"/>
              <a:t>El número de factores a estudiar. </a:t>
            </a:r>
          </a:p>
          <a:p>
            <a:pPr marL="457200" indent="-457200" algn="just">
              <a:buAutoNum type="arabicPeriod"/>
            </a:pPr>
            <a:r>
              <a:rPr lang="es-MX" dirty="0"/>
              <a:t> El número de niveles que se prueban en cada factor.  </a:t>
            </a:r>
          </a:p>
          <a:p>
            <a:pPr marL="457200" indent="-457200" algn="just">
              <a:buAutoNum type="arabicPeriod"/>
            </a:pPr>
            <a:r>
              <a:rPr lang="es-MX" dirty="0"/>
              <a:t>Los efectos que interesa investigar (relación factores-respuesta).  </a:t>
            </a:r>
          </a:p>
          <a:p>
            <a:pPr marL="457200" indent="-457200" algn="just">
              <a:buAutoNum type="arabicPeriod"/>
            </a:pPr>
            <a:r>
              <a:rPr lang="es-MX" dirty="0"/>
              <a:t>El costo del experimento, tiempo y precisión deseada. </a:t>
            </a:r>
            <a:endParaRPr lang="es-EC" dirty="0"/>
          </a:p>
        </p:txBody>
      </p:sp>
    </p:spTree>
    <p:extLst>
      <p:ext uri="{BB962C8B-B14F-4D97-AF65-F5344CB8AC3E}">
        <p14:creationId xmlns:p14="http://schemas.microsoft.com/office/powerpoint/2010/main" val="1604315956"/>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FFFAF1-B435-4300-B5D7-3A401B65C5A6}"/>
              </a:ext>
            </a:extLst>
          </p:cNvPr>
          <p:cNvSpPr>
            <a:spLocks noGrp="1"/>
          </p:cNvSpPr>
          <p:nvPr>
            <p:ph idx="1"/>
          </p:nvPr>
        </p:nvSpPr>
        <p:spPr>
          <a:xfrm>
            <a:off x="685331" y="1124744"/>
            <a:ext cx="7773339" cy="4896544"/>
          </a:xfrm>
        </p:spPr>
        <p:txBody>
          <a:bodyPr>
            <a:normAutofit/>
          </a:bodyPr>
          <a:lstStyle/>
          <a:p>
            <a:pPr marL="0" indent="0" algn="just">
              <a:buNone/>
            </a:pPr>
            <a:r>
              <a:rPr lang="es-MX" sz="2400" dirty="0"/>
              <a:t>1.- Diseños para comparar dos o más tratamientos. </a:t>
            </a:r>
          </a:p>
          <a:p>
            <a:pPr marL="0" indent="0" algn="just">
              <a:buNone/>
            </a:pPr>
            <a:r>
              <a:rPr lang="es-MX" sz="2400" dirty="0"/>
              <a:t>2. Diseños para estudiar el efecto de varios factores sobre la(s) respuesta(s). </a:t>
            </a:r>
          </a:p>
          <a:p>
            <a:pPr marL="0" indent="0" algn="just">
              <a:buNone/>
            </a:pPr>
            <a:r>
              <a:rPr lang="es-MX" sz="2400" dirty="0"/>
              <a:t>3. Diseños para determinar el punto óptimo de operación del proceso. </a:t>
            </a:r>
          </a:p>
          <a:p>
            <a:pPr marL="0" indent="0" algn="just">
              <a:buNone/>
            </a:pPr>
            <a:r>
              <a:rPr lang="es-MX" sz="2400" dirty="0"/>
              <a:t>4. Diseños para la optimización de una mezcla. </a:t>
            </a:r>
          </a:p>
          <a:p>
            <a:pPr marL="0" indent="0" algn="just">
              <a:buNone/>
            </a:pPr>
            <a:r>
              <a:rPr lang="es-MX" sz="2400" dirty="0"/>
              <a:t>5. Diseños para hacer el producto o proceso insensible a factores no controlables.</a:t>
            </a:r>
            <a:endParaRPr lang="es-EC" sz="2400" dirty="0"/>
          </a:p>
        </p:txBody>
      </p:sp>
    </p:spTree>
    <p:extLst>
      <p:ext uri="{BB962C8B-B14F-4D97-AF65-F5344CB8AC3E}">
        <p14:creationId xmlns:p14="http://schemas.microsoft.com/office/powerpoint/2010/main" val="328056741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latin typeface="Comic Boom Bubble_DEMO" panose="02000800000000000000" pitchFamily="50" charset="0"/>
              </a:rPr>
              <a:t>Diseño de experimentos</a:t>
            </a:r>
          </a:p>
        </p:txBody>
      </p:sp>
      <p:sp>
        <p:nvSpPr>
          <p:cNvPr id="3" name="2 Marcador de contenido"/>
          <p:cNvSpPr>
            <a:spLocks noGrp="1"/>
          </p:cNvSpPr>
          <p:nvPr>
            <p:ph idx="1"/>
          </p:nvPr>
        </p:nvSpPr>
        <p:spPr/>
        <p:txBody>
          <a:bodyPr/>
          <a:lstStyle/>
          <a:p>
            <a:pPr algn="just"/>
            <a:r>
              <a:rPr lang="es-EC" dirty="0"/>
              <a:t>Es la aplicación del método científico para generar conocimiento acerca de un sistema o proceso, por medio de pruebas planeadas adecuadamente.</a:t>
            </a:r>
          </a:p>
          <a:p>
            <a:pPr marL="0" indent="0" algn="just">
              <a:buNone/>
            </a:pPr>
            <a:endParaRPr lang="es-EC" dirty="0"/>
          </a:p>
          <a:p>
            <a:pPr algn="just"/>
            <a:r>
              <a:rPr lang="es-EC" dirty="0"/>
              <a:t>Es un conjunto de técnicas estadísticas y de ingeniería, que permiten entender mejor situaciones complejas de relación causa efecto</a:t>
            </a:r>
          </a:p>
        </p:txBody>
      </p:sp>
    </p:spTree>
    <p:extLst>
      <p:ext uri="{BB962C8B-B14F-4D97-AF65-F5344CB8AC3E}">
        <p14:creationId xmlns:p14="http://schemas.microsoft.com/office/powerpoint/2010/main" val="368166538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9DC9A3-6AF5-488D-A77B-30DBC37F94A0}"/>
              </a:ext>
            </a:extLst>
          </p:cNvPr>
          <p:cNvSpPr>
            <a:spLocks noGrp="1"/>
          </p:cNvSpPr>
          <p:nvPr>
            <p:ph type="title"/>
          </p:nvPr>
        </p:nvSpPr>
        <p:spPr>
          <a:xfrm>
            <a:off x="685332" y="116632"/>
            <a:ext cx="7773338" cy="1596177"/>
          </a:xfrm>
        </p:spPr>
        <p:txBody>
          <a:bodyPr>
            <a:normAutofit/>
          </a:bodyPr>
          <a:lstStyle/>
          <a:p>
            <a:r>
              <a:rPr lang="es-EC" sz="3200" dirty="0">
                <a:latin typeface="Comic Boom Bubble_DEMO" panose="02000800000000000000" pitchFamily="50" charset="0"/>
              </a:rPr>
              <a:t>Objetivo de Diseño de </a:t>
            </a:r>
            <a:r>
              <a:rPr lang="es-EC" sz="2800" dirty="0">
                <a:latin typeface="Comic Boom Bubble_DEMO" panose="02000800000000000000" pitchFamily="50" charset="0"/>
              </a:rPr>
              <a:t>Experimentos</a:t>
            </a:r>
            <a:endParaRPr lang="es-EC" sz="3200" dirty="0">
              <a:latin typeface="Comic Boom Bubble_DEMO" panose="02000800000000000000" pitchFamily="50" charset="0"/>
            </a:endParaRPr>
          </a:p>
        </p:txBody>
      </p:sp>
      <p:sp>
        <p:nvSpPr>
          <p:cNvPr id="4" name="Título 1">
            <a:extLst>
              <a:ext uri="{FF2B5EF4-FFF2-40B4-BE49-F238E27FC236}">
                <a16:creationId xmlns:a16="http://schemas.microsoft.com/office/drawing/2014/main" id="{37BA3F6D-AECB-4BC7-BC6E-692CA148A6E2}"/>
              </a:ext>
            </a:extLst>
          </p:cNvPr>
          <p:cNvSpPr txBox="1">
            <a:spLocks/>
          </p:cNvSpPr>
          <p:nvPr/>
        </p:nvSpPr>
        <p:spPr>
          <a:xfrm>
            <a:off x="662880" y="2996952"/>
            <a:ext cx="8229600" cy="864096"/>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200" cap="all" dirty="0">
                <a:latin typeface="Comic Boom Bubble_DEMO" panose="02000800000000000000" pitchFamily="50" charset="0"/>
              </a:rPr>
              <a:t>Metodología del diseño de experimentos</a:t>
            </a:r>
            <a:endParaRPr lang="es-EC" sz="3200" cap="all" dirty="0">
              <a:latin typeface="Comic Boom Bubble_DEMO" panose="02000800000000000000" pitchFamily="50" charset="0"/>
            </a:endParaRPr>
          </a:p>
        </p:txBody>
      </p:sp>
      <p:sp>
        <p:nvSpPr>
          <p:cNvPr id="5" name="Marcador de contenido 2">
            <a:extLst>
              <a:ext uri="{FF2B5EF4-FFF2-40B4-BE49-F238E27FC236}">
                <a16:creationId xmlns:a16="http://schemas.microsoft.com/office/drawing/2014/main" id="{A56145C8-57E2-41D7-9553-6B92AD8E36AD}"/>
              </a:ext>
            </a:extLst>
          </p:cNvPr>
          <p:cNvSpPr txBox="1">
            <a:spLocks/>
          </p:cNvSpPr>
          <p:nvPr/>
        </p:nvSpPr>
        <p:spPr>
          <a:xfrm>
            <a:off x="609600" y="1565920"/>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s-MX" sz="2800" dirty="0"/>
              <a:t>Estudiar si cuando se utiliza un determinado tratamiento se produce una mejora en el proceso o no</a:t>
            </a:r>
            <a:endParaRPr lang="es-EC" sz="2800" dirty="0"/>
          </a:p>
        </p:txBody>
      </p:sp>
      <p:sp>
        <p:nvSpPr>
          <p:cNvPr id="6" name="Marcador de contenido 2">
            <a:extLst>
              <a:ext uri="{FF2B5EF4-FFF2-40B4-BE49-F238E27FC236}">
                <a16:creationId xmlns:a16="http://schemas.microsoft.com/office/drawing/2014/main" id="{AD4E5EC3-6803-4569-A7B9-9C303AA05DAA}"/>
              </a:ext>
            </a:extLst>
          </p:cNvPr>
          <p:cNvSpPr txBox="1">
            <a:spLocks/>
          </p:cNvSpPr>
          <p:nvPr/>
        </p:nvSpPr>
        <p:spPr>
          <a:xfrm>
            <a:off x="611560" y="4302224"/>
            <a:ext cx="8229600" cy="14310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s-MX" sz="2800" dirty="0"/>
              <a:t>Estudia como variar las condiciones habituales de realización de un proceso empírico para aumentar la probabilidad de detectar cambios significativos en la respuesta; de esta forma se obtiene un mayor conocimiento del proceso de interés</a:t>
            </a:r>
            <a:endParaRPr lang="es-EC" sz="2800" dirty="0"/>
          </a:p>
        </p:txBody>
      </p:sp>
    </p:spTree>
    <p:extLst>
      <p:ext uri="{BB962C8B-B14F-4D97-AF65-F5344CB8AC3E}">
        <p14:creationId xmlns:p14="http://schemas.microsoft.com/office/powerpoint/2010/main" val="1200278150"/>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06F82-2F73-4DEF-A2DD-E857D02960D2}"/>
              </a:ext>
            </a:extLst>
          </p:cNvPr>
          <p:cNvSpPr>
            <a:spLocks noGrp="1"/>
          </p:cNvSpPr>
          <p:nvPr>
            <p:ph type="title"/>
          </p:nvPr>
        </p:nvSpPr>
        <p:spPr/>
        <p:txBody>
          <a:bodyPr>
            <a:noAutofit/>
          </a:bodyPr>
          <a:lstStyle/>
          <a:p>
            <a:pPr algn="l"/>
            <a:r>
              <a:rPr lang="es-MX" sz="2800" b="1" dirty="0">
                <a:latin typeface="Comic Boom Bubble_DEMO" panose="02000800000000000000" pitchFamily="50" charset="0"/>
              </a:rPr>
              <a:t>Un experimento se realiza por alguno de los siguientes motivos: </a:t>
            </a:r>
          </a:p>
        </p:txBody>
      </p:sp>
      <p:sp>
        <p:nvSpPr>
          <p:cNvPr id="4" name="Marcador de contenido 2">
            <a:extLst>
              <a:ext uri="{FF2B5EF4-FFF2-40B4-BE49-F238E27FC236}">
                <a16:creationId xmlns:a16="http://schemas.microsoft.com/office/drawing/2014/main" id="{319E1A77-7522-49F5-A564-347CA0724C0F}"/>
              </a:ext>
            </a:extLst>
          </p:cNvPr>
          <p:cNvSpPr txBox="1">
            <a:spLocks/>
          </p:cNvSpPr>
          <p:nvPr/>
        </p:nvSpPr>
        <p:spPr>
          <a:xfrm>
            <a:off x="609600" y="2358008"/>
            <a:ext cx="8229600" cy="380729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MX" sz="2800" dirty="0"/>
              <a:t>Determinar las principales causas de variación de la respuesta</a:t>
            </a:r>
          </a:p>
          <a:p>
            <a:r>
              <a:rPr lang="es-MX" sz="2800" dirty="0"/>
              <a:t>Encontrar las condiciones experimentales con las que se consigue un valor extremo en la variable de interés o respuesta</a:t>
            </a:r>
          </a:p>
          <a:p>
            <a:r>
              <a:rPr lang="es-MX" sz="2800" dirty="0"/>
              <a:t>Comparar las respuestas en diferentes niveles de observación de variables controladas</a:t>
            </a:r>
          </a:p>
          <a:p>
            <a:r>
              <a:rPr lang="es-MX" sz="2800" dirty="0"/>
              <a:t>Obtener un modelo estadístico – matemático que permita hacer predicciones de respuestas futuras</a:t>
            </a:r>
            <a:endParaRPr lang="es-EC" sz="2800" dirty="0"/>
          </a:p>
        </p:txBody>
      </p:sp>
    </p:spTree>
    <p:extLst>
      <p:ext uri="{BB962C8B-B14F-4D97-AF65-F5344CB8AC3E}">
        <p14:creationId xmlns:p14="http://schemas.microsoft.com/office/powerpoint/2010/main" val="323204116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600" dirty="0">
                <a:latin typeface="Comic Boom Bubble_DEMO" panose="02000800000000000000" pitchFamily="50" charset="0"/>
              </a:rPr>
              <a:t>ETAPAS EN EL DISEÑO DE EXPERIMENTOS</a:t>
            </a:r>
          </a:p>
        </p:txBody>
      </p:sp>
      <p:sp>
        <p:nvSpPr>
          <p:cNvPr id="3" name="2 Marcador de contenido"/>
          <p:cNvSpPr>
            <a:spLocks noGrp="1"/>
          </p:cNvSpPr>
          <p:nvPr>
            <p:ph idx="1"/>
          </p:nvPr>
        </p:nvSpPr>
        <p:spPr/>
        <p:txBody>
          <a:bodyPr>
            <a:normAutofit/>
          </a:bodyPr>
          <a:lstStyle/>
          <a:p>
            <a:r>
              <a:rPr lang="es-EC" sz="2400" dirty="0"/>
              <a:t>Planeación y realización</a:t>
            </a:r>
          </a:p>
          <a:p>
            <a:r>
              <a:rPr lang="es-EC" sz="2400" dirty="0"/>
              <a:t>Análisis</a:t>
            </a:r>
          </a:p>
          <a:p>
            <a:r>
              <a:rPr lang="es-EC" sz="2400" dirty="0"/>
              <a:t>Interpretación</a:t>
            </a:r>
          </a:p>
          <a:p>
            <a:r>
              <a:rPr lang="es-EC" sz="2400" dirty="0"/>
              <a:t>Control y conclusiones finales</a:t>
            </a:r>
          </a:p>
        </p:txBody>
      </p:sp>
      <p:pic>
        <p:nvPicPr>
          <p:cNvPr id="1026" name="Picture 2" descr="Resultado de imagen para dibujo pensan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492896"/>
            <a:ext cx="3075955" cy="3854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69679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C" sz="3200" dirty="0">
                <a:latin typeface="Comic Boom Bubble_DEMO" panose="02000800000000000000" pitchFamily="50" charset="0"/>
              </a:rPr>
              <a:t>Planeación y realización</a:t>
            </a:r>
          </a:p>
        </p:txBody>
      </p:sp>
      <p:sp>
        <p:nvSpPr>
          <p:cNvPr id="3" name="2 Marcador de contenido"/>
          <p:cNvSpPr>
            <a:spLocks noGrp="1"/>
          </p:cNvSpPr>
          <p:nvPr>
            <p:ph idx="1"/>
          </p:nvPr>
        </p:nvSpPr>
        <p:spPr>
          <a:xfrm>
            <a:off x="457200" y="1340768"/>
            <a:ext cx="8229600" cy="5112568"/>
          </a:xfrm>
        </p:spPr>
        <p:txBody>
          <a:bodyPr>
            <a:normAutofit fontScale="92500" lnSpcReduction="10000"/>
          </a:bodyPr>
          <a:lstStyle/>
          <a:p>
            <a:pPr marL="0" indent="0">
              <a:buNone/>
            </a:pPr>
            <a:r>
              <a:rPr lang="es-EC" sz="1600" b="1" dirty="0"/>
              <a:t>1.- </a:t>
            </a:r>
            <a:r>
              <a:rPr lang="es-EC" sz="1600" dirty="0"/>
              <a:t>Entender y delimitar el problema u objeto de estudio.</a:t>
            </a:r>
          </a:p>
          <a:p>
            <a:pPr marL="0" indent="0">
              <a:buNone/>
            </a:pPr>
            <a:endParaRPr lang="es-EC" sz="1600" dirty="0"/>
          </a:p>
          <a:p>
            <a:pPr marL="0" indent="0">
              <a:buNone/>
            </a:pPr>
            <a:r>
              <a:rPr lang="es-EC" sz="1600" b="1" dirty="0"/>
              <a:t>2.-</a:t>
            </a:r>
            <a:r>
              <a:rPr lang="es-EC" sz="1600" dirty="0"/>
              <a:t> Elegir la(s) variable(s) de respuesta que será medida en cada punto del diseño y verificar que se mide de manera confiable. </a:t>
            </a:r>
          </a:p>
          <a:p>
            <a:pPr marL="0" indent="0">
              <a:buNone/>
            </a:pPr>
            <a:endParaRPr lang="es-EC" sz="1600" dirty="0"/>
          </a:p>
          <a:p>
            <a:pPr marL="0" indent="0">
              <a:buNone/>
            </a:pPr>
            <a:r>
              <a:rPr lang="es-EC" sz="1600" b="1" dirty="0"/>
              <a:t>3.- </a:t>
            </a:r>
            <a:r>
              <a:rPr lang="es-EC" sz="1600" dirty="0"/>
              <a:t>Determinar cuáles factores deben estudiarse o investigarse, de acuerdo</a:t>
            </a:r>
          </a:p>
          <a:p>
            <a:pPr marL="0" indent="0">
              <a:buNone/>
            </a:pPr>
            <a:r>
              <a:rPr lang="es-EC" sz="1600" dirty="0"/>
              <a:t>a la supuesta influencia que tienen sobre la respuesta. </a:t>
            </a:r>
          </a:p>
          <a:p>
            <a:pPr marL="0" indent="0">
              <a:buNone/>
            </a:pPr>
            <a:endParaRPr lang="es-EC" sz="1600" dirty="0"/>
          </a:p>
          <a:p>
            <a:pPr marL="0" indent="0">
              <a:buNone/>
            </a:pPr>
            <a:r>
              <a:rPr lang="es-EC" sz="1600" b="1" dirty="0"/>
              <a:t>4.-</a:t>
            </a:r>
            <a:r>
              <a:rPr lang="es-EC" sz="1600" dirty="0"/>
              <a:t> Seleccionar los niveles de cada factor, así como el diseño experimental adecuado a los factores que se tienen y al objetivo del experimento.</a:t>
            </a:r>
          </a:p>
          <a:p>
            <a:pPr marL="0" indent="0">
              <a:buNone/>
            </a:pPr>
            <a:endParaRPr lang="es-EC" sz="1600" dirty="0"/>
          </a:p>
          <a:p>
            <a:pPr marL="0" indent="0">
              <a:buNone/>
            </a:pPr>
            <a:r>
              <a:rPr lang="es-EC" sz="1600" b="1" dirty="0"/>
              <a:t>5.- </a:t>
            </a:r>
            <a:r>
              <a:rPr lang="es-EC" sz="1600" dirty="0"/>
              <a:t>Planear y organizar el trabajo experimental. </a:t>
            </a:r>
          </a:p>
          <a:p>
            <a:pPr marL="0" indent="0">
              <a:buNone/>
            </a:pPr>
            <a:endParaRPr lang="es-EC" sz="1600" dirty="0"/>
          </a:p>
          <a:p>
            <a:pPr marL="0" indent="0">
              <a:buNone/>
            </a:pPr>
            <a:r>
              <a:rPr lang="es-EC" sz="1600" b="1" dirty="0"/>
              <a:t>6.-</a:t>
            </a:r>
            <a:r>
              <a:rPr lang="es-EC" sz="1600" dirty="0"/>
              <a:t> Realizar el experimento. </a:t>
            </a:r>
          </a:p>
        </p:txBody>
      </p:sp>
    </p:spTree>
    <p:extLst>
      <p:ext uri="{BB962C8B-B14F-4D97-AF65-F5344CB8AC3E}">
        <p14:creationId xmlns:p14="http://schemas.microsoft.com/office/powerpoint/2010/main" val="218854021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332" y="618519"/>
            <a:ext cx="7773338" cy="1010282"/>
          </a:xfrm>
        </p:spPr>
        <p:txBody>
          <a:bodyPr/>
          <a:lstStyle/>
          <a:p>
            <a:r>
              <a:rPr lang="es-EC" dirty="0">
                <a:latin typeface="Comic Boom Bubble_DEMO" panose="02000800000000000000" pitchFamily="50" charset="0"/>
              </a:rPr>
              <a:t>Análisis</a:t>
            </a:r>
          </a:p>
        </p:txBody>
      </p:sp>
      <p:sp>
        <p:nvSpPr>
          <p:cNvPr id="3" name="2 Marcador de contenido"/>
          <p:cNvSpPr>
            <a:spLocks noGrp="1"/>
          </p:cNvSpPr>
          <p:nvPr>
            <p:ph idx="1"/>
          </p:nvPr>
        </p:nvSpPr>
        <p:spPr>
          <a:xfrm>
            <a:off x="683568" y="1700808"/>
            <a:ext cx="7773339" cy="4320480"/>
          </a:xfrm>
        </p:spPr>
        <p:txBody>
          <a:bodyPr>
            <a:normAutofit lnSpcReduction="10000"/>
          </a:bodyPr>
          <a:lstStyle/>
          <a:p>
            <a:pPr marL="0" indent="0" algn="just">
              <a:buNone/>
            </a:pPr>
            <a:r>
              <a:rPr lang="es-EC" dirty="0"/>
              <a:t>En esta etapa no se debe perder de vista que los resultados experimentales son </a:t>
            </a:r>
            <a:r>
              <a:rPr lang="es-EC" i="1" dirty="0"/>
              <a:t>observaciones muestrales</a:t>
            </a:r>
            <a:r>
              <a:rPr lang="es-EC" dirty="0"/>
              <a:t>, no poblacionales. </a:t>
            </a:r>
          </a:p>
          <a:p>
            <a:pPr marL="0" indent="0" algn="just">
              <a:buNone/>
            </a:pPr>
            <a:endParaRPr lang="es-EC" dirty="0"/>
          </a:p>
          <a:p>
            <a:pPr marL="0" indent="0" algn="just">
              <a:buNone/>
            </a:pPr>
            <a:r>
              <a:rPr lang="es-EC" dirty="0"/>
              <a:t>Por ello, se debe recurrir a métodos estadísticos inferenciales para ver si las diferencias o efectos muestrales (experimentales) son lo suficientemente grandes para que garanticen diferencias poblacionales (o a nivel proceso).</a:t>
            </a:r>
          </a:p>
          <a:p>
            <a:pPr marL="0" indent="0" algn="just">
              <a:buNone/>
            </a:pPr>
            <a:endParaRPr lang="es-EC" dirty="0"/>
          </a:p>
          <a:p>
            <a:pPr marL="0" indent="0" algn="just">
              <a:buNone/>
            </a:pPr>
            <a:r>
              <a:rPr lang="es-EC" dirty="0"/>
              <a:t> La técnica estadística central en el análisis de los experimentos es el llamado análisis de varianza ANOVA</a:t>
            </a:r>
          </a:p>
        </p:txBody>
      </p:sp>
    </p:spTree>
    <p:extLst>
      <p:ext uri="{BB962C8B-B14F-4D97-AF65-F5344CB8AC3E}">
        <p14:creationId xmlns:p14="http://schemas.microsoft.com/office/powerpoint/2010/main" val="292914086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1008112"/>
          </a:xfrm>
        </p:spPr>
        <p:txBody>
          <a:bodyPr/>
          <a:lstStyle/>
          <a:p>
            <a:r>
              <a:rPr lang="es-EC" dirty="0">
                <a:latin typeface="Comic Boom Bubble_DEMO" panose="02000800000000000000" pitchFamily="50" charset="0"/>
              </a:rPr>
              <a:t>Interpretación</a:t>
            </a:r>
          </a:p>
        </p:txBody>
      </p:sp>
      <p:sp>
        <p:nvSpPr>
          <p:cNvPr id="3" name="2 Marcador de contenido"/>
          <p:cNvSpPr>
            <a:spLocks noGrp="1"/>
          </p:cNvSpPr>
          <p:nvPr>
            <p:ph idx="1"/>
          </p:nvPr>
        </p:nvSpPr>
        <p:spPr>
          <a:xfrm>
            <a:off x="467544" y="1916832"/>
            <a:ext cx="8229600" cy="2808312"/>
          </a:xfrm>
        </p:spPr>
        <p:txBody>
          <a:bodyPr>
            <a:normAutofit/>
          </a:bodyPr>
          <a:lstStyle/>
          <a:p>
            <a:pPr marL="0" indent="0" algn="just">
              <a:buNone/>
            </a:pPr>
            <a:r>
              <a:rPr lang="es-EC" dirty="0"/>
              <a:t>Con el respaldo del análisis estadístico formal, se debe analizar con detalle lo que ha pasado en el experimento, desde contrastar las conjeturas iniciales con los resultados del experimento, hasta observar los nuevos aprendizajes que sobre el proceso se lograron, verificar supuestos y elegir el tratamiento ganador, siempre con apoyo de las pruebas estadísticas.</a:t>
            </a:r>
          </a:p>
        </p:txBody>
      </p:sp>
    </p:spTree>
    <p:extLst>
      <p:ext uri="{BB962C8B-B14F-4D97-AF65-F5344CB8AC3E}">
        <p14:creationId xmlns:p14="http://schemas.microsoft.com/office/powerpoint/2010/main" val="57873523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latin typeface="Comic Boom Bubble_DEMO" panose="02000800000000000000" pitchFamily="50" charset="0"/>
              </a:rPr>
              <a:t>Control y conclusiones finales</a:t>
            </a:r>
          </a:p>
        </p:txBody>
      </p:sp>
      <p:sp>
        <p:nvSpPr>
          <p:cNvPr id="3" name="2 Marcador de contenido"/>
          <p:cNvSpPr>
            <a:spLocks noGrp="1"/>
          </p:cNvSpPr>
          <p:nvPr>
            <p:ph idx="1"/>
          </p:nvPr>
        </p:nvSpPr>
        <p:spPr>
          <a:xfrm>
            <a:off x="457200" y="2680320"/>
            <a:ext cx="8229600" cy="2908920"/>
          </a:xfrm>
        </p:spPr>
        <p:txBody>
          <a:bodyPr>
            <a:normAutofit/>
          </a:bodyPr>
          <a:lstStyle/>
          <a:p>
            <a:pPr marL="0" indent="0" algn="just">
              <a:buNone/>
            </a:pPr>
            <a:r>
              <a:rPr lang="es-EC" dirty="0"/>
              <a:t>Para concluir el estudio experimental se recomienda decidir qué medidas implementar</a:t>
            </a:r>
          </a:p>
          <a:p>
            <a:pPr marL="0" indent="0" algn="just">
              <a:buNone/>
            </a:pPr>
            <a:r>
              <a:rPr lang="es-EC" dirty="0"/>
              <a:t>para generalizar el resultado del estudio y para garantizar que las mejoras se mantengan. Además, es preciso organizar una presentación para difundir los logros.</a:t>
            </a:r>
          </a:p>
        </p:txBody>
      </p:sp>
    </p:spTree>
    <p:extLst>
      <p:ext uri="{BB962C8B-B14F-4D97-AF65-F5344CB8AC3E}">
        <p14:creationId xmlns:p14="http://schemas.microsoft.com/office/powerpoint/2010/main" val="70812816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TM04033925[[fn=Gota]]</Template>
  <TotalTime>458</TotalTime>
  <Words>1081</Words>
  <Application>Microsoft Office PowerPoint</Application>
  <PresentationFormat>Presentación en pantalla (4:3)</PresentationFormat>
  <Paragraphs>76</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Comic Boom Bubble_DEMO</vt:lpstr>
      <vt:lpstr>Tw Cen MT</vt:lpstr>
      <vt:lpstr>Gota</vt:lpstr>
      <vt:lpstr>DISEÑO EXPERIMENTAL</vt:lpstr>
      <vt:lpstr>Diseño de experimentos</vt:lpstr>
      <vt:lpstr>Objetivo de Diseño de Experimentos</vt:lpstr>
      <vt:lpstr>Un experimento se realiza por alguno de los siguientes motivos: </vt:lpstr>
      <vt:lpstr>ETAPAS EN EL DISEÑO DE EXPERIMENTOS</vt:lpstr>
      <vt:lpstr>Planeación y realización</vt:lpstr>
      <vt:lpstr>Análisis</vt:lpstr>
      <vt:lpstr>Interpretación</vt:lpstr>
      <vt:lpstr>Control y conclusiones finales</vt:lpstr>
      <vt:lpstr>PRINCIPIOS DEL DISEÑO DE EXPERIMENTOS</vt:lpstr>
      <vt:lpstr>Aleatorizar</vt:lpstr>
      <vt:lpstr>repetición</vt:lpstr>
      <vt:lpstr>Bloquear</vt:lpstr>
      <vt:lpstr>Clasificación y selección de los diseños experimentales</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EXPERIMENTAL</dc:title>
  <dc:creator>Usuario</dc:creator>
  <cp:lastModifiedBy>Mery Manzano</cp:lastModifiedBy>
  <cp:revision>32</cp:revision>
  <dcterms:created xsi:type="dcterms:W3CDTF">2016-10-10T18:25:22Z</dcterms:created>
  <dcterms:modified xsi:type="dcterms:W3CDTF">2020-04-29T02:35:50Z</dcterms:modified>
</cp:coreProperties>
</file>