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1"/>
  </p:normalViewPr>
  <p:slideViewPr>
    <p:cSldViewPr snapToGrid="0" snapToObjects="1">
      <p:cViewPr varScale="1">
        <p:scale>
          <a:sx n="103" d="100"/>
          <a:sy n="103" d="100"/>
        </p:scale>
        <p:origin x="178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36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35" y="274638"/>
            <a:ext cx="8637373" cy="1143000"/>
          </a:xfrm>
        </p:spPr>
        <p:txBody>
          <a:bodyPr>
            <a:noAutofit/>
          </a:bodyPr>
          <a:lstStyle/>
          <a:p>
            <a:r>
              <a:rPr dirty="0"/>
              <a:t>Las </a:t>
            </a:r>
            <a:r>
              <a:rPr dirty="0" err="1"/>
              <a:t>venas</a:t>
            </a:r>
            <a:r>
              <a:rPr dirty="0"/>
              <a:t> </a:t>
            </a:r>
            <a:r>
              <a:rPr dirty="0" err="1"/>
              <a:t>abiertas</a:t>
            </a:r>
            <a:r>
              <a:rPr dirty="0"/>
              <a:t> de América Latina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sz="2800" dirty="0"/>
              <a:t>Autor: Eduardo </a:t>
            </a:r>
            <a:r>
              <a:rPr sz="2800" dirty="0" err="1"/>
              <a:t>Galeano</a:t>
            </a:r>
            <a:endParaRPr sz="2800" dirty="0"/>
          </a:p>
          <a:p>
            <a:r>
              <a:rPr sz="2800" dirty="0" err="1"/>
              <a:t>Asignatura</a:t>
            </a:r>
            <a:r>
              <a:rPr sz="2800" dirty="0"/>
              <a:t>: </a:t>
            </a:r>
            <a:r>
              <a:rPr sz="2800" dirty="0" err="1"/>
              <a:t>Comunicación</a:t>
            </a:r>
            <a:r>
              <a:rPr sz="2800" dirty="0"/>
              <a:t> para </a:t>
            </a:r>
            <a:r>
              <a:rPr sz="2800" dirty="0" err="1"/>
              <a:t>el</a:t>
            </a:r>
            <a:r>
              <a:rPr sz="2800" dirty="0"/>
              <a:t> Cambio Social</a:t>
            </a:r>
          </a:p>
        </p:txBody>
      </p:sp>
      <p:pic>
        <p:nvPicPr>
          <p:cNvPr id="1026" name="Picture 2" descr="Imagen generada">
            <a:extLst>
              <a:ext uri="{FF2B5EF4-FFF2-40B4-BE49-F238E27FC236}">
                <a16:creationId xmlns:a16="http://schemas.microsoft.com/office/drawing/2014/main" id="{8F2181B5-A995-1869-128C-363B60F3A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84" y="2797346"/>
            <a:ext cx="5493673" cy="366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670"/>
            <a:ext cx="8229600" cy="871152"/>
          </a:xfrm>
        </p:spPr>
        <p:txBody>
          <a:bodyPr>
            <a:normAutofit/>
          </a:bodyPr>
          <a:lstStyle/>
          <a:p>
            <a:r>
              <a:rPr dirty="0" err="1"/>
              <a:t>Conclusión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0324"/>
            <a:ext cx="8229600" cy="4525963"/>
          </a:xfrm>
        </p:spPr>
        <p:txBody>
          <a:bodyPr>
            <a:normAutofit/>
          </a:bodyPr>
          <a:lstStyle/>
          <a:p>
            <a:r>
              <a:rPr sz="2800" dirty="0"/>
              <a:t>El </a:t>
            </a:r>
            <a:r>
              <a:rPr sz="2800" dirty="0" err="1"/>
              <a:t>libro</a:t>
            </a:r>
            <a:r>
              <a:rPr sz="2800" dirty="0"/>
              <a:t> </a:t>
            </a:r>
            <a:r>
              <a:rPr sz="2800" dirty="0" err="1"/>
              <a:t>interpela</a:t>
            </a:r>
            <a:r>
              <a:rPr sz="2800" dirty="0"/>
              <a:t> </a:t>
            </a:r>
            <a:r>
              <a:rPr sz="2800" dirty="0" err="1"/>
              <a:t>el</a:t>
            </a:r>
            <a:r>
              <a:rPr sz="2800" dirty="0"/>
              <a:t> </a:t>
            </a:r>
            <a:r>
              <a:rPr sz="2800" dirty="0" err="1"/>
              <a:t>pasado</a:t>
            </a:r>
            <a:r>
              <a:rPr sz="2800" dirty="0"/>
              <a:t> y </a:t>
            </a:r>
            <a:r>
              <a:rPr sz="2800" dirty="0" err="1"/>
              <a:t>el</a:t>
            </a:r>
            <a:r>
              <a:rPr sz="2800" dirty="0"/>
              <a:t> </a:t>
            </a:r>
            <a:r>
              <a:rPr sz="2800" dirty="0" err="1"/>
              <a:t>presente</a:t>
            </a:r>
            <a:r>
              <a:rPr sz="2800" dirty="0"/>
              <a:t>.</a:t>
            </a:r>
          </a:p>
          <a:p>
            <a:r>
              <a:rPr sz="2800" dirty="0"/>
              <a:t>Propone un </a:t>
            </a:r>
            <a:r>
              <a:rPr sz="2800" dirty="0" err="1"/>
              <a:t>desarrollo</a:t>
            </a:r>
            <a:r>
              <a:rPr sz="2800" dirty="0"/>
              <a:t> </a:t>
            </a:r>
            <a:r>
              <a:rPr sz="2800" dirty="0" err="1"/>
              <a:t>propio</a:t>
            </a:r>
            <a:r>
              <a:rPr sz="2800" dirty="0"/>
              <a:t> y </a:t>
            </a:r>
            <a:r>
              <a:rPr sz="2800" dirty="0" err="1"/>
              <a:t>solidario</a:t>
            </a:r>
            <a:r>
              <a:rPr sz="2800" dirty="0"/>
              <a:t> para América Latina.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7FA03E3-9D68-8F92-25FF-A4C7EC45E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3"/>
          <a:stretch/>
        </p:blipFill>
        <p:spPr bwMode="auto">
          <a:xfrm>
            <a:off x="3546389" y="2483707"/>
            <a:ext cx="5140411" cy="392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3"/>
          </a:xfrm>
        </p:spPr>
        <p:txBody>
          <a:bodyPr/>
          <a:lstStyle/>
          <a:p>
            <a:r>
              <a:rPr dirty="0" err="1"/>
              <a:t>Cita</a:t>
            </a:r>
            <a:r>
              <a:rPr dirty="0"/>
              <a:t> final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453" y="1166018"/>
            <a:ext cx="847055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800" dirty="0"/>
              <a:t>“La </a:t>
            </a:r>
            <a:r>
              <a:rPr sz="2800" dirty="0" err="1"/>
              <a:t>historia</a:t>
            </a:r>
            <a:r>
              <a:rPr sz="2800" dirty="0"/>
              <a:t> es un </a:t>
            </a:r>
            <a:r>
              <a:rPr sz="2800" dirty="0" err="1"/>
              <a:t>profeta</a:t>
            </a:r>
            <a:r>
              <a:rPr sz="2800" dirty="0"/>
              <a:t> con la </a:t>
            </a:r>
            <a:r>
              <a:rPr sz="2800" dirty="0" err="1"/>
              <a:t>mirada</a:t>
            </a:r>
            <a:r>
              <a:rPr sz="2800" dirty="0"/>
              <a:t> </a:t>
            </a:r>
            <a:r>
              <a:rPr sz="2800" dirty="0" err="1"/>
              <a:t>vuelta</a:t>
            </a:r>
            <a:r>
              <a:rPr sz="2800" dirty="0"/>
              <a:t> </a:t>
            </a:r>
            <a:r>
              <a:rPr sz="2800" dirty="0" err="1"/>
              <a:t>hacia</a:t>
            </a:r>
            <a:r>
              <a:rPr sz="2800" dirty="0"/>
              <a:t> </a:t>
            </a:r>
            <a:r>
              <a:rPr sz="2800" dirty="0" err="1"/>
              <a:t>atrás</a:t>
            </a:r>
            <a:r>
              <a:rPr sz="2800" dirty="0"/>
              <a:t>:</a:t>
            </a:r>
            <a:r>
              <a:rPr lang="es-ES" sz="2800" dirty="0"/>
              <a:t> </a:t>
            </a:r>
            <a:r>
              <a:rPr sz="2800" dirty="0" err="1"/>
              <a:t>por</a:t>
            </a:r>
            <a:r>
              <a:rPr sz="2800" dirty="0"/>
              <a:t> lo que </a:t>
            </a:r>
            <a:r>
              <a:rPr sz="2800" dirty="0" err="1"/>
              <a:t>fue</a:t>
            </a:r>
            <a:r>
              <a:rPr sz="2800" dirty="0"/>
              <a:t>, y contra lo que </a:t>
            </a:r>
            <a:r>
              <a:rPr sz="2800" dirty="0" err="1"/>
              <a:t>fue</a:t>
            </a:r>
            <a:r>
              <a:rPr sz="2800" dirty="0"/>
              <a:t>, </a:t>
            </a:r>
            <a:r>
              <a:rPr sz="2800" dirty="0" err="1"/>
              <a:t>anuncia</a:t>
            </a:r>
            <a:r>
              <a:rPr sz="2800" dirty="0"/>
              <a:t> lo que </a:t>
            </a:r>
            <a:r>
              <a:rPr sz="2800" dirty="0" err="1"/>
              <a:t>será</a:t>
            </a:r>
            <a:r>
              <a:rPr sz="2800" dirty="0"/>
              <a:t>.”</a:t>
            </a:r>
            <a:r>
              <a:rPr lang="es-ES" sz="2800" dirty="0"/>
              <a:t> -</a:t>
            </a:r>
            <a:r>
              <a:rPr sz="2800" dirty="0"/>
              <a:t> Eduardo </a:t>
            </a:r>
            <a:r>
              <a:rPr sz="2800" dirty="0" err="1"/>
              <a:t>Galeano</a:t>
            </a:r>
            <a:endParaRPr sz="2800" dirty="0"/>
          </a:p>
        </p:txBody>
      </p:sp>
      <p:pic>
        <p:nvPicPr>
          <p:cNvPr id="11266" name="Picture 2" descr="Imagen generada">
            <a:extLst>
              <a:ext uri="{FF2B5EF4-FFF2-40B4-BE49-F238E27FC236}">
                <a16:creationId xmlns:a16="http://schemas.microsoft.com/office/drawing/2014/main" id="{F3557072-6DD3-D77A-5E69-16E63D6C7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564" y="2511810"/>
            <a:ext cx="4476235" cy="398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9254"/>
          </a:xfrm>
        </p:spPr>
        <p:txBody>
          <a:bodyPr/>
          <a:lstStyle/>
          <a:p>
            <a:r>
              <a:rPr dirty="0" err="1"/>
              <a:t>Introducción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892"/>
            <a:ext cx="834081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800" dirty="0"/>
              <a:t>• </a:t>
            </a:r>
            <a:r>
              <a:rPr sz="2800" dirty="0" err="1"/>
              <a:t>Publicado</a:t>
            </a:r>
            <a:r>
              <a:rPr sz="2800" dirty="0"/>
              <a:t> </a:t>
            </a:r>
            <a:r>
              <a:rPr sz="2800" dirty="0" err="1"/>
              <a:t>en</a:t>
            </a:r>
            <a:r>
              <a:rPr sz="2800" dirty="0"/>
              <a:t> 1971.</a:t>
            </a:r>
          </a:p>
          <a:p>
            <a:pPr marL="0" indent="0">
              <a:buNone/>
            </a:pPr>
            <a:r>
              <a:rPr sz="2800" dirty="0"/>
              <a:t>• </a:t>
            </a:r>
            <a:r>
              <a:rPr sz="2800" dirty="0" err="1"/>
              <a:t>Denuncia</a:t>
            </a:r>
            <a:r>
              <a:rPr sz="2800" dirty="0"/>
              <a:t> la </a:t>
            </a:r>
            <a:r>
              <a:rPr sz="2800" dirty="0" err="1"/>
              <a:t>explotación</a:t>
            </a:r>
            <a:r>
              <a:rPr sz="2800" dirty="0"/>
              <a:t> y </a:t>
            </a:r>
            <a:r>
              <a:rPr sz="2800" dirty="0" err="1"/>
              <a:t>saqueo</a:t>
            </a:r>
            <a:r>
              <a:rPr sz="2800" dirty="0"/>
              <a:t> de América Latina.</a:t>
            </a:r>
          </a:p>
          <a:p>
            <a:pPr marL="0" indent="0">
              <a:buNone/>
            </a:pPr>
            <a:r>
              <a:rPr sz="2800" dirty="0"/>
              <a:t>• </a:t>
            </a:r>
            <a:r>
              <a:rPr sz="2800" dirty="0" err="1"/>
              <a:t>Visión</a:t>
            </a:r>
            <a:r>
              <a:rPr sz="2800" dirty="0"/>
              <a:t> </a:t>
            </a:r>
            <a:r>
              <a:rPr sz="2800" dirty="0" err="1"/>
              <a:t>crítica</a:t>
            </a:r>
            <a:r>
              <a:rPr sz="2800" dirty="0"/>
              <a:t> de la </a:t>
            </a:r>
            <a:r>
              <a:rPr sz="2800" dirty="0" err="1"/>
              <a:t>dependencia</a:t>
            </a:r>
            <a:r>
              <a:rPr sz="2800" dirty="0"/>
              <a:t> </a:t>
            </a:r>
            <a:r>
              <a:rPr sz="2800" dirty="0" err="1"/>
              <a:t>económica</a:t>
            </a:r>
            <a:r>
              <a:rPr sz="2800" dirty="0"/>
              <a:t> y </a:t>
            </a:r>
            <a:r>
              <a:rPr sz="2800" dirty="0" err="1"/>
              <a:t>política</a:t>
            </a:r>
            <a:r>
              <a:rPr sz="2800" dirty="0"/>
              <a:t>.</a:t>
            </a:r>
          </a:p>
        </p:txBody>
      </p:sp>
      <p:pic>
        <p:nvPicPr>
          <p:cNvPr id="2050" name="Picture 2" descr="Imagen generada">
            <a:extLst>
              <a:ext uri="{FF2B5EF4-FFF2-40B4-BE49-F238E27FC236}">
                <a16:creationId xmlns:a16="http://schemas.microsoft.com/office/drawing/2014/main" id="{45855418-A9D6-F21B-9B64-ADB97CE33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04" y="2930182"/>
            <a:ext cx="5503391" cy="366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394"/>
          </a:xfrm>
        </p:spPr>
        <p:txBody>
          <a:bodyPr/>
          <a:lstStyle/>
          <a:p>
            <a:r>
              <a:rPr dirty="0" err="1"/>
              <a:t>Tema</a:t>
            </a:r>
            <a:r>
              <a:rPr dirty="0"/>
              <a:t> central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80568"/>
            <a:ext cx="8229600" cy="4525963"/>
          </a:xfrm>
        </p:spPr>
        <p:txBody>
          <a:bodyPr>
            <a:normAutofit/>
          </a:bodyPr>
          <a:lstStyle/>
          <a:p>
            <a:r>
              <a:rPr sz="2800" dirty="0"/>
              <a:t>Exp</a:t>
            </a:r>
            <a:r>
              <a:rPr lang="es-ES" sz="2800" dirty="0" err="1"/>
              <a:t>ropiación</a:t>
            </a:r>
            <a:r>
              <a:rPr lang="es-ES" sz="2800" dirty="0"/>
              <a:t> </a:t>
            </a:r>
            <a:r>
              <a:rPr lang="es-EC" sz="2800" dirty="0"/>
              <a:t> </a:t>
            </a:r>
            <a:r>
              <a:rPr sz="2800" dirty="0"/>
              <a:t>de </a:t>
            </a:r>
            <a:r>
              <a:rPr sz="2800" dirty="0" err="1"/>
              <a:t>recursos</a:t>
            </a:r>
            <a:r>
              <a:rPr sz="2800" dirty="0"/>
              <a:t> naturales.</a:t>
            </a:r>
          </a:p>
          <a:p>
            <a:r>
              <a:rPr sz="2800" dirty="0" err="1"/>
              <a:t>Dependencia</a:t>
            </a:r>
            <a:r>
              <a:rPr sz="2800" dirty="0"/>
              <a:t> y </a:t>
            </a:r>
            <a:r>
              <a:rPr sz="2800" dirty="0" err="1"/>
              <a:t>subdesarrollo</a:t>
            </a:r>
            <a:r>
              <a:rPr sz="2800" dirty="0"/>
              <a:t>.</a:t>
            </a:r>
          </a:p>
          <a:p>
            <a:r>
              <a:rPr sz="2800" dirty="0"/>
              <a:t>Resistencia de </a:t>
            </a:r>
            <a:r>
              <a:rPr sz="2800" dirty="0" err="1"/>
              <a:t>los</a:t>
            </a:r>
            <a:r>
              <a:rPr sz="2800" dirty="0"/>
              <a:t> pueblos </a:t>
            </a:r>
            <a:r>
              <a:rPr sz="2800" dirty="0" err="1"/>
              <a:t>latinoamericanos</a:t>
            </a:r>
            <a:r>
              <a:rPr sz="2800" dirty="0"/>
              <a:t>.</a:t>
            </a:r>
          </a:p>
        </p:txBody>
      </p:sp>
      <p:pic>
        <p:nvPicPr>
          <p:cNvPr id="3076" name="Picture 4" descr="Imagen generada">
            <a:extLst>
              <a:ext uri="{FF2B5EF4-FFF2-40B4-BE49-F238E27FC236}">
                <a16:creationId xmlns:a16="http://schemas.microsoft.com/office/drawing/2014/main" id="{AFEE7C98-75C2-B3A3-676F-D2737D28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127" y="3010200"/>
            <a:ext cx="5359743" cy="35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6437"/>
          </a:xfrm>
        </p:spPr>
        <p:txBody>
          <a:bodyPr/>
          <a:lstStyle/>
          <a:p>
            <a:r>
              <a:rPr dirty="0" err="1"/>
              <a:t>Estructura</a:t>
            </a:r>
            <a:r>
              <a:rPr dirty="0"/>
              <a:t> del </a:t>
            </a:r>
            <a:r>
              <a:rPr dirty="0" err="1"/>
              <a:t>libro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77" y="1080615"/>
            <a:ext cx="8575588" cy="4525963"/>
          </a:xfrm>
        </p:spPr>
        <p:txBody>
          <a:bodyPr>
            <a:normAutofit/>
          </a:bodyPr>
          <a:lstStyle/>
          <a:p>
            <a:r>
              <a:rPr lang="es-ES" sz="2800" dirty="0"/>
              <a:t>I</a:t>
            </a:r>
            <a:r>
              <a:rPr sz="2800" dirty="0"/>
              <a:t> </a:t>
            </a:r>
            <a:r>
              <a:rPr lang="es-ES" sz="2800" dirty="0"/>
              <a:t>P</a:t>
            </a:r>
            <a:r>
              <a:rPr sz="2800" dirty="0" err="1"/>
              <a:t>arte</a:t>
            </a:r>
            <a:r>
              <a:rPr sz="2800" dirty="0"/>
              <a:t>:</a:t>
            </a:r>
            <a:r>
              <a:rPr lang="es-ES" sz="2800" dirty="0"/>
              <a:t> </a:t>
            </a:r>
            <a:r>
              <a:rPr sz="2800" dirty="0"/>
              <a:t>La </a:t>
            </a:r>
            <a:r>
              <a:rPr sz="2800" dirty="0" err="1"/>
              <a:t>pobreza</a:t>
            </a:r>
            <a:r>
              <a:rPr sz="2800" dirty="0"/>
              <a:t> del hombre </a:t>
            </a:r>
            <a:r>
              <a:rPr sz="2800" dirty="0" err="1"/>
              <a:t>como</a:t>
            </a:r>
            <a:r>
              <a:rPr sz="2800" dirty="0"/>
              <a:t> </a:t>
            </a:r>
            <a:r>
              <a:rPr sz="2800" dirty="0" err="1"/>
              <a:t>resultado</a:t>
            </a:r>
            <a:r>
              <a:rPr sz="2800" dirty="0"/>
              <a:t> de la </a:t>
            </a:r>
            <a:r>
              <a:rPr sz="2800" dirty="0" err="1"/>
              <a:t>riqueza</a:t>
            </a:r>
            <a:r>
              <a:rPr sz="2800" dirty="0"/>
              <a:t> de la tierra.</a:t>
            </a:r>
          </a:p>
          <a:p>
            <a:r>
              <a:rPr lang="es-ES" sz="2800" dirty="0"/>
              <a:t>II</a:t>
            </a:r>
            <a:r>
              <a:rPr sz="2800" dirty="0"/>
              <a:t> </a:t>
            </a:r>
            <a:r>
              <a:rPr lang="es-ES" sz="2800" dirty="0"/>
              <a:t>P</a:t>
            </a:r>
            <a:r>
              <a:rPr sz="2800" dirty="0" err="1"/>
              <a:t>arte</a:t>
            </a:r>
            <a:r>
              <a:rPr sz="2800" dirty="0"/>
              <a:t>:</a:t>
            </a:r>
            <a:r>
              <a:rPr lang="es-ES" sz="2800" dirty="0"/>
              <a:t> </a:t>
            </a:r>
            <a:r>
              <a:rPr sz="2800" dirty="0"/>
              <a:t>El </a:t>
            </a:r>
            <a:r>
              <a:rPr sz="2800" dirty="0" err="1"/>
              <a:t>desarrollo</a:t>
            </a:r>
            <a:r>
              <a:rPr sz="2800" dirty="0"/>
              <a:t> es un </a:t>
            </a:r>
            <a:r>
              <a:rPr sz="2800" dirty="0" err="1"/>
              <a:t>viaje</a:t>
            </a:r>
            <a:r>
              <a:rPr sz="2800" dirty="0"/>
              <a:t> con </a:t>
            </a:r>
            <a:r>
              <a:rPr sz="2800" dirty="0" err="1"/>
              <a:t>más</a:t>
            </a:r>
            <a:r>
              <a:rPr sz="2800" dirty="0"/>
              <a:t> </a:t>
            </a:r>
            <a:r>
              <a:rPr sz="2800" dirty="0" err="1"/>
              <a:t>náufragos</a:t>
            </a:r>
            <a:r>
              <a:rPr sz="2800" dirty="0"/>
              <a:t> que </a:t>
            </a:r>
            <a:r>
              <a:rPr sz="2800" dirty="0" err="1"/>
              <a:t>navegantes</a:t>
            </a:r>
            <a:r>
              <a:rPr sz="2800" dirty="0"/>
              <a:t>.</a:t>
            </a:r>
          </a:p>
        </p:txBody>
      </p:sp>
      <p:pic>
        <p:nvPicPr>
          <p:cNvPr id="4098" name="Picture 2" descr="Imagen generada">
            <a:extLst>
              <a:ext uri="{FF2B5EF4-FFF2-40B4-BE49-F238E27FC236}">
                <a16:creationId xmlns:a16="http://schemas.microsoft.com/office/drawing/2014/main" id="{A496CD0C-CF38-6B73-6345-5CA5EE517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451" y="2802323"/>
            <a:ext cx="5415349" cy="361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210"/>
            <a:ext cx="8229600" cy="868363"/>
          </a:xfrm>
        </p:spPr>
        <p:txBody>
          <a:bodyPr/>
          <a:lstStyle/>
          <a:p>
            <a:r>
              <a:rPr dirty="0" err="1"/>
              <a:t>Principales</a:t>
            </a:r>
            <a:r>
              <a:rPr dirty="0"/>
              <a:t> </a:t>
            </a:r>
            <a:r>
              <a:rPr dirty="0" err="1"/>
              <a:t>actores</a:t>
            </a:r>
            <a:r>
              <a:rPr dirty="0"/>
              <a:t> </a:t>
            </a:r>
            <a:r>
              <a:rPr dirty="0" err="1"/>
              <a:t>históricos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>
            <a:normAutofit/>
          </a:bodyPr>
          <a:lstStyle/>
          <a:p>
            <a:r>
              <a:rPr sz="2800" dirty="0" err="1"/>
              <a:t>Potencias</a:t>
            </a:r>
            <a:r>
              <a:rPr sz="2800" dirty="0"/>
              <a:t> </a:t>
            </a:r>
            <a:r>
              <a:rPr sz="2800" dirty="0" err="1"/>
              <a:t>coloniales</a:t>
            </a:r>
            <a:r>
              <a:rPr sz="2800" dirty="0"/>
              <a:t>: </a:t>
            </a:r>
            <a:r>
              <a:rPr sz="2800" dirty="0" err="1"/>
              <a:t>España</a:t>
            </a:r>
            <a:r>
              <a:rPr sz="2800" dirty="0"/>
              <a:t> y Portugal.</a:t>
            </a:r>
          </a:p>
          <a:p>
            <a:r>
              <a:rPr sz="2800" dirty="0" err="1"/>
              <a:t>Potencias</a:t>
            </a:r>
            <a:r>
              <a:rPr sz="2800" dirty="0"/>
              <a:t> </a:t>
            </a:r>
            <a:r>
              <a:rPr sz="2800" dirty="0" err="1"/>
              <a:t>modernas</a:t>
            </a:r>
            <a:r>
              <a:rPr sz="2800" dirty="0"/>
              <a:t>: </a:t>
            </a:r>
            <a:r>
              <a:rPr sz="2800" dirty="0" err="1"/>
              <a:t>Reino</a:t>
            </a:r>
            <a:r>
              <a:rPr sz="2800" dirty="0"/>
              <a:t> </a:t>
            </a:r>
            <a:r>
              <a:rPr sz="2800" dirty="0" err="1"/>
              <a:t>Unido</a:t>
            </a:r>
            <a:r>
              <a:rPr sz="2800" dirty="0"/>
              <a:t>, EE.UU.</a:t>
            </a:r>
          </a:p>
          <a:p>
            <a:r>
              <a:rPr sz="2800" dirty="0" err="1"/>
              <a:t>Oligarquías</a:t>
            </a:r>
            <a:r>
              <a:rPr sz="2800" dirty="0"/>
              <a:t> locales </a:t>
            </a:r>
            <a:r>
              <a:rPr sz="2800" dirty="0" err="1"/>
              <a:t>aliadas</a:t>
            </a:r>
            <a:r>
              <a:rPr sz="2800" dirty="0"/>
              <a:t>.</a:t>
            </a:r>
          </a:p>
          <a:p>
            <a:r>
              <a:rPr sz="2800" dirty="0"/>
              <a:t>Pueblos </a:t>
            </a:r>
            <a:r>
              <a:rPr sz="2800" dirty="0" err="1"/>
              <a:t>indígenas</a:t>
            </a:r>
            <a:r>
              <a:rPr sz="2800" dirty="0"/>
              <a:t> y campesinos </a:t>
            </a:r>
            <a:r>
              <a:rPr sz="2800" dirty="0" err="1"/>
              <a:t>como</a:t>
            </a:r>
            <a:r>
              <a:rPr sz="2800" dirty="0"/>
              <a:t> </a:t>
            </a:r>
            <a:r>
              <a:rPr sz="2800" dirty="0" err="1"/>
              <a:t>víctimas</a:t>
            </a:r>
            <a:r>
              <a:rPr sz="2800" dirty="0"/>
              <a:t>.</a:t>
            </a:r>
          </a:p>
        </p:txBody>
      </p:sp>
      <p:pic>
        <p:nvPicPr>
          <p:cNvPr id="5122" name="Picture 2" descr="Imagen generada">
            <a:extLst>
              <a:ext uri="{FF2B5EF4-FFF2-40B4-BE49-F238E27FC236}">
                <a16:creationId xmlns:a16="http://schemas.microsoft.com/office/drawing/2014/main" id="{0D873DC8-1B11-0123-9731-8784ECA21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827" y="3296465"/>
            <a:ext cx="4930346" cy="328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1546"/>
          </a:xfrm>
        </p:spPr>
        <p:txBody>
          <a:bodyPr>
            <a:normAutofit fontScale="90000"/>
          </a:bodyPr>
          <a:lstStyle/>
          <a:p>
            <a:r>
              <a:rPr dirty="0" err="1"/>
              <a:t>Problemas</a:t>
            </a:r>
            <a:r>
              <a:rPr dirty="0"/>
              <a:t> </a:t>
            </a:r>
            <a:r>
              <a:rPr dirty="0" err="1"/>
              <a:t>analizados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849" y="976183"/>
            <a:ext cx="8575589" cy="4525963"/>
          </a:xfrm>
        </p:spPr>
        <p:txBody>
          <a:bodyPr>
            <a:normAutofit/>
          </a:bodyPr>
          <a:lstStyle/>
          <a:p>
            <a:r>
              <a:rPr sz="2800" dirty="0" err="1"/>
              <a:t>Minería</a:t>
            </a:r>
            <a:r>
              <a:rPr sz="2800" dirty="0"/>
              <a:t>, </a:t>
            </a:r>
            <a:r>
              <a:rPr sz="2800" dirty="0" err="1"/>
              <a:t>agricultura</a:t>
            </a:r>
            <a:r>
              <a:rPr sz="2800" dirty="0"/>
              <a:t> de </a:t>
            </a:r>
            <a:r>
              <a:rPr sz="2800" dirty="0" err="1"/>
              <a:t>exportación</a:t>
            </a:r>
            <a:r>
              <a:rPr sz="2800" dirty="0"/>
              <a:t>, </a:t>
            </a:r>
            <a:r>
              <a:rPr sz="2800" dirty="0" err="1"/>
              <a:t>petróleo</a:t>
            </a:r>
            <a:r>
              <a:rPr sz="2800" dirty="0"/>
              <a:t> y caucho.</a:t>
            </a:r>
          </a:p>
          <a:p>
            <a:r>
              <a:rPr sz="2800" dirty="0" err="1"/>
              <a:t>Intervenciones</a:t>
            </a:r>
            <a:r>
              <a:rPr sz="2800" dirty="0"/>
              <a:t> </a:t>
            </a:r>
            <a:r>
              <a:rPr sz="2800" dirty="0" err="1"/>
              <a:t>militares</a:t>
            </a:r>
            <a:r>
              <a:rPr sz="2800" dirty="0"/>
              <a:t> y </a:t>
            </a:r>
            <a:r>
              <a:rPr sz="2800" dirty="0" err="1"/>
              <a:t>bloqueos</a:t>
            </a:r>
            <a:r>
              <a:rPr sz="2800" dirty="0"/>
              <a:t> </a:t>
            </a:r>
            <a:r>
              <a:rPr sz="2800" dirty="0" err="1"/>
              <a:t>económicos</a:t>
            </a:r>
            <a:r>
              <a:rPr sz="2800" dirty="0"/>
              <a:t>.</a:t>
            </a:r>
          </a:p>
          <a:p>
            <a:r>
              <a:rPr sz="2800" dirty="0" err="1"/>
              <a:t>Deuda</a:t>
            </a:r>
            <a:r>
              <a:rPr sz="2800" dirty="0"/>
              <a:t> externa </a:t>
            </a:r>
            <a:r>
              <a:rPr sz="2800" dirty="0" err="1"/>
              <a:t>como</a:t>
            </a:r>
            <a:r>
              <a:rPr sz="2800" dirty="0"/>
              <a:t> </a:t>
            </a:r>
            <a:r>
              <a:rPr sz="2800" dirty="0" err="1"/>
              <a:t>mecanismo</a:t>
            </a:r>
            <a:r>
              <a:rPr sz="2800" dirty="0"/>
              <a:t> de </a:t>
            </a:r>
            <a:r>
              <a:rPr sz="2800" dirty="0" err="1"/>
              <a:t>dependencia</a:t>
            </a:r>
            <a:r>
              <a:rPr sz="2800" dirty="0"/>
              <a:t>.</a:t>
            </a:r>
          </a:p>
        </p:txBody>
      </p:sp>
      <p:pic>
        <p:nvPicPr>
          <p:cNvPr id="6146" name="Picture 2" descr="Imagen generada">
            <a:extLst>
              <a:ext uri="{FF2B5EF4-FFF2-40B4-BE49-F238E27FC236}">
                <a16:creationId xmlns:a16="http://schemas.microsoft.com/office/drawing/2014/main" id="{77556389-491B-AB9C-6E23-7558072E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99" y="2695620"/>
            <a:ext cx="5664801" cy="377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4476"/>
          </a:xfrm>
        </p:spPr>
        <p:txBody>
          <a:bodyPr>
            <a:normAutofit fontScale="90000"/>
          </a:bodyPr>
          <a:lstStyle/>
          <a:p>
            <a:r>
              <a:rPr dirty="0" err="1"/>
              <a:t>Conceptos</a:t>
            </a:r>
            <a:r>
              <a:rPr dirty="0"/>
              <a:t> clave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libro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39114"/>
            <a:ext cx="8229600" cy="4525963"/>
          </a:xfrm>
        </p:spPr>
        <p:txBody>
          <a:bodyPr>
            <a:normAutofit/>
          </a:bodyPr>
          <a:lstStyle/>
          <a:p>
            <a:r>
              <a:rPr sz="2800" dirty="0" err="1"/>
              <a:t>Dependencia</a:t>
            </a:r>
            <a:r>
              <a:rPr sz="2800" dirty="0"/>
              <a:t>: colonial y neocolonial.</a:t>
            </a:r>
          </a:p>
          <a:p>
            <a:r>
              <a:rPr sz="2800" dirty="0" err="1"/>
              <a:t>Resiliencia</a:t>
            </a:r>
            <a:r>
              <a:rPr sz="2800" dirty="0"/>
              <a:t>: </a:t>
            </a:r>
            <a:r>
              <a:rPr sz="2800" dirty="0" err="1"/>
              <a:t>resistencia</a:t>
            </a:r>
            <a:r>
              <a:rPr sz="2800" dirty="0"/>
              <a:t> cultural y social.</a:t>
            </a:r>
          </a:p>
          <a:p>
            <a:r>
              <a:rPr sz="2800" dirty="0"/>
              <a:t>Libertad: </a:t>
            </a:r>
            <a:r>
              <a:rPr sz="2800" dirty="0" err="1"/>
              <a:t>búsqueda</a:t>
            </a:r>
            <a:r>
              <a:rPr sz="2800" dirty="0"/>
              <a:t> de </a:t>
            </a:r>
            <a:r>
              <a:rPr sz="2800" dirty="0" err="1"/>
              <a:t>soberanía</a:t>
            </a:r>
            <a:r>
              <a:rPr sz="2800" dirty="0"/>
              <a:t>.</a:t>
            </a:r>
          </a:p>
          <a:p>
            <a:r>
              <a:rPr sz="2800" dirty="0" err="1"/>
              <a:t>Utopía</a:t>
            </a:r>
            <a:r>
              <a:rPr sz="2800" dirty="0"/>
              <a:t>: </a:t>
            </a:r>
            <a:r>
              <a:rPr sz="2800" dirty="0" err="1"/>
              <a:t>lucha</a:t>
            </a:r>
            <a:r>
              <a:rPr sz="2800" dirty="0"/>
              <a:t> </a:t>
            </a:r>
            <a:r>
              <a:rPr sz="2800" dirty="0" err="1"/>
              <a:t>por</a:t>
            </a:r>
            <a:r>
              <a:rPr sz="2800" dirty="0"/>
              <a:t> un </a:t>
            </a:r>
            <a:r>
              <a:rPr sz="2800" dirty="0" err="1"/>
              <a:t>futuro</a:t>
            </a:r>
            <a:r>
              <a:rPr sz="2800" dirty="0"/>
              <a:t> </a:t>
            </a:r>
            <a:r>
              <a:rPr sz="2800" dirty="0" err="1"/>
              <a:t>justo</a:t>
            </a:r>
            <a:r>
              <a:rPr sz="2800" dirty="0"/>
              <a:t>.</a:t>
            </a:r>
          </a:p>
        </p:txBody>
      </p:sp>
      <p:pic>
        <p:nvPicPr>
          <p:cNvPr id="7170" name="Picture 2" descr="Imagen generada">
            <a:extLst>
              <a:ext uri="{FF2B5EF4-FFF2-40B4-BE49-F238E27FC236}">
                <a16:creationId xmlns:a16="http://schemas.microsoft.com/office/drawing/2014/main" id="{5C068DB8-E00E-F5E0-3FD4-8FF523AF7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74" y="3163329"/>
            <a:ext cx="5130051" cy="342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498"/>
            <a:ext cx="8229600" cy="951470"/>
          </a:xfrm>
        </p:spPr>
        <p:txBody>
          <a:bodyPr>
            <a:normAutofit/>
          </a:bodyPr>
          <a:lstStyle/>
          <a:p>
            <a:r>
              <a:rPr dirty="0" err="1"/>
              <a:t>Consecuencias</a:t>
            </a:r>
            <a:r>
              <a:rPr dirty="0"/>
              <a:t> </a:t>
            </a:r>
            <a:r>
              <a:rPr dirty="0" err="1"/>
              <a:t>actuales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7968"/>
            <a:ext cx="8229600" cy="4525963"/>
          </a:xfrm>
        </p:spPr>
        <p:txBody>
          <a:bodyPr>
            <a:normAutofit/>
          </a:bodyPr>
          <a:lstStyle/>
          <a:p>
            <a:r>
              <a:rPr sz="2800" dirty="0" err="1"/>
              <a:t>Pobreza</a:t>
            </a:r>
            <a:r>
              <a:rPr sz="2800" dirty="0"/>
              <a:t> </a:t>
            </a:r>
            <a:r>
              <a:rPr sz="2800" dirty="0" err="1"/>
              <a:t>estructural</a:t>
            </a:r>
            <a:r>
              <a:rPr sz="2800" dirty="0"/>
              <a:t>.</a:t>
            </a:r>
          </a:p>
          <a:p>
            <a:r>
              <a:rPr sz="2800" dirty="0" err="1"/>
              <a:t>Desigualdad</a:t>
            </a:r>
            <a:r>
              <a:rPr sz="2800" dirty="0"/>
              <a:t> social.</a:t>
            </a:r>
          </a:p>
          <a:p>
            <a:r>
              <a:rPr sz="2800" dirty="0"/>
              <a:t>Crisis </a:t>
            </a:r>
            <a:r>
              <a:rPr sz="2800" dirty="0" err="1"/>
              <a:t>política</a:t>
            </a:r>
            <a:r>
              <a:rPr sz="2800" dirty="0"/>
              <a:t> y </a:t>
            </a:r>
            <a:r>
              <a:rPr sz="2800" dirty="0" err="1"/>
              <a:t>económica</a:t>
            </a:r>
            <a:r>
              <a:rPr sz="2800" dirty="0"/>
              <a:t> </a:t>
            </a:r>
            <a:r>
              <a:rPr sz="2800" dirty="0" err="1"/>
              <a:t>en</a:t>
            </a:r>
            <a:r>
              <a:rPr sz="2800" dirty="0"/>
              <a:t> </a:t>
            </a:r>
            <a:r>
              <a:rPr sz="2800" dirty="0" err="1"/>
              <a:t>varios</a:t>
            </a:r>
            <a:r>
              <a:rPr sz="2800" dirty="0"/>
              <a:t> </a:t>
            </a:r>
            <a:r>
              <a:rPr sz="2800" dirty="0" err="1"/>
              <a:t>países</a:t>
            </a:r>
            <a:r>
              <a:rPr sz="2800" dirty="0"/>
              <a:t>.</a:t>
            </a:r>
          </a:p>
          <a:p>
            <a:r>
              <a:rPr sz="2800" dirty="0" err="1"/>
              <a:t>Pérdida</a:t>
            </a:r>
            <a:r>
              <a:rPr sz="2800" dirty="0"/>
              <a:t> </a:t>
            </a:r>
            <a:r>
              <a:rPr sz="2800" dirty="0" err="1"/>
              <a:t>parcial</a:t>
            </a:r>
            <a:r>
              <a:rPr sz="2800" dirty="0"/>
              <a:t> de </a:t>
            </a:r>
            <a:r>
              <a:rPr sz="2800" dirty="0" err="1"/>
              <a:t>soberanía</a:t>
            </a:r>
            <a:r>
              <a:rPr sz="2800" dirty="0"/>
              <a:t>.</a:t>
            </a:r>
          </a:p>
        </p:txBody>
      </p:sp>
      <p:pic>
        <p:nvPicPr>
          <p:cNvPr id="8194" name="Picture 2" descr="Imagen generada">
            <a:extLst>
              <a:ext uri="{FF2B5EF4-FFF2-40B4-BE49-F238E27FC236}">
                <a16:creationId xmlns:a16="http://schemas.microsoft.com/office/drawing/2014/main" id="{3CE0ACD6-0F76-9912-FEFD-90FD2FE24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21" y="3222324"/>
            <a:ext cx="5041557" cy="33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854"/>
            <a:ext cx="8229600" cy="837470"/>
          </a:xfrm>
        </p:spPr>
        <p:txBody>
          <a:bodyPr/>
          <a:lstStyle/>
          <a:p>
            <a:r>
              <a:rPr dirty="0" err="1"/>
              <a:t>Reflexión</a:t>
            </a:r>
            <a:r>
              <a:rPr dirty="0"/>
              <a:t> </a:t>
            </a:r>
            <a:r>
              <a:rPr dirty="0" err="1"/>
              <a:t>crítica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77" y="1050324"/>
            <a:ext cx="8575588" cy="4525963"/>
          </a:xfrm>
        </p:spPr>
        <p:txBody>
          <a:bodyPr>
            <a:normAutofit/>
          </a:bodyPr>
          <a:lstStyle/>
          <a:p>
            <a:r>
              <a:rPr sz="2800" dirty="0"/>
              <a:t>¿América Latina </a:t>
            </a:r>
            <a:r>
              <a:rPr sz="2800" dirty="0" err="1"/>
              <a:t>aún</a:t>
            </a:r>
            <a:r>
              <a:rPr sz="2800" dirty="0"/>
              <a:t> </a:t>
            </a:r>
            <a:r>
              <a:rPr sz="2800" dirty="0" err="1"/>
              <a:t>vive</a:t>
            </a:r>
            <a:r>
              <a:rPr sz="2800" dirty="0"/>
              <a:t> las </a:t>
            </a:r>
            <a:r>
              <a:rPr sz="2800" dirty="0" err="1"/>
              <a:t>consecuencias</a:t>
            </a:r>
            <a:r>
              <a:rPr sz="2800" dirty="0"/>
              <a:t> del </a:t>
            </a:r>
            <a:r>
              <a:rPr sz="2800" dirty="0" err="1"/>
              <a:t>saqueo</a:t>
            </a:r>
            <a:r>
              <a:rPr sz="2800" dirty="0"/>
              <a:t>?</a:t>
            </a:r>
          </a:p>
          <a:p>
            <a:r>
              <a:rPr sz="2800" dirty="0" err="1"/>
              <a:t>Importancia</a:t>
            </a:r>
            <a:r>
              <a:rPr sz="2800" dirty="0"/>
              <a:t> de la </a:t>
            </a:r>
            <a:r>
              <a:rPr sz="2800" dirty="0" err="1"/>
              <a:t>memoria</a:t>
            </a:r>
            <a:r>
              <a:rPr sz="2800" dirty="0"/>
              <a:t> </a:t>
            </a:r>
            <a:r>
              <a:rPr sz="2800" dirty="0" err="1"/>
              <a:t>histórica</a:t>
            </a:r>
            <a:r>
              <a:rPr sz="2800" dirty="0"/>
              <a:t>.</a:t>
            </a:r>
          </a:p>
          <a:p>
            <a:r>
              <a:rPr sz="2800" dirty="0" err="1"/>
              <a:t>Comunicación</a:t>
            </a:r>
            <a:r>
              <a:rPr sz="2800" dirty="0"/>
              <a:t> </a:t>
            </a:r>
            <a:r>
              <a:rPr sz="2800" dirty="0" err="1"/>
              <a:t>como</a:t>
            </a:r>
            <a:r>
              <a:rPr sz="2800" dirty="0"/>
              <a:t> </a:t>
            </a:r>
            <a:r>
              <a:rPr sz="2800" dirty="0" err="1"/>
              <a:t>herramienta</a:t>
            </a:r>
            <a:r>
              <a:rPr sz="2800" dirty="0"/>
              <a:t> de </a:t>
            </a:r>
            <a:r>
              <a:rPr sz="2800" dirty="0" err="1"/>
              <a:t>resistencia</a:t>
            </a:r>
            <a:r>
              <a:rPr sz="2800" dirty="0"/>
              <a:t>.</a:t>
            </a:r>
          </a:p>
        </p:txBody>
      </p:sp>
      <p:pic>
        <p:nvPicPr>
          <p:cNvPr id="9218" name="Picture 2" descr="Imagen generada">
            <a:extLst>
              <a:ext uri="{FF2B5EF4-FFF2-40B4-BE49-F238E27FC236}">
                <a16:creationId xmlns:a16="http://schemas.microsoft.com/office/drawing/2014/main" id="{B8490E5F-B809-6037-B5ED-FEEE7266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870" y="2805584"/>
            <a:ext cx="5412259" cy="360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{49664A6D-E83C-1546-8C89-D88AC06582FF}tf10001076</Template>
  <TotalTime>444</TotalTime>
  <Words>283</Words>
  <Application>Microsoft Macintosh PowerPoint</Application>
  <PresentationFormat>Presentación en pantalla (4:3)</PresentationFormat>
  <Paragraphs>42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Las venas abiertas de América Latina</vt:lpstr>
      <vt:lpstr>Introducción</vt:lpstr>
      <vt:lpstr>Tema central</vt:lpstr>
      <vt:lpstr>Estructura del libro</vt:lpstr>
      <vt:lpstr>Principales actores históricos</vt:lpstr>
      <vt:lpstr>Problemas analizados</vt:lpstr>
      <vt:lpstr>Conceptos clave en el libro</vt:lpstr>
      <vt:lpstr>Consecuencias actuales</vt:lpstr>
      <vt:lpstr>Reflexión crítica</vt:lpstr>
      <vt:lpstr>Conclusión</vt:lpstr>
      <vt:lpstr>Cita final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venas abiertas de América Latina</dc:title>
  <dc:subject/>
  <dc:creator/>
  <cp:keywords/>
  <dc:description>generated using python-pptx</dc:description>
  <cp:lastModifiedBy>RAUL EDISON LOMAS BADILLO</cp:lastModifiedBy>
  <cp:revision>2</cp:revision>
  <dcterms:created xsi:type="dcterms:W3CDTF">2013-01-27T09:14:16Z</dcterms:created>
  <dcterms:modified xsi:type="dcterms:W3CDTF">2025-04-26T01:00:54Z</dcterms:modified>
  <cp:category/>
</cp:coreProperties>
</file>