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337" r:id="rId2"/>
    <p:sldId id="338" r:id="rId3"/>
    <p:sldId id="341" r:id="rId4"/>
    <p:sldId id="347" r:id="rId5"/>
    <p:sldId id="354" r:id="rId6"/>
    <p:sldId id="355" r:id="rId7"/>
    <p:sldId id="340" r:id="rId8"/>
    <p:sldId id="358" r:id="rId9"/>
    <p:sldId id="359" r:id="rId10"/>
    <p:sldId id="360" r:id="rId11"/>
    <p:sldId id="352" r:id="rId12"/>
    <p:sldId id="353" r:id="rId13"/>
    <p:sldId id="361" r:id="rId14"/>
    <p:sldId id="363" r:id="rId15"/>
    <p:sldId id="356" r:id="rId16"/>
    <p:sldId id="364" r:id="rId17"/>
    <p:sldId id="3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2"/>
    <p:restoredTop sz="94582"/>
  </p:normalViewPr>
  <p:slideViewPr>
    <p:cSldViewPr snapToGrid="0">
      <p:cViewPr varScale="1">
        <p:scale>
          <a:sx n="108" d="100"/>
          <a:sy n="108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F56D9-AF07-4870-9496-1597D93E8534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C3B1-512C-44DF-A265-093CF597EE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7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1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5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381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7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59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8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8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5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98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4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0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5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65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04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71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82E2-8956-4342-981B-10D003273BD2}" type="datetimeFigureOut">
              <a:rPr lang="es-ES" smtClean="0"/>
              <a:t>20/10/24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430EAF-F706-4FE9-8154-0EDA6DB7C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80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92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9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C"/>
          </a:p>
        </p:txBody>
      </p:sp>
      <p:sp useBgFill="1">
        <p:nvSpPr>
          <p:cNvPr id="94" name="Rectangle 4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4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5D68556-DE4F-4E26-95E1-BA617FB5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PSICOLOGÍA GENERAL I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pic>
        <p:nvPicPr>
          <p:cNvPr id="6" name="Graphic 5" descr="Brain in head">
            <a:extLst>
              <a:ext uri="{FF2B5EF4-FFF2-40B4-BE49-F238E27FC236}">
                <a16:creationId xmlns:a16="http://schemas.microsoft.com/office/drawing/2014/main" id="{6DDB6181-4986-BEE3-C418-1B1FB64F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9212" y="640080"/>
            <a:ext cx="3602736" cy="3602736"/>
          </a:xfrm>
          <a:prstGeom prst="rect">
            <a:avLst/>
          </a:prstGeom>
        </p:spPr>
      </p:pic>
      <p:sp>
        <p:nvSpPr>
          <p:cNvPr id="7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946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539" y="1695965"/>
            <a:ext cx="8088922" cy="346607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	 </a:t>
            </a:r>
            <a:r>
              <a:rPr lang="es-ES" sz="2400" b="1" u="sng" dirty="0">
                <a:solidFill>
                  <a:schemeClr val="tx1"/>
                </a:solidFill>
              </a:rPr>
              <a:t>1.4.2. Platón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Discípulo de Sócrates.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Introdujo el </a:t>
            </a:r>
            <a:r>
              <a:rPr lang="es-ES" sz="2400" b="1" i="1" dirty="0">
                <a:solidFill>
                  <a:schemeClr val="tx1"/>
                </a:solidFill>
              </a:rPr>
              <a:t>Método Dialéctico </a:t>
            </a:r>
            <a:r>
              <a:rPr lang="es-ES" sz="2400" dirty="0">
                <a:solidFill>
                  <a:schemeClr val="tx1"/>
                </a:solidFill>
              </a:rPr>
              <a:t>(a través de la palabra y el diálogo).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Entre 2 personas tratan de llegar a la verdad.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Ambos emiten preguntas y respuestas.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0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833512"/>
            <a:ext cx="8890781" cy="406556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		</a:t>
            </a:r>
            <a:r>
              <a:rPr lang="es-ES" sz="2800" b="1" u="sng" dirty="0">
                <a:solidFill>
                  <a:schemeClr val="tx1"/>
                </a:solidFill>
              </a:rPr>
              <a:t>Ejemplo de Método Dialéctico:</a:t>
            </a:r>
          </a:p>
          <a:p>
            <a:endParaRPr lang="es-ES" sz="2800" b="1" u="sng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435902-14F8-686E-0817-8AA275942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4" t="43895" r="23154" b="39071"/>
          <a:stretch/>
        </p:blipFill>
        <p:spPr>
          <a:xfrm>
            <a:off x="2274223" y="1716259"/>
            <a:ext cx="7277740" cy="22708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BA64BC-A541-280D-3A8C-3F98384F9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22" t="71446" r="22808" b="15676"/>
          <a:stretch/>
        </p:blipFill>
        <p:spPr>
          <a:xfrm>
            <a:off x="2220611" y="4229800"/>
            <a:ext cx="7331352" cy="16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7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790" y="1549204"/>
            <a:ext cx="8330419" cy="37595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tx1"/>
                </a:solidFill>
              </a:rPr>
              <a:t>El mundo de las Ideas</a:t>
            </a:r>
            <a:r>
              <a:rPr lang="es-ES" dirty="0">
                <a:solidFill>
                  <a:schemeClr val="tx1"/>
                </a:solidFill>
              </a:rPr>
              <a:t>: Formas o Ideas a los objetos del conocimiento inmutable.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Hay una Forma para cada clase de objeto para el que existe un </a:t>
            </a:r>
            <a:r>
              <a:rPr lang="es-ES" b="1" i="1" dirty="0">
                <a:solidFill>
                  <a:schemeClr val="tx1"/>
                </a:solidFill>
              </a:rPr>
              <a:t>término en el lenguaje.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Platón creía que los objetos percibidos eran </a:t>
            </a:r>
            <a:r>
              <a:rPr lang="es-ES" b="1" i="1" dirty="0">
                <a:solidFill>
                  <a:schemeClr val="tx1"/>
                </a:solidFill>
              </a:rPr>
              <a:t>copias imperfectas de estas Formas</a:t>
            </a:r>
            <a:r>
              <a:rPr lang="es-ES" dirty="0">
                <a:solidFill>
                  <a:schemeClr val="tx1"/>
                </a:solidFill>
              </a:rPr>
              <a:t>, ya que aquellos se  hallan  en  </a:t>
            </a:r>
            <a:r>
              <a:rPr lang="es-ES" b="1" i="1" dirty="0">
                <a:solidFill>
                  <a:schemeClr val="tx1"/>
                </a:solidFill>
              </a:rPr>
              <a:t>cambio permanente y  son  relativas al  que  las  percibe </a:t>
            </a:r>
            <a:r>
              <a:rPr lang="es-ES" dirty="0">
                <a:solidFill>
                  <a:schemeClr val="tx1"/>
                </a:solidFill>
              </a:rPr>
              <a:t>(importancia del lenguaje conformando la realidad: son los conceptos lo único inmutable, se relacionan con las Formas y no son convencionales).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La estructura psíquica dividía el alma, o mente, en tres partes.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	Primero estaba el alma </a:t>
            </a:r>
            <a:r>
              <a:rPr lang="es-ES" b="1" i="1" dirty="0">
                <a:solidFill>
                  <a:schemeClr val="tx1"/>
                </a:solidFill>
              </a:rPr>
              <a:t>inmortal o Racional</a:t>
            </a:r>
            <a:r>
              <a:rPr lang="es-ES" dirty="0">
                <a:solidFill>
                  <a:schemeClr val="tx1"/>
                </a:solidFill>
              </a:rPr>
              <a:t>, localizada en la cabeza. 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6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6707" y="1893863"/>
            <a:ext cx="8018585" cy="30702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Las otras dos partes del alma son </a:t>
            </a:r>
            <a:r>
              <a:rPr lang="es-ES" b="1" i="1" dirty="0">
                <a:solidFill>
                  <a:schemeClr val="tx1"/>
                </a:solidFill>
              </a:rPr>
              <a:t>mortales</a:t>
            </a:r>
            <a:r>
              <a:rPr lang="es-ES" dirty="0">
                <a:solidFill>
                  <a:schemeClr val="tx1"/>
                </a:solidFill>
              </a:rPr>
              <a:t>: El alma </a:t>
            </a:r>
            <a:r>
              <a:rPr lang="es-ES" b="1" i="1" dirty="0">
                <a:solidFill>
                  <a:schemeClr val="tx1"/>
                </a:solidFill>
              </a:rPr>
              <a:t>Impulsiva o animosa</a:t>
            </a:r>
            <a:r>
              <a:rPr lang="es-ES" dirty="0">
                <a:solidFill>
                  <a:schemeClr val="tx1"/>
                </a:solidFill>
              </a:rPr>
              <a:t>, 	orientada a conquistar el </a:t>
            </a:r>
            <a:r>
              <a:rPr lang="es-ES" b="1" i="1" dirty="0">
                <a:solidFill>
                  <a:schemeClr val="tx1"/>
                </a:solidFill>
              </a:rPr>
              <a:t>honor y la gloria</a:t>
            </a:r>
            <a:r>
              <a:rPr lang="es-ES" dirty="0">
                <a:solidFill>
                  <a:schemeClr val="tx1"/>
                </a:solidFill>
              </a:rPr>
              <a:t>,  se localiza en el </a:t>
            </a:r>
            <a:r>
              <a:rPr lang="es-ES" b="1" i="1" dirty="0">
                <a:solidFill>
                  <a:schemeClr val="tx1"/>
                </a:solidFill>
              </a:rPr>
              <a:t>tórax</a:t>
            </a:r>
            <a:r>
              <a:rPr lang="es-ES" dirty="0">
                <a:solidFill>
                  <a:schemeClr val="tx1"/>
                </a:solidFill>
              </a:rPr>
              <a:t>, y el 	alma </a:t>
            </a:r>
            <a:r>
              <a:rPr lang="es-ES" b="1" i="1" dirty="0">
                <a:solidFill>
                  <a:schemeClr val="tx1"/>
                </a:solidFill>
              </a:rPr>
              <a:t>Pasional y apetitiva</a:t>
            </a:r>
            <a:r>
              <a:rPr lang="es-ES" dirty="0">
                <a:solidFill>
                  <a:schemeClr val="tx1"/>
                </a:solidFill>
              </a:rPr>
              <a:t>, interesada en el </a:t>
            </a:r>
            <a:r>
              <a:rPr lang="es-ES" b="1" i="1" dirty="0">
                <a:solidFill>
                  <a:schemeClr val="tx1"/>
                </a:solidFill>
              </a:rPr>
              <a:t>placer corporal</a:t>
            </a:r>
            <a:r>
              <a:rPr lang="es-ES" dirty="0">
                <a:solidFill>
                  <a:schemeClr val="tx1"/>
                </a:solidFill>
              </a:rPr>
              <a:t>, en el </a:t>
            </a:r>
            <a:r>
              <a:rPr lang="es-ES" b="1" i="1" dirty="0">
                <a:solidFill>
                  <a:schemeClr val="tx1"/>
                </a:solidFill>
              </a:rPr>
              <a:t>vientre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El alma Racional tiene parentesco con las Formas y el conocimiento.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Es su deber </a:t>
            </a:r>
            <a:r>
              <a:rPr lang="es-ES" b="1" i="1" dirty="0">
                <a:solidFill>
                  <a:schemeClr val="tx1"/>
                </a:solidFill>
              </a:rPr>
              <a:t>controlar</a:t>
            </a:r>
            <a:r>
              <a:rPr lang="es-ES" dirty="0">
                <a:solidFill>
                  <a:schemeClr val="tx1"/>
                </a:solidFill>
              </a:rPr>
              <a:t> los deseos de las otras 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El alma Pasional estaba, para Platón,  particularmente  necesitada  </a:t>
            </a:r>
            <a:r>
              <a:rPr lang="es-ES" b="1" i="1" dirty="0">
                <a:solidFill>
                  <a:schemeClr val="tx1"/>
                </a:solidFill>
              </a:rPr>
              <a:t>de sujeción </a:t>
            </a:r>
            <a:r>
              <a:rPr lang="es-ES" dirty="0">
                <a:solidFill>
                  <a:schemeClr val="tx1"/>
                </a:solidFill>
              </a:rPr>
              <a:t>por parte de la razón.</a:t>
            </a:r>
          </a:p>
        </p:txBody>
      </p:sp>
    </p:spTree>
    <p:extLst>
      <p:ext uri="{BB962C8B-B14F-4D97-AF65-F5344CB8AC3E}">
        <p14:creationId xmlns:p14="http://schemas.microsoft.com/office/powerpoint/2010/main" val="113677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6707" y="1232681"/>
            <a:ext cx="8018585" cy="439263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	 </a:t>
            </a:r>
            <a:r>
              <a:rPr lang="es-ES" sz="2000" b="1" u="sng" dirty="0">
                <a:solidFill>
                  <a:schemeClr val="tx1"/>
                </a:solidFill>
              </a:rPr>
              <a:t>1.4.3. Aristóteles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Discípulo de Platón.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Enuncia las reglas para que un pensamiento sea </a:t>
            </a:r>
            <a:r>
              <a:rPr lang="es-ES" sz="2000" b="1" i="1" dirty="0">
                <a:solidFill>
                  <a:schemeClr val="tx1"/>
                </a:solidFill>
              </a:rPr>
              <a:t>correcto o lógico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Introduce la </a:t>
            </a:r>
            <a:r>
              <a:rPr lang="es-ES" sz="2000" b="1" i="1" dirty="0">
                <a:solidFill>
                  <a:schemeClr val="tx1"/>
                </a:solidFill>
              </a:rPr>
              <a:t>lógica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r>
              <a:rPr lang="es-ES" sz="2000" dirty="0">
                <a:solidFill>
                  <a:schemeClr val="tx1"/>
                </a:solidFill>
              </a:rPr>
              <a:t>	1. Cada vez que llueve el camino se moja.</a:t>
            </a:r>
          </a:p>
          <a:p>
            <a:r>
              <a:rPr lang="es-ES" sz="2000" dirty="0">
                <a:solidFill>
                  <a:schemeClr val="tx1"/>
                </a:solidFill>
              </a:rPr>
              <a:t>	2. El camino está mojado.</a:t>
            </a:r>
          </a:p>
          <a:p>
            <a:r>
              <a:rPr lang="es-ES" sz="2000" dirty="0">
                <a:solidFill>
                  <a:schemeClr val="tx1"/>
                </a:solidFill>
              </a:rPr>
              <a:t>	3. Por lo tanto llovió.</a:t>
            </a:r>
          </a:p>
          <a:p>
            <a:r>
              <a:rPr lang="es-ES" sz="2000" dirty="0">
                <a:solidFill>
                  <a:schemeClr val="tx1"/>
                </a:solidFill>
              </a:rPr>
              <a:t>- Respuesta </a:t>
            </a:r>
            <a:r>
              <a:rPr lang="es-ES" sz="2000" b="1" i="1" dirty="0">
                <a:solidFill>
                  <a:schemeClr val="tx1"/>
                </a:solidFill>
              </a:rPr>
              <a:t>lógica</a:t>
            </a:r>
            <a:r>
              <a:rPr lang="es-ES" sz="2000" dirty="0">
                <a:solidFill>
                  <a:schemeClr val="tx1"/>
                </a:solidFill>
              </a:rPr>
              <a:t> y </a:t>
            </a:r>
            <a:r>
              <a:rPr lang="es-ES" sz="2000" b="1" i="1" dirty="0">
                <a:solidFill>
                  <a:schemeClr val="tx1"/>
                </a:solidFill>
              </a:rPr>
              <a:t>fáctica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267" y="1086729"/>
            <a:ext cx="8201465" cy="468454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Se le adjudica haber </a:t>
            </a:r>
            <a:r>
              <a:rPr lang="es-ES" sz="2000" b="1" i="1" dirty="0">
                <a:solidFill>
                  <a:schemeClr val="tx1"/>
                </a:solidFill>
              </a:rPr>
              <a:t>sido el fundador de la ciencia que trata la actividad psíquica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En  su  obra  “El alma”,  aborda  aspectos  </a:t>
            </a:r>
            <a:r>
              <a:rPr lang="es-ES" sz="2000" b="1" i="1" dirty="0">
                <a:solidFill>
                  <a:schemeClr val="tx1"/>
                </a:solidFill>
              </a:rPr>
              <a:t>metafísicos</a:t>
            </a:r>
            <a:r>
              <a:rPr lang="es-ES" sz="2000" dirty="0">
                <a:solidFill>
                  <a:schemeClr val="tx1"/>
                </a:solidFill>
              </a:rPr>
              <a:t>,  sino  que  intenta  </a:t>
            </a:r>
            <a:r>
              <a:rPr lang="es-ES" sz="2000" b="1" i="1" dirty="0">
                <a:solidFill>
                  <a:schemeClr val="tx1"/>
                </a:solidFill>
              </a:rPr>
              <a:t>explicar cuestiones concernientes a la percepción y la memoria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En un estudio especial realizó el análisis de la memoria, a la que entiende como la </a:t>
            </a:r>
            <a:r>
              <a:rPr lang="es-ES" sz="2000" b="1" i="1" dirty="0">
                <a:solidFill>
                  <a:schemeClr val="tx1"/>
                </a:solidFill>
              </a:rPr>
              <a:t>facultad de reproducir representaciones preexistentes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tx1"/>
                </a:solidFill>
              </a:rPr>
              <a:t>El concebía la existencia de </a:t>
            </a:r>
            <a:r>
              <a:rPr lang="es-ES" sz="2000" b="1" i="1" dirty="0">
                <a:solidFill>
                  <a:schemeClr val="tx1"/>
                </a:solidFill>
              </a:rPr>
              <a:t>tres tipos de almas</a:t>
            </a:r>
            <a:r>
              <a:rPr lang="es-ES" sz="2000" dirty="0">
                <a:solidFill>
                  <a:schemeClr val="tx1"/>
                </a:solidFill>
              </a:rPr>
              <a:t>, cada una correspondiente a cada uno de los diferentes tipos de seres vivos.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	1. </a:t>
            </a:r>
            <a:r>
              <a:rPr lang="es-ES" sz="2000" b="1" u="sng" dirty="0">
                <a:solidFill>
                  <a:schemeClr val="tx1"/>
                </a:solidFill>
              </a:rPr>
              <a:t>El alma vegetativa</a:t>
            </a:r>
            <a:r>
              <a:rPr lang="es-ES" sz="2000" dirty="0">
                <a:solidFill>
                  <a:schemeClr val="tx1"/>
                </a:solidFill>
              </a:rPr>
              <a:t>: Poseída plenamente por los vegetales, 	que tiene la única función de </a:t>
            </a:r>
            <a:r>
              <a:rPr lang="es-ES" sz="2000" b="1" i="1" dirty="0">
                <a:solidFill>
                  <a:schemeClr val="tx1"/>
                </a:solidFill>
              </a:rPr>
              <a:t>sobrevivir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13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267" y="1496450"/>
            <a:ext cx="8201465" cy="3865099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	2</a:t>
            </a:r>
            <a:r>
              <a:rPr lang="es-ES" sz="2000" b="1" u="sng" dirty="0">
                <a:solidFill>
                  <a:schemeClr val="tx1"/>
                </a:solidFill>
              </a:rPr>
              <a:t>. El alma sensitiva</a:t>
            </a:r>
            <a:r>
              <a:rPr lang="es-ES" sz="2000" dirty="0">
                <a:solidFill>
                  <a:schemeClr val="tx1"/>
                </a:solidFill>
              </a:rPr>
              <a:t>: Que corresponde a los </a:t>
            </a:r>
            <a:r>
              <a:rPr lang="es-ES" sz="2000" b="1" i="1" dirty="0">
                <a:solidFill>
                  <a:schemeClr val="tx1"/>
                </a:solidFill>
              </a:rPr>
              <a:t>animales</a:t>
            </a:r>
            <a:r>
              <a:rPr lang="es-ES" sz="2000" dirty="0">
                <a:solidFill>
                  <a:schemeClr val="tx1"/>
                </a:solidFill>
              </a:rPr>
              <a:t>, con 	capacidad de experimentar </a:t>
            </a:r>
            <a:r>
              <a:rPr lang="es-ES" sz="2000" b="1" i="1" dirty="0">
                <a:solidFill>
                  <a:schemeClr val="tx1"/>
                </a:solidFill>
              </a:rPr>
              <a:t>sensaciones y dolor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	3. </a:t>
            </a:r>
            <a:r>
              <a:rPr lang="es-ES" sz="2000" b="1" u="sng" dirty="0">
                <a:solidFill>
                  <a:schemeClr val="tx1"/>
                </a:solidFill>
              </a:rPr>
              <a:t>El alma racional</a:t>
            </a:r>
            <a:r>
              <a:rPr lang="es-ES" sz="2000" dirty="0">
                <a:solidFill>
                  <a:schemeClr val="tx1"/>
                </a:solidFill>
              </a:rPr>
              <a:t>: Que corresponde únicamente a </a:t>
            </a:r>
            <a:r>
              <a:rPr lang="es-ES" sz="2000" b="1" i="1" dirty="0">
                <a:solidFill>
                  <a:schemeClr val="tx1"/>
                </a:solidFill>
              </a:rPr>
              <a:t>los seres 	humanos</a:t>
            </a:r>
            <a:r>
              <a:rPr lang="es-ES" sz="2000" dirty="0">
                <a:solidFill>
                  <a:schemeClr val="tx1"/>
                </a:solidFill>
              </a:rPr>
              <a:t>, y su objetivo es la búsqueda de </a:t>
            </a:r>
            <a:r>
              <a:rPr lang="es-ES" sz="2000" b="1" i="1" dirty="0">
                <a:solidFill>
                  <a:schemeClr val="tx1"/>
                </a:solidFill>
              </a:rPr>
              <a:t>conocimiento</a:t>
            </a:r>
            <a:r>
              <a:rPr lang="es-ES" sz="2000" dirty="0">
                <a:solidFill>
                  <a:schemeClr val="tx1"/>
                </a:solidFill>
              </a:rPr>
              <a:t>, el 	entendimiento </a:t>
            </a:r>
            <a:r>
              <a:rPr lang="es-ES" sz="2000" b="1" i="1" dirty="0">
                <a:solidFill>
                  <a:schemeClr val="tx1"/>
                </a:solidFill>
              </a:rPr>
              <a:t>del bien y del mal</a:t>
            </a:r>
            <a:r>
              <a:rPr lang="es-ES" sz="2000" dirty="0">
                <a:solidFill>
                  <a:schemeClr val="tx1"/>
                </a:solidFill>
              </a:rPr>
              <a:t>, y la búsqueda de la 	</a:t>
            </a:r>
            <a:r>
              <a:rPr lang="es-ES" sz="2000" b="1" i="1" dirty="0">
                <a:solidFill>
                  <a:schemeClr val="tx1"/>
                </a:solidFill>
              </a:rPr>
              <a:t>felicidad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- Nos habla también de las facultades del alma sensitiva, una psicología de las cualidades, donde ciertas funciones de la mente (o del alma), están determinadas con cierto </a:t>
            </a:r>
            <a:r>
              <a:rPr lang="es-ES" sz="2000" b="1" i="1" dirty="0">
                <a:solidFill>
                  <a:schemeClr val="tx1"/>
                </a:solidFill>
              </a:rPr>
              <a:t>valor biológico. </a:t>
            </a:r>
          </a:p>
        </p:txBody>
      </p:sp>
    </p:spTree>
    <p:extLst>
      <p:ext uri="{BB962C8B-B14F-4D97-AF65-F5344CB8AC3E}">
        <p14:creationId xmlns:p14="http://schemas.microsoft.com/office/powerpoint/2010/main" val="315358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267" y="1994095"/>
            <a:ext cx="8201465" cy="28698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Las facultades del alma sensitiva, son el procurar </a:t>
            </a:r>
            <a:r>
              <a:rPr lang="es-ES" sz="2000" b="1" i="1" dirty="0">
                <a:solidFill>
                  <a:schemeClr val="tx1"/>
                </a:solidFill>
              </a:rPr>
              <a:t>placer</a:t>
            </a:r>
            <a:r>
              <a:rPr lang="es-ES" sz="2000" dirty="0">
                <a:solidFill>
                  <a:schemeClr val="tx1"/>
                </a:solidFill>
              </a:rPr>
              <a:t>, evitar </a:t>
            </a:r>
            <a:r>
              <a:rPr lang="es-ES" sz="2000" b="1" i="1" dirty="0">
                <a:solidFill>
                  <a:schemeClr val="tx1"/>
                </a:solidFill>
              </a:rPr>
              <a:t>dolor</a:t>
            </a:r>
            <a:r>
              <a:rPr lang="es-ES" sz="2000" dirty="0">
                <a:solidFill>
                  <a:schemeClr val="tx1"/>
                </a:solidFill>
              </a:rPr>
              <a:t>, y también la </a:t>
            </a:r>
            <a:r>
              <a:rPr lang="es-ES" sz="2000" b="1" i="1" dirty="0">
                <a:solidFill>
                  <a:schemeClr val="tx1"/>
                </a:solidFill>
              </a:rPr>
              <a:t>imaginación</a:t>
            </a:r>
            <a:r>
              <a:rPr lang="es-ES" sz="2000" dirty="0">
                <a:solidFill>
                  <a:schemeClr val="tx1"/>
                </a:solidFill>
              </a:rPr>
              <a:t>, la </a:t>
            </a:r>
            <a:r>
              <a:rPr lang="es-ES" sz="2000" b="1" i="1" dirty="0">
                <a:solidFill>
                  <a:schemeClr val="tx1"/>
                </a:solidFill>
              </a:rPr>
              <a:t>memoria</a:t>
            </a:r>
            <a:r>
              <a:rPr lang="es-ES" sz="2000" dirty="0">
                <a:solidFill>
                  <a:schemeClr val="tx1"/>
                </a:solidFill>
              </a:rPr>
              <a:t> y el </a:t>
            </a:r>
            <a:r>
              <a:rPr lang="es-ES" sz="2000" b="1" i="1" dirty="0">
                <a:solidFill>
                  <a:schemeClr val="tx1"/>
                </a:solidFill>
              </a:rPr>
              <a:t>movimiento</a:t>
            </a:r>
            <a:r>
              <a:rPr lang="es-ES" sz="2000" dirty="0">
                <a:solidFill>
                  <a:schemeClr val="tx1"/>
                </a:solidFill>
              </a:rPr>
              <a:t> como consecuencia de </a:t>
            </a:r>
            <a:r>
              <a:rPr lang="es-ES" sz="2000" b="1" i="1" dirty="0" err="1">
                <a:solidFill>
                  <a:schemeClr val="tx1"/>
                </a:solidFill>
              </a:rPr>
              <a:t>ldeseo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Podemos decir que Aristóteles es, en cierto sentido, el primer psicólogo de </a:t>
            </a:r>
            <a:r>
              <a:rPr lang="es-ES" sz="2000" b="1" i="1" dirty="0">
                <a:solidFill>
                  <a:schemeClr val="tx1"/>
                </a:solidFill>
              </a:rPr>
              <a:t>procesamiento de la información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Si hablamos de la psicología aristotélica, podemos ver </a:t>
            </a:r>
            <a:r>
              <a:rPr lang="es-ES" sz="2000" b="1" i="1" dirty="0">
                <a:solidFill>
                  <a:schemeClr val="tx1"/>
                </a:solidFill>
              </a:rPr>
              <a:t>antecedentes y similitudes </a:t>
            </a:r>
            <a:r>
              <a:rPr lang="es-ES" sz="2000" dirty="0">
                <a:solidFill>
                  <a:schemeClr val="tx1"/>
                </a:solidFill>
              </a:rPr>
              <a:t>con ciertos conocimientos y teorías psicológicas actuales. </a:t>
            </a:r>
          </a:p>
          <a:p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4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os sujetando las muñecas de otra persona y entrelazadas para formar un círculo">
            <a:extLst>
              <a:ext uri="{FF2B5EF4-FFF2-40B4-BE49-F238E27FC236}">
                <a16:creationId xmlns:a16="http://schemas.microsoft.com/office/drawing/2014/main" id="{F90BC6E0-236C-3D56-6F66-C3504DAF83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E9D36BB-B7AD-4836-AD49-25E8DB93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>
                <a:solidFill>
                  <a:schemeClr val="tx1"/>
                </a:solidFill>
              </a:rPr>
              <a:t>UNIDAD 1</a:t>
            </a:r>
            <a:br>
              <a:rPr lang="en-US" sz="3800" b="1">
                <a:solidFill>
                  <a:schemeClr val="tx1"/>
                </a:solidFill>
              </a:rPr>
            </a:br>
            <a:br>
              <a:rPr lang="en-US" sz="3800" b="1">
                <a:solidFill>
                  <a:schemeClr val="tx1"/>
                </a:solidFill>
              </a:rPr>
            </a:br>
            <a:r>
              <a:rPr lang="en-US" sz="3800" b="1">
                <a:solidFill>
                  <a:schemeClr val="tx1"/>
                </a:solidFill>
              </a:rPr>
              <a:t>FUNDAMENTOS DE LA PSICOLOGÍA</a:t>
            </a:r>
          </a:p>
        </p:txBody>
      </p:sp>
    </p:spTree>
    <p:extLst>
      <p:ext uri="{BB962C8B-B14F-4D97-AF65-F5344CB8AC3E}">
        <p14:creationId xmlns:p14="http://schemas.microsoft.com/office/powerpoint/2010/main" val="394544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 barrera de coral en Australia">
            <a:extLst>
              <a:ext uri="{FF2B5EF4-FFF2-40B4-BE49-F238E27FC236}">
                <a16:creationId xmlns:a16="http://schemas.microsoft.com/office/drawing/2014/main" id="{B89F3398-A99C-2F37-6A4C-01FADE22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E9D36BB-B7AD-4836-AD49-25E8DB93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>
                <a:solidFill>
                  <a:schemeClr val="tx1"/>
                </a:solidFill>
              </a:rPr>
              <a:t>TEMA</a:t>
            </a:r>
            <a:br>
              <a:rPr lang="en-US" sz="3800" b="1">
                <a:solidFill>
                  <a:schemeClr val="tx1"/>
                </a:solidFill>
              </a:rPr>
            </a:br>
            <a:br>
              <a:rPr lang="en-US" sz="3800" b="1">
                <a:solidFill>
                  <a:schemeClr val="tx1"/>
                </a:solidFill>
              </a:rPr>
            </a:br>
            <a:r>
              <a:rPr lang="en-US" sz="3800" b="1">
                <a:solidFill>
                  <a:schemeClr val="tx1"/>
                </a:solidFill>
              </a:rPr>
              <a:t>1.4. PERIODO PRECIENTÍFICO RESEÑA HISTÓRICA- ÉPOCA ANTIGUA</a:t>
            </a:r>
          </a:p>
        </p:txBody>
      </p:sp>
    </p:spTree>
    <p:extLst>
      <p:ext uri="{BB962C8B-B14F-4D97-AF65-F5344CB8AC3E}">
        <p14:creationId xmlns:p14="http://schemas.microsoft.com/office/powerpoint/2010/main" val="336810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34594-017A-3FBC-445A-4AB2656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28" y="1467436"/>
            <a:ext cx="8466943" cy="3923128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- Varios filósofos griegos colocaron gran atención en temas asociados a la psicología o afines.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- Algunas ideas, hipótesis y postulados teóricos se han descarto y otros se mantienen.</a:t>
            </a:r>
            <a:br>
              <a:rPr lang="es-ES" sz="2400" dirty="0"/>
            </a:br>
            <a:r>
              <a:rPr lang="es-ES" sz="2400" dirty="0"/>
              <a:t>	</a:t>
            </a:r>
            <a:br>
              <a:rPr lang="es-ES" sz="2400" dirty="0"/>
            </a:br>
            <a:r>
              <a:rPr lang="es-ES" sz="2400" dirty="0"/>
              <a:t>	- </a:t>
            </a:r>
            <a:r>
              <a:rPr lang="es-ES" sz="2400" b="1" u="sng" dirty="0"/>
              <a:t>Sócrates</a:t>
            </a:r>
            <a:r>
              <a:rPr lang="es-ES" sz="2400" dirty="0"/>
              <a:t>: “Conócete a ti mismo” (moralidad).</a:t>
            </a:r>
            <a:br>
              <a:rPr lang="es-ES" sz="2400" dirty="0"/>
            </a:br>
            <a:r>
              <a:rPr lang="es-ES" sz="2400" dirty="0"/>
              <a:t>	- </a:t>
            </a:r>
            <a:r>
              <a:rPr lang="es-ES" sz="2400" b="1" u="sng" dirty="0"/>
              <a:t>Platón</a:t>
            </a:r>
            <a:r>
              <a:rPr lang="es-ES" sz="2400" dirty="0"/>
              <a:t>: “Psiquis” muerte física – alma.</a:t>
            </a:r>
            <a:br>
              <a:rPr lang="es-ES" sz="2400" dirty="0"/>
            </a:br>
            <a:r>
              <a:rPr lang="es-ES" sz="2400" dirty="0"/>
              <a:t>	- </a:t>
            </a:r>
            <a:r>
              <a:rPr lang="es-ES" sz="2400" b="1" u="sng" dirty="0"/>
              <a:t>Aristóteles</a:t>
            </a:r>
            <a:r>
              <a:rPr lang="es-ES" sz="2400" dirty="0"/>
              <a:t>: P. Cognitivos; sueños.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- Sentaron bases para la ciencia de la Psicología actual.</a:t>
            </a:r>
            <a:br>
              <a:rPr lang="es-ES" sz="2400" b="1" u="sng" dirty="0"/>
            </a:br>
            <a:br>
              <a:rPr lang="es-ES" sz="2400" b="1" u="sng" dirty="0"/>
            </a:br>
            <a:endParaRPr lang="es-EC" sz="2400" b="1" u="sng" dirty="0"/>
          </a:p>
        </p:txBody>
      </p:sp>
    </p:spTree>
    <p:extLst>
      <p:ext uri="{BB962C8B-B14F-4D97-AF65-F5344CB8AC3E}">
        <p14:creationId xmlns:p14="http://schemas.microsoft.com/office/powerpoint/2010/main" val="12395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34594-017A-3FBC-445A-4AB2656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0" y="1151792"/>
            <a:ext cx="8209940" cy="4554416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	 </a:t>
            </a:r>
            <a:r>
              <a:rPr lang="es-ES" sz="2400" b="1" u="sng" dirty="0"/>
              <a:t>1.4.1. Sócrates</a:t>
            </a:r>
            <a:br>
              <a:rPr lang="es-ES" sz="2400" b="1" u="sng" dirty="0"/>
            </a:br>
            <a:br>
              <a:rPr lang="es-ES" sz="2400" dirty="0"/>
            </a:br>
            <a:r>
              <a:rPr lang="es-ES" sz="2400" dirty="0"/>
              <a:t>- Introdujo el </a:t>
            </a:r>
            <a:r>
              <a:rPr lang="es-ES" sz="2400" b="1" i="1" dirty="0"/>
              <a:t>Método Mayéutico </a:t>
            </a:r>
            <a:r>
              <a:rPr lang="es-ES" sz="2400" dirty="0"/>
              <a:t>(preguntas sistemáticas para encontrar definiciones más precisas).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- Define que existe una barrera entre el desarrollo del pensamiento y la falta de definición de las palabras a utilizar.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- </a:t>
            </a:r>
            <a:r>
              <a:rPr lang="es-ES" sz="2400" b="1" u="sng" dirty="0"/>
              <a:t>Oráculo de Delfos</a:t>
            </a:r>
            <a:r>
              <a:rPr lang="es-ES" sz="2400" dirty="0"/>
              <a:t>: “El más inteligente” ignorancia, -</a:t>
            </a:r>
            <a:r>
              <a:rPr lang="es-ES" sz="2400" b="1" i="1" dirty="0"/>
              <a:t>Sólo sé que nada se</a:t>
            </a:r>
            <a:r>
              <a:rPr lang="es-ES" sz="2400" dirty="0"/>
              <a:t>-.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- Una persona pregunta y la otra responde.</a:t>
            </a: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 </a:t>
            </a:r>
            <a:br>
              <a:rPr lang="es-ES" sz="2400" b="1" u="sng" dirty="0"/>
            </a:br>
            <a:br>
              <a:rPr lang="es-ES" sz="2400" b="1" u="sng" dirty="0"/>
            </a:br>
            <a:endParaRPr lang="es-EC" sz="2400" b="1" u="sng" dirty="0"/>
          </a:p>
        </p:txBody>
      </p:sp>
    </p:spTree>
    <p:extLst>
      <p:ext uri="{BB962C8B-B14F-4D97-AF65-F5344CB8AC3E}">
        <p14:creationId xmlns:p14="http://schemas.microsoft.com/office/powerpoint/2010/main" val="17960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34594-017A-3FBC-445A-4AB2656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0" y="1164101"/>
            <a:ext cx="8209940" cy="3840480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	</a:t>
            </a:r>
            <a:r>
              <a:rPr lang="es-ES" sz="2400" b="1" u="sng" dirty="0"/>
              <a:t>Ejemplo de Método Mayéutico:</a:t>
            </a: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 </a:t>
            </a:r>
            <a:br>
              <a:rPr lang="es-ES" sz="2400" b="1" u="sng" dirty="0"/>
            </a:br>
            <a:br>
              <a:rPr lang="es-ES" sz="2400" b="1" u="sng" dirty="0"/>
            </a:br>
            <a:endParaRPr lang="es-EC" sz="2400" b="1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4E0EDF-E5BF-BA9C-31A8-C08EE362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9" t="58876" r="22577" b="18138"/>
          <a:stretch/>
        </p:blipFill>
        <p:spPr>
          <a:xfrm>
            <a:off x="1601372" y="1992443"/>
            <a:ext cx="8989255" cy="37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1726" y="1018149"/>
            <a:ext cx="9188547" cy="48217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u="sng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Interés en la psique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: Sócrates y su discípulo Platón trabajaron y reflexionaron respecto a la existencia de la psique, lo que ellos consideraban el </a:t>
            </a:r>
            <a:r>
              <a:rPr lang="es-ES" sz="1800" b="1" i="1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alma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kern="150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u="sng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Ética y moral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: Se centra en la </a:t>
            </a:r>
            <a:r>
              <a:rPr lang="es-ES" sz="1800" b="1" i="1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ética y la moral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El comportamiento del individuo en </a:t>
            </a:r>
            <a:r>
              <a:rPr lang="es-ES" sz="1800" b="1" i="1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sociedad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 y la formación de </a:t>
            </a:r>
            <a:r>
              <a:rPr lang="es-ES" sz="1800" b="1" i="1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patrones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 de comportamiento, </a:t>
            </a:r>
            <a:r>
              <a:rPr lang="es-ES" sz="1800" b="1" i="1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actitudes y valores </a:t>
            </a:r>
            <a:r>
              <a:rPr lang="es-ES" sz="1800" kern="150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son algunos de los múltiples aspectos con los que la psicología trata.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kern="150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tx1"/>
                </a:solidFill>
              </a:rPr>
              <a:t>Método inductivo</a:t>
            </a:r>
            <a:r>
              <a:rPr lang="es-ES" dirty="0">
                <a:solidFill>
                  <a:schemeClr val="tx1"/>
                </a:solidFill>
              </a:rPr>
              <a:t>:  Es considerado uno de los precursores en lo que se refiere a la creación del método inductivo, al pretender que las personas </a:t>
            </a:r>
            <a:r>
              <a:rPr lang="es-ES" b="1" i="1" dirty="0">
                <a:solidFill>
                  <a:schemeClr val="tx1"/>
                </a:solidFill>
              </a:rPr>
              <a:t>accedieran al conocimiento de la verdad a través de su experiencia </a:t>
            </a:r>
            <a:r>
              <a:rPr lang="es-ES" dirty="0">
                <a:solidFill>
                  <a:schemeClr val="tx1"/>
                </a:solidFill>
              </a:rPr>
              <a:t>en vez de partir de conocimientos supuestos y dados por buenos.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Este método es de gran importancia a su vez a la hora de generar el método científico, caracterizado por el </a:t>
            </a:r>
            <a:r>
              <a:rPr lang="es-ES" b="1" u="sng" dirty="0">
                <a:solidFill>
                  <a:schemeClr val="tx1"/>
                </a:solidFill>
              </a:rPr>
              <a:t>razonamiento hipotético- deductivo</a:t>
            </a:r>
            <a:r>
              <a:rPr lang="es-ES" dirty="0">
                <a:solidFill>
                  <a:schemeClr val="tx1"/>
                </a:solidFill>
              </a:rPr>
              <a:t>.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8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658" y="1318846"/>
            <a:ext cx="8454683" cy="42203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tx1"/>
                </a:solidFill>
              </a:rPr>
              <a:t>Método socrático</a:t>
            </a:r>
            <a:r>
              <a:rPr lang="es-ES" dirty="0">
                <a:solidFill>
                  <a:schemeClr val="tx1"/>
                </a:solidFill>
              </a:rPr>
              <a:t>:  El diálogo socrático es una </a:t>
            </a:r>
            <a:r>
              <a:rPr lang="es-ES" b="1" i="1" dirty="0">
                <a:solidFill>
                  <a:schemeClr val="tx1"/>
                </a:solidFill>
              </a:rPr>
              <a:t>estrategia basada en la mayéutica</a:t>
            </a:r>
            <a:r>
              <a:rPr lang="es-ES" dirty="0">
                <a:solidFill>
                  <a:schemeClr val="tx1"/>
                </a:solidFill>
              </a:rPr>
              <a:t> que se sigue empleando en la práctica de la psicología, siendo básico en múltiples terapias.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Se basa en la </a:t>
            </a:r>
            <a:r>
              <a:rPr lang="es-ES" b="1" i="1" dirty="0">
                <a:solidFill>
                  <a:schemeClr val="tx1"/>
                </a:solidFill>
              </a:rPr>
              <a:t>realización de preguntas de corte inductivo</a:t>
            </a:r>
            <a:r>
              <a:rPr lang="es-ES" dirty="0">
                <a:solidFill>
                  <a:schemeClr val="tx1"/>
                </a:solidFill>
              </a:rPr>
              <a:t>: el terapeuta va realizando diferentes preguntas con el objetivo de hacer </a:t>
            </a:r>
            <a:r>
              <a:rPr lang="es-ES" b="1" i="1" dirty="0">
                <a:solidFill>
                  <a:schemeClr val="tx1"/>
                </a:solidFill>
              </a:rPr>
              <a:t>reflexionar</a:t>
            </a:r>
            <a:r>
              <a:rPr lang="es-ES" dirty="0">
                <a:solidFill>
                  <a:schemeClr val="tx1"/>
                </a:solidFill>
              </a:rPr>
              <a:t> al sujeto y encontrar su propia respuesta a lo planteado.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tx1"/>
                </a:solidFill>
              </a:rPr>
              <a:t>Precursor del constructivismo</a:t>
            </a:r>
            <a:r>
              <a:rPr lang="es-ES" dirty="0">
                <a:solidFill>
                  <a:schemeClr val="tx1"/>
                </a:solidFill>
              </a:rPr>
              <a:t>: El constructivismo se basa en la </a:t>
            </a:r>
            <a:r>
              <a:rPr lang="es-ES" b="1" i="1" dirty="0">
                <a:solidFill>
                  <a:schemeClr val="tx1"/>
                </a:solidFill>
              </a:rPr>
              <a:t>creación de conocimiento a través de generar conocimientos compartidos </a:t>
            </a:r>
            <a:r>
              <a:rPr lang="es-ES" dirty="0">
                <a:solidFill>
                  <a:schemeClr val="tx1"/>
                </a:solidFill>
              </a:rPr>
              <a:t>que a su vez dependen de que el sujeto sea capaz de dar sentido al material aprendido.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El maestro debe ayudar al alumno a generar a crear su propio conocimiento. 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2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4045832-D471-0F4B-B60E-48E3E105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539" y="1836238"/>
            <a:ext cx="8088922" cy="3185524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tx1"/>
                </a:solidFill>
              </a:rPr>
              <a:t>Uso de la ironía</a:t>
            </a:r>
            <a:r>
              <a:rPr lang="es-ES" dirty="0">
                <a:solidFill>
                  <a:schemeClr val="tx1"/>
                </a:solidFill>
              </a:rPr>
              <a:t>: Confrontación, Sócrates se caracterizaba por hacer uso, en su método dialéctico, de </a:t>
            </a:r>
            <a:r>
              <a:rPr lang="es-ES" b="1" i="1" dirty="0">
                <a:solidFill>
                  <a:schemeClr val="tx1"/>
                </a:solidFill>
              </a:rPr>
              <a:t>la ironía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  <a:p>
            <a:r>
              <a:rPr lang="es-ES" dirty="0">
                <a:solidFill>
                  <a:schemeClr val="tx1"/>
                </a:solidFill>
              </a:rPr>
              <a:t>Se pretendía hacer ver al sujeto que se consideraba sabio las </a:t>
            </a:r>
            <a:r>
              <a:rPr lang="es-ES" b="1" i="1" dirty="0">
                <a:solidFill>
                  <a:schemeClr val="tx1"/>
                </a:solidFill>
              </a:rPr>
              <a:t>contradicciones existentes en su discurso y rebatir sus argumentos sesgados </a:t>
            </a:r>
            <a:r>
              <a:rPr lang="es-ES" dirty="0">
                <a:solidFill>
                  <a:schemeClr val="tx1"/>
                </a:solidFill>
              </a:rPr>
              <a:t>con el fin de que fuera consciente de su </a:t>
            </a:r>
            <a:r>
              <a:rPr lang="es-ES" b="1" i="1" dirty="0">
                <a:solidFill>
                  <a:schemeClr val="tx1"/>
                </a:solidFill>
              </a:rPr>
              <a:t>verdadero nivel </a:t>
            </a:r>
            <a:r>
              <a:rPr lang="es-ES" dirty="0">
                <a:solidFill>
                  <a:schemeClr val="tx1"/>
                </a:solidFill>
              </a:rPr>
              <a:t>de conocimiento. </a:t>
            </a:r>
          </a:p>
          <a:p>
            <a:r>
              <a:rPr lang="es-ES" dirty="0">
                <a:solidFill>
                  <a:schemeClr val="tx1"/>
                </a:solidFill>
              </a:rPr>
              <a:t>En terapia se emplea en ocasiones una estrategia parecida, la </a:t>
            </a:r>
            <a:r>
              <a:rPr lang="es-ES" b="1" i="1" dirty="0">
                <a:solidFill>
                  <a:schemeClr val="tx1"/>
                </a:solidFill>
              </a:rPr>
              <a:t>confrontación</a:t>
            </a:r>
            <a:r>
              <a:rPr lang="es-ES" dirty="0">
                <a:solidFill>
                  <a:schemeClr val="tx1"/>
                </a:solidFill>
              </a:rPr>
              <a:t>, en la que se expone al sujeto las </a:t>
            </a:r>
            <a:r>
              <a:rPr lang="es-ES" b="1" i="1" dirty="0">
                <a:solidFill>
                  <a:schemeClr val="tx1"/>
                </a:solidFill>
              </a:rPr>
              <a:t>contradicciones</a:t>
            </a:r>
            <a:r>
              <a:rPr lang="es-ES" dirty="0">
                <a:solidFill>
                  <a:schemeClr val="tx1"/>
                </a:solidFill>
              </a:rPr>
              <a:t> existentes en su discurso o entre su discurso y su comportamiento de cara a hacerle consciente de ellas.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3053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{D48BC948-49DB-0143-A4A3-4D96579D0624}tf10001069</Template>
  <TotalTime>261</TotalTime>
  <Words>1165</Words>
  <Application>Microsoft Macintosh PowerPoint</Application>
  <PresentationFormat>Panorámica</PresentationFormat>
  <Paragraphs>63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Espiral</vt:lpstr>
      <vt:lpstr>PSICOLOGÍA GENERAL I</vt:lpstr>
      <vt:lpstr>UNIDAD 1  FUNDAMENTOS DE LA PSICOLOGÍA</vt:lpstr>
      <vt:lpstr>TEMA  1.4. PERIODO PRECIENTÍFICO RESEÑA HISTÓRICA- ÉPOCA ANTIGUA</vt:lpstr>
      <vt:lpstr>- Varios filósofos griegos colocaron gran atención en temas asociados a la psicología o afines.  - Algunas ideas, hipótesis y postulados teóricos se han descarto y otros se mantienen.    - Sócrates: “Conócete a ti mismo” (moralidad).  - Platón: “Psiquis” muerte física – alma.  - Aristóteles: P. Cognitivos; sueños.  - Sentaron bases para la ciencia de la Psicología actual.  </vt:lpstr>
      <vt:lpstr>  1.4.1. Sócrates  - Introdujo el Método Mayéutico (preguntas sistemáticas para encontrar definiciones más precisas).  - Define que existe una barrera entre el desarrollo del pensamiento y la falta de definición de las palabras a utilizar.  - Oráculo de Delfos: “El más inteligente” ignorancia, -Sólo sé que nada se-.  - Una persona pregunta y la otra responde.        </vt:lpstr>
      <vt:lpstr> Ejemplo de Método Mayéutico: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PSICOLOGÍA APLICADA A LA ODONTOLOGÍA</dc:title>
  <dc:creator>Hp</dc:creator>
  <cp:lastModifiedBy>Autor</cp:lastModifiedBy>
  <cp:revision>45</cp:revision>
  <dcterms:created xsi:type="dcterms:W3CDTF">2020-05-20T17:15:24Z</dcterms:created>
  <dcterms:modified xsi:type="dcterms:W3CDTF">2024-10-20T23:09:44Z</dcterms:modified>
</cp:coreProperties>
</file>