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26" r:id="rId1"/>
  </p:sldMasterIdLst>
  <p:sldIdLst>
    <p:sldId id="256" r:id="rId2"/>
    <p:sldId id="257" r:id="rId3"/>
    <p:sldId id="258" r:id="rId4"/>
    <p:sldId id="259" r:id="rId5"/>
    <p:sldId id="263" r:id="rId6"/>
    <p:sldId id="264" r:id="rId7"/>
    <p:sldId id="260" r:id="rId8"/>
    <p:sldId id="265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smtClean="0"/>
              <a:t>6/8/2020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8A7A6979-0714-4377-B894-6BE4C2D6E202}" type="slidenum">
              <a:rPr lang="en-US" smtClean="0"/>
              <a:pPr/>
              <a:t>‹Nº›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322951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smtClean="0"/>
              <a:t>6/8/2020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‹Nº›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029166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smtClean="0"/>
              <a:t>6/8/2020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‹Nº›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27667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smtClean="0"/>
              <a:t>6/8/2020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‹Nº›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711327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smtClean="0"/>
              <a:t>6/8/2020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‹Nº›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075349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smtClean="0"/>
              <a:t>6/8/2020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‹Nº›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864430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smtClean="0"/>
              <a:t>6/8/2020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‹Nº›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52949386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smtClean="0"/>
              <a:t>6/8/2020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‹Nº›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07161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smtClean="0"/>
              <a:t>6/8/2020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37251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4249-C0D0-4B06-8692-E8BB871AF643}" type="datetimeFigureOut">
              <a:rPr lang="en-US" smtClean="0"/>
              <a:t>6/8/2020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‹Nº›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195139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042B0DB6-F5C7-45FB-8CF3-31B45F9C2DAC}" type="datetimeFigureOut">
              <a:rPr lang="en-US" smtClean="0"/>
              <a:t>6/8/2020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‹Nº›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941109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smtClean="0"/>
              <a:t>6/8/2020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8A7A6979-0714-4377-B894-6BE4C2D6E202}" type="slidenum">
              <a:rPr lang="en-US" smtClean="0"/>
              <a:pPr/>
              <a:t>‹Nº›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309673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8FD33A9-3B2D-402E-BB04-97686F8D1F2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C" dirty="0"/>
              <a:t>Derivada de orden superior</a:t>
            </a:r>
          </a:p>
        </p:txBody>
      </p:sp>
    </p:spTree>
    <p:extLst>
      <p:ext uri="{BB962C8B-B14F-4D97-AF65-F5344CB8AC3E}">
        <p14:creationId xmlns:p14="http://schemas.microsoft.com/office/powerpoint/2010/main" val="28263218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95D35E6-E778-47EC-AE50-ECD7A97194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C" dirty="0" err="1"/>
              <a:t>DERivadas</a:t>
            </a:r>
            <a:r>
              <a:rPr lang="es-EC" dirty="0"/>
              <a:t> de orden superior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Marcador de contenido 2">
                <a:extLst>
                  <a:ext uri="{FF2B5EF4-FFF2-40B4-BE49-F238E27FC236}">
                    <a16:creationId xmlns:a16="http://schemas.microsoft.com/office/drawing/2014/main" id="{77CAC55C-E3FF-4F16-A974-6762821AC6C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es-MX" dirty="0"/>
                  <a:t>Para una función cualquiera f, al tomar la derivada, obtenemos una nueva función f’ y podemos aplicar la derivada a f’ . La función (f ‘) ‘ se suele escribir  f ‘’ y recibe el nombre de derivada segunda de f. </a:t>
                </a:r>
              </a:p>
              <a:p>
                <a:pPr marL="0" indent="0">
                  <a:buNone/>
                </a:pPr>
                <a:r>
                  <a:rPr lang="es-MX" dirty="0"/>
                  <a:t>Si f’’ existe, se dice que, f es dos veces derivable en x. </a:t>
                </a:r>
              </a:p>
              <a:p>
                <a:pPr marL="0" indent="0">
                  <a:buNone/>
                </a:pPr>
                <a:r>
                  <a:rPr lang="es-MX" dirty="0"/>
                  <a:t>De manera similar podemos definir f’’’ = (f’’)’ La notación usual es: 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es-MX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MX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p>
                        <m:r>
                          <a:rPr lang="es-MX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r>
                      <a:rPr lang="es-MX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s-MX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MX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p>
                        <m:r>
                          <a:rPr lang="es-MX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p>
                    </m:sSup>
                  </m:oMath>
                </a14:m>
                <a:r>
                  <a:rPr lang="es-MX" dirty="0"/>
                  <a:t> ,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s-MX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MX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p>
                        <m:r>
                          <a:rPr lang="es-MX" b="0" i="1" smtClean="0">
                            <a:latin typeface="Cambria Math" panose="02040503050406030204" pitchFamily="18" charset="0"/>
                          </a:rPr>
                          <m:t>′′</m:t>
                        </m:r>
                      </m:sup>
                    </m:sSup>
                    <m:r>
                      <a:rPr lang="es-MX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s-MX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MX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p>
                        <m:r>
                          <a:rPr lang="es-MX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s-MX" dirty="0"/>
                  <a:t> ,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s-MX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MX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p>
                        <m:r>
                          <a:rPr lang="es-MX" b="0" i="1" smtClean="0">
                            <a:latin typeface="Cambria Math" panose="02040503050406030204" pitchFamily="18" charset="0"/>
                          </a:rPr>
                          <m:t>′′′</m:t>
                        </m:r>
                      </m:sup>
                    </m:sSup>
                    <m:r>
                      <a:rPr lang="es-MX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s-MX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MX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p>
                        <m:r>
                          <a:rPr lang="es-MX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es-MX" dirty="0"/>
                  <a:t> , ...,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s-MX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MX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p>
                        <m:r>
                          <a:rPr lang="es-MX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s-MX" b="0" i="1" smtClean="0">
                            <a:latin typeface="Cambria Math" panose="02040503050406030204" pitchFamily="18" charset="0"/>
                          </a:rPr>
                          <m:t>+1</m:t>
                        </m:r>
                      </m:sup>
                    </m:sSup>
                    <m:r>
                      <a:rPr lang="es-MX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s-MX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s-MX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s-MX" b="0" i="1" smtClean="0">
                                <a:latin typeface="Cambria Math" panose="02040503050406030204" pitchFamily="18" charset="0"/>
                              </a:rPr>
                              <m:t>𝑓</m:t>
                            </m:r>
                          </m:e>
                          <m:sup>
                            <m:r>
                              <a:rPr lang="es-MX" b="0" i="1" smtClean="0">
                                <a:latin typeface="Cambria Math" panose="02040503050406030204" pitchFamily="18" charset="0"/>
                              </a:rPr>
                              <m:t>𝑘</m:t>
                            </m:r>
                          </m:sup>
                        </m:sSup>
                      </m:e>
                    </m:d>
                    <m:r>
                      <a:rPr lang="es-MX" b="0" i="1" smtClean="0">
                        <a:latin typeface="Cambria Math" panose="02040503050406030204" pitchFamily="18" charset="0"/>
                      </a:rPr>
                      <m:t>′</m:t>
                    </m:r>
                  </m:oMath>
                </a14:m>
                <a:endParaRPr lang="es-MX" dirty="0"/>
              </a:p>
              <a:p>
                <a:pPr marL="0" indent="0">
                  <a:buNone/>
                </a:pPr>
                <a:r>
                  <a:rPr lang="es-MX" dirty="0"/>
                  <a:t>Las distintas funciones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s-MX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MX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p>
                        <m:r>
                          <a:rPr lang="es-MX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sup>
                    </m:sSup>
                  </m:oMath>
                </a14:m>
                <a:r>
                  <a:rPr lang="es-MX" dirty="0"/>
                  <a:t>para k ≥ 2 son a veces llamadas derivadas de orden superior</a:t>
                </a:r>
                <a:endParaRPr lang="es-EC" dirty="0"/>
              </a:p>
            </p:txBody>
          </p:sp>
        </mc:Choice>
        <mc:Fallback xmlns="">
          <p:sp>
            <p:nvSpPr>
              <p:cNvPr id="3" name="Marcador de contenido 2">
                <a:extLst>
                  <a:ext uri="{FF2B5EF4-FFF2-40B4-BE49-F238E27FC236}">
                    <a16:creationId xmlns:a16="http://schemas.microsoft.com/office/drawing/2014/main" id="{77CAC55C-E3FF-4F16-A974-6762821AC6C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635" t="-177" r="-952"/>
                </a:stretch>
              </a:blipFill>
            </p:spPr>
            <p:txBody>
              <a:bodyPr/>
              <a:lstStyle/>
              <a:p>
                <a:r>
                  <a:rPr lang="es-EC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852794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CAE4A36-96F5-4E1F-86D8-CBBAD2A647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C" dirty="0"/>
              <a:t>Ejemplos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Marcador de contenido 2">
                <a:extLst>
                  <a:ext uri="{FF2B5EF4-FFF2-40B4-BE49-F238E27FC236}">
                    <a16:creationId xmlns:a16="http://schemas.microsoft.com/office/drawing/2014/main" id="{2F2ADFC9-2CD7-4EC5-9BFB-31B3AF26F374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2337153" y="2664547"/>
                <a:ext cx="7729728" cy="2689331"/>
              </a:xfrm>
            </p:spPr>
            <p:txBody>
              <a:bodyPr>
                <a:normAutofit fontScale="92500" lnSpcReduction="10000"/>
              </a:bodyPr>
              <a:lstStyle/>
              <a:p>
                <a:pPr marL="0" indent="0">
                  <a:buNone/>
                </a:pPr>
                <a:r>
                  <a:rPr lang="es-MX" dirty="0"/>
                  <a:t>Dada la función obtener la segunda derivada y cuarta derivada:</a:t>
                </a:r>
              </a:p>
              <a:p>
                <a:pPr marL="0" indent="0">
                  <a:buNone/>
                </a:pPr>
                <a:r>
                  <a:rPr lang="es-MX" dirty="0">
                    <a:solidFill>
                      <a:srgbClr val="0070C0"/>
                    </a:solidFill>
                  </a:rPr>
                  <a:t>Ejemplo 1: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s-MX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s-MX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MX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s-MX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s-MX" b="0" i="1" smtClean="0">
                          <a:latin typeface="Cambria Math" panose="02040503050406030204" pitchFamily="18" charset="0"/>
                        </a:rPr>
                        <m:t>𝑆𝑒𝑛</m:t>
                      </m:r>
                      <m:r>
                        <a:rPr lang="es-MX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s-MX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s-MX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s-MX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s-MX" b="0" i="1" smtClean="0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s-MX" b="0" i="1" smtClean="0">
                          <a:latin typeface="Cambria Math" panose="02040503050406030204" pitchFamily="18" charset="0"/>
                        </a:rPr>
                        <m:t>´</m:t>
                      </m:r>
                      <m:d>
                        <m:dPr>
                          <m:ctrlPr>
                            <a:rPr lang="es-MX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MX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s-MX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s-MX" b="0" i="1" smtClean="0">
                          <a:latin typeface="Cambria Math" panose="02040503050406030204" pitchFamily="18" charset="0"/>
                        </a:rPr>
                        <m:t>𝐶𝑜𝑠</m:t>
                      </m:r>
                      <m:d>
                        <m:dPr>
                          <m:ctrlPr>
                            <a:rPr lang="es-MX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MX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</m:oMath>
                  </m:oMathPara>
                </a14:m>
                <a:endParaRPr lang="es-MX" b="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s-MX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MX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  <m:sup>
                          <m:r>
                            <a:rPr lang="es-MX" b="0" i="1" smtClean="0">
                              <a:latin typeface="Cambria Math" panose="02040503050406030204" pitchFamily="18" charset="0"/>
                            </a:rPr>
                            <m:t>′′</m:t>
                          </m:r>
                        </m:sup>
                      </m:sSup>
                      <m:d>
                        <m:dPr>
                          <m:ctrlPr>
                            <a:rPr lang="es-MX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MX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s-MX" b="0" i="1" smtClean="0"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es-MX" b="0" i="1" smtClean="0">
                          <a:latin typeface="Cambria Math" panose="02040503050406030204" pitchFamily="18" charset="0"/>
                        </a:rPr>
                        <m:t>𝑆𝑒𝑛</m:t>
                      </m:r>
                      <m:d>
                        <m:dPr>
                          <m:ctrlPr>
                            <a:rPr lang="es-MX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MX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</m:oMath>
                  </m:oMathPara>
                </a14:m>
                <a:endParaRPr lang="es-MX" b="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s-MX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MX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  <m:sup>
                          <m:r>
                            <a:rPr lang="es-MX" b="0" i="1" smtClean="0">
                              <a:latin typeface="Cambria Math" panose="02040503050406030204" pitchFamily="18" charset="0"/>
                            </a:rPr>
                            <m:t>′′′</m:t>
                          </m:r>
                        </m:sup>
                      </m:sSup>
                      <m:d>
                        <m:dPr>
                          <m:ctrlPr>
                            <a:rPr lang="es-MX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MX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s-MX" b="0" i="1" smtClean="0"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es-MX" b="0" i="1" smtClean="0">
                          <a:latin typeface="Cambria Math" panose="02040503050406030204" pitchFamily="18" charset="0"/>
                        </a:rPr>
                        <m:t>𝐶𝑜𝑠</m:t>
                      </m:r>
                      <m:d>
                        <m:dPr>
                          <m:ctrlPr>
                            <a:rPr lang="es-MX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MX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</m:oMath>
                  </m:oMathPara>
                </a14:m>
                <a:endParaRPr lang="es-MX" b="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s-MX" b="0" i="1" smtClean="0">
                          <a:latin typeface="Cambria Math" panose="02040503050406030204" pitchFamily="18" charset="0"/>
                        </a:rPr>
                        <m:t>    </m:t>
                      </m:r>
                      <m:sSup>
                        <m:sSupPr>
                          <m:ctrlPr>
                            <a:rPr lang="es-MX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MX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  <m:sup>
                          <m:r>
                            <a:rPr lang="es-MX" b="0" i="1" smtClean="0">
                              <a:latin typeface="Cambria Math" panose="02040503050406030204" pitchFamily="18" charset="0"/>
                            </a:rPr>
                            <m:t>𝐼𝑉</m:t>
                          </m:r>
                        </m:sup>
                      </m:sSup>
                      <m:d>
                        <m:dPr>
                          <m:ctrlPr>
                            <a:rPr lang="es-MX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MX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s-MX" b="0" i="1" smtClean="0">
                          <a:latin typeface="Cambria Math" panose="02040503050406030204" pitchFamily="18" charset="0"/>
                        </a:rPr>
                        <m:t>=−</m:t>
                      </m:r>
                      <m:d>
                        <m:dPr>
                          <m:ctrlPr>
                            <a:rPr lang="es-MX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MX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s-MX" b="0" i="1" smtClean="0">
                              <a:latin typeface="Cambria Math" panose="02040503050406030204" pitchFamily="18" charset="0"/>
                            </a:rPr>
                            <m:t>𝑆𝑒𝑛</m:t>
                          </m:r>
                          <m:d>
                            <m:dPr>
                              <m:ctrlPr>
                                <a:rPr lang="es-MX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s-MX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</m:d>
                      <m:r>
                        <a:rPr lang="es-MX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s-MX" b="0" i="1" smtClean="0">
                          <a:latin typeface="Cambria Math" panose="02040503050406030204" pitchFamily="18" charset="0"/>
                        </a:rPr>
                        <m:t>𝑆𝑒𝑛</m:t>
                      </m:r>
                      <m:r>
                        <a:rPr lang="es-MX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s-MX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s-MX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s-MX" b="0" dirty="0"/>
              </a:p>
              <a:p>
                <a:pPr marL="0" indent="0">
                  <a:buNone/>
                </a:pPr>
                <a:endParaRPr lang="es-MX" dirty="0"/>
              </a:p>
            </p:txBody>
          </p:sp>
        </mc:Choice>
        <mc:Fallback xmlns="">
          <p:sp>
            <p:nvSpPr>
              <p:cNvPr id="3" name="Marcador de contenido 2">
                <a:extLst>
                  <a:ext uri="{FF2B5EF4-FFF2-40B4-BE49-F238E27FC236}">
                    <a16:creationId xmlns:a16="http://schemas.microsoft.com/office/drawing/2014/main" id="{2F2ADFC9-2CD7-4EC5-9BFB-31B3AF26F37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337153" y="2664547"/>
                <a:ext cx="7729728" cy="2689331"/>
              </a:xfrm>
              <a:blipFill>
                <a:blip r:embed="rId2"/>
                <a:stretch>
                  <a:fillRect l="-710" t="-1134"/>
                </a:stretch>
              </a:blipFill>
            </p:spPr>
            <p:txBody>
              <a:bodyPr/>
              <a:lstStyle/>
              <a:p>
                <a:r>
                  <a:rPr lang="es-EC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010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5C40BD1-375A-4946-B581-6FEAF7E014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C" dirty="0"/>
              <a:t>EJEMPLOS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Marcador de contenido 2">
                <a:extLst>
                  <a:ext uri="{FF2B5EF4-FFF2-40B4-BE49-F238E27FC236}">
                    <a16:creationId xmlns:a16="http://schemas.microsoft.com/office/drawing/2014/main" id="{4A735AE4-BB65-4C2B-BE2D-F7260562583A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2231136" y="2047189"/>
                <a:ext cx="7729728" cy="3404947"/>
              </a:xfrm>
            </p:spPr>
            <p:txBody>
              <a:bodyPr>
                <a:normAutofit fontScale="92500" lnSpcReduction="10000"/>
              </a:bodyPr>
              <a:lstStyle/>
              <a:p>
                <a:pPr marL="0" indent="0">
                  <a:buNone/>
                </a:pPr>
                <a:r>
                  <a:rPr lang="es-EC" sz="1600" dirty="0">
                    <a:solidFill>
                      <a:srgbClr val="0070C0"/>
                    </a:solidFill>
                  </a:rPr>
                  <a:t>Ejemplo 2: 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s-MX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s-MX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MX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s-MX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s-MX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MX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s-MX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s-EC" sz="1600" dirty="0">
                  <a:solidFill>
                    <a:schemeClr val="tx1"/>
                  </a:solidFill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s-MX" sz="16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s-MX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′′</m:t>
                      </m:r>
                      <m:d>
                        <m:dPr>
                          <m:ctrlPr>
                            <a:rPr lang="es-MX" sz="16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MX" sz="16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s-MX" sz="16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s-MX" sz="16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MX" sz="16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s-MX" sz="16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s-EC" sz="1600" dirty="0">
                  <a:solidFill>
                    <a:schemeClr val="tx1"/>
                  </a:solidFill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s-MX" sz="16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MX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  <m:sup>
                          <m:r>
                            <a:rPr lang="es-MX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𝐼𝑉</m:t>
                          </m:r>
                        </m:sup>
                      </m:sSup>
                      <m:d>
                        <m:dPr>
                          <m:ctrlPr>
                            <a:rPr lang="es-MX" sz="16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MX" sz="16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s-MX" sz="16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s-MX" sz="16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MX" sz="16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s-MX" sz="16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s-EC" sz="1600" dirty="0">
                  <a:solidFill>
                    <a:schemeClr val="tx1"/>
                  </a:solidFill>
                </a:endParaRPr>
              </a:p>
              <a:p>
                <a:pPr marL="0" indent="0">
                  <a:buNone/>
                </a:pPr>
                <a:endParaRPr lang="es-EC" sz="1600" dirty="0">
                  <a:solidFill>
                    <a:schemeClr val="tx1"/>
                  </a:solidFill>
                </a:endParaRPr>
              </a:p>
              <a:p>
                <a:pPr marL="0" indent="0">
                  <a:buNone/>
                </a:pPr>
                <a:r>
                  <a:rPr lang="es-EC" sz="1600" dirty="0">
                    <a:solidFill>
                      <a:srgbClr val="0070C0"/>
                    </a:solidFill>
                  </a:rPr>
                  <a:t>Ejemplo 3: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s-MX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s-MX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MX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s-MX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s-MX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MX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s-MX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sup>
                      </m:sSup>
                      <m:r>
                        <a:rPr lang="es-MX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s-MX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MX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s-MX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s-MX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+1</m:t>
                      </m:r>
                    </m:oMath>
                  </m:oMathPara>
                </a14:m>
                <a:endParaRPr lang="es-EC" sz="1600" dirty="0">
                  <a:solidFill>
                    <a:schemeClr val="tx1"/>
                  </a:solidFill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s-MX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MX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  <m:sup>
                          <m:r>
                            <a:rPr lang="es-MX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s-MX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MX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s-MX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=5</m:t>
                      </m:r>
                      <m:sSup>
                        <m:sSupPr>
                          <m:ctrlPr>
                            <a:rPr lang="es-MX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MX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s-MX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  <m:r>
                        <a:rPr lang="es-MX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+2</m:t>
                      </m:r>
                      <m:r>
                        <a:rPr lang="es-MX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s-MX" sz="1600" b="0" dirty="0">
                  <a:solidFill>
                    <a:schemeClr val="tx1"/>
                  </a:solidFill>
                </a:endParaRP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es-MX" sz="1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MX" sz="1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p>
                        <m:r>
                          <a:rPr lang="es-MX" sz="1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′′</m:t>
                        </m:r>
                      </m:sup>
                    </m:sSup>
                    <m:d>
                      <m:dPr>
                        <m:ctrlPr>
                          <a:rPr lang="es-MX" sz="1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s-MX" sz="1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s-MX" sz="1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=20</m:t>
                    </m:r>
                    <m:sSup>
                      <m:sSupPr>
                        <m:ctrlPr>
                          <a:rPr lang="es-MX" sz="1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MX" sz="1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s-MX" sz="1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es-MX" sz="1600" b="0" dirty="0">
                    <a:solidFill>
                      <a:schemeClr val="tx1"/>
                    </a:solidFill>
                  </a:rPr>
                  <a:t>+2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s-MX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MX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  <m:sup>
                          <m:r>
                            <a:rPr lang="es-MX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′′′</m:t>
                          </m:r>
                        </m:sup>
                      </m:sSup>
                      <m:d>
                        <m:dPr>
                          <m:ctrlPr>
                            <a:rPr lang="es-MX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MX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s-MX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=60</m:t>
                      </m:r>
                      <m:sSup>
                        <m:sSupPr>
                          <m:ctrlPr>
                            <a:rPr lang="es-MX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MX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s-MX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s-MX" sz="1600" b="0" dirty="0">
                  <a:solidFill>
                    <a:schemeClr val="tx1"/>
                  </a:solidFill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s-MX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MX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  <m:sup>
                          <m:r>
                            <a:rPr lang="es-MX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𝐼𝑉</m:t>
                          </m:r>
                        </m:sup>
                      </m:sSup>
                      <m:d>
                        <m:dPr>
                          <m:ctrlPr>
                            <a:rPr lang="es-MX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MX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s-MX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=120</m:t>
                      </m:r>
                      <m:r>
                        <a:rPr lang="es-MX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s-MX" sz="1600" b="0" dirty="0">
                  <a:solidFill>
                    <a:schemeClr val="tx1"/>
                  </a:solidFill>
                </a:endParaRPr>
              </a:p>
              <a:p>
                <a:pPr marL="0" indent="0">
                  <a:buNone/>
                </a:pPr>
                <a:endParaRPr lang="es-EC" sz="160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3" name="Marcador de contenido 2">
                <a:extLst>
                  <a:ext uri="{FF2B5EF4-FFF2-40B4-BE49-F238E27FC236}">
                    <a16:creationId xmlns:a16="http://schemas.microsoft.com/office/drawing/2014/main" id="{4A735AE4-BB65-4C2B-BE2D-F7260562583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231136" y="2047189"/>
                <a:ext cx="7729728" cy="3404947"/>
              </a:xfrm>
              <a:blipFill>
                <a:blip r:embed="rId2"/>
                <a:stretch>
                  <a:fillRect l="-315" t="-179" b="-538"/>
                </a:stretch>
              </a:blipFill>
            </p:spPr>
            <p:txBody>
              <a:bodyPr/>
              <a:lstStyle/>
              <a:p>
                <a:r>
                  <a:rPr lang="es-EC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973625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6C4D68-2CCB-4E6A-A481-37228469C5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C" dirty="0"/>
              <a:t>Ejercicios en clase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3A1FA34-A16B-47E2-ABE0-BC3E703F2F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30805" y="1850255"/>
            <a:ext cx="7729728" cy="528237"/>
          </a:xfrm>
        </p:spPr>
        <p:txBody>
          <a:bodyPr>
            <a:normAutofit/>
          </a:bodyPr>
          <a:lstStyle/>
          <a:p>
            <a:r>
              <a:rPr lang="es-EC" dirty="0"/>
              <a:t>Hallar las derivadas de segundo grado de las siguientes funciones</a:t>
            </a: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33141699-FFBD-4B70-B174-E40C6F003F8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20029" y="2378492"/>
            <a:ext cx="4033187" cy="31829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2381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AFFE4B8-6793-4502-BFDE-C79089E86F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C" dirty="0"/>
              <a:t>Ejercicios en clase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Marcador de contenido 2">
                <a:extLst>
                  <a:ext uri="{FF2B5EF4-FFF2-40B4-BE49-F238E27FC236}">
                    <a16:creationId xmlns:a16="http://schemas.microsoft.com/office/drawing/2014/main" id="{7F1F9959-BA6C-4575-A687-2D6453862729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026942" y="2194560"/>
                <a:ext cx="10171145" cy="2059388"/>
              </a:xfrm>
            </p:spPr>
            <p:txBody>
              <a:bodyPr>
                <a:normAutofit/>
              </a:bodyPr>
              <a:lstStyle/>
              <a:p>
                <a:r>
                  <a:rPr lang="es-EC" dirty="0"/>
                  <a:t>Demostrar, que la función </a:t>
                </a:r>
                <a14:m>
                  <m:oMath xmlns:m="http://schemas.openxmlformats.org/officeDocument/2006/math">
                    <m:r>
                      <a:rPr lang="es-MX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s-MX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s-MX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s-MX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s-MX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s-MX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s-MX" b="0" i="1" smtClean="0">
                            <a:latin typeface="Cambria Math" panose="02040503050406030204" pitchFamily="18" charset="0"/>
                          </a:rPr>
                          <m:t>+2</m:t>
                        </m:r>
                        <m:r>
                          <a:rPr lang="es-MX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s-MX" b="0" i="1" smtClean="0">
                            <a:latin typeface="Cambria Math" panose="02040503050406030204" pitchFamily="18" charset="0"/>
                          </a:rPr>
                          <m:t>+2</m:t>
                        </m:r>
                      </m:num>
                      <m:den>
                        <m:r>
                          <a:rPr lang="es-MX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s-EC" dirty="0"/>
                  <a:t> satisface a la ecuación diferencial: </a:t>
                </a:r>
                <a14:m>
                  <m:oMath xmlns:m="http://schemas.openxmlformats.org/officeDocument/2006/math">
                    <m:r>
                      <a:rPr lang="es-MX" b="0" i="1" smtClean="0">
                        <a:latin typeface="Cambria Math" panose="02040503050406030204" pitchFamily="18" charset="0"/>
                      </a:rPr>
                      <m:t>1+</m:t>
                    </m:r>
                    <m:sSup>
                      <m:sSupPr>
                        <m:ctrlPr>
                          <a:rPr lang="es-MX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MX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  <m:r>
                          <a:rPr lang="es-MX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e>
                      <m:sup>
                        <m:r>
                          <a:rPr lang="es-MX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s-MX" b="0" i="1" smtClean="0">
                        <a:latin typeface="Cambria Math" panose="02040503050406030204" pitchFamily="18" charset="0"/>
                      </a:rPr>
                      <m:t>=2</m:t>
                    </m:r>
                    <m:r>
                      <a:rPr lang="es-MX" b="0" i="1" smtClean="0">
                        <a:latin typeface="Cambria Math" panose="02040503050406030204" pitchFamily="18" charset="0"/>
                      </a:rPr>
                      <m:t>𝑦</m:t>
                    </m:r>
                    <m:sSup>
                      <m:sSupPr>
                        <m:ctrlPr>
                          <a:rPr lang="es-MX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MX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es-MX" b="0" i="1" smtClean="0">
                            <a:latin typeface="Cambria Math" panose="02040503050406030204" pitchFamily="18" charset="0"/>
                          </a:rPr>
                          <m:t>′′</m:t>
                        </m:r>
                      </m:sup>
                    </m:sSup>
                  </m:oMath>
                </a14:m>
                <a:endParaRPr lang="es-MX" b="0" dirty="0"/>
              </a:p>
              <a:p>
                <a:endParaRPr lang="es-MX" b="0" dirty="0"/>
              </a:p>
              <a:p>
                <a:r>
                  <a:rPr lang="es-EC" dirty="0"/>
                  <a:t>Halla f(0), f’(0), f’’(0) y f’’’(0), si </a:t>
                </a:r>
                <a14:m>
                  <m:oMath xmlns:m="http://schemas.openxmlformats.org/officeDocument/2006/math">
                    <m:r>
                      <a:rPr lang="es-MX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s-MX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s-MX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s-MX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s-MX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MX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s-MX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sup>
                    </m:sSup>
                    <m:r>
                      <a:rPr lang="es-MX" b="0" i="1" smtClean="0">
                        <a:latin typeface="Cambria Math" panose="02040503050406030204" pitchFamily="18" charset="0"/>
                      </a:rPr>
                      <m:t>𝑆𝑒𝑛</m:t>
                    </m:r>
                    <m:r>
                      <a:rPr lang="es-MX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s-MX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s-MX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s-EC" dirty="0"/>
              </a:p>
            </p:txBody>
          </p:sp>
        </mc:Choice>
        <mc:Fallback xmlns="">
          <p:sp>
            <p:nvSpPr>
              <p:cNvPr id="3" name="Marcador de contenido 2">
                <a:extLst>
                  <a:ext uri="{FF2B5EF4-FFF2-40B4-BE49-F238E27FC236}">
                    <a16:creationId xmlns:a16="http://schemas.microsoft.com/office/drawing/2014/main" id="{7F1F9959-BA6C-4575-A687-2D645386272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026942" y="2194560"/>
                <a:ext cx="10171145" cy="2059388"/>
              </a:xfrm>
              <a:blipFill>
                <a:blip r:embed="rId2"/>
                <a:stretch>
                  <a:fillRect l="-539"/>
                </a:stretch>
              </a:blipFill>
            </p:spPr>
            <p:txBody>
              <a:bodyPr/>
              <a:lstStyle/>
              <a:p>
                <a:r>
                  <a:rPr lang="es-EC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038615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80071AD-1922-4C3F-80A5-1710907A3D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C" dirty="0"/>
              <a:t>Ejercicios Propuestos</a:t>
            </a: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8DD7A824-FB8E-4533-A54F-217702CF6AE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63851" y="1988994"/>
            <a:ext cx="4394746" cy="32360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67419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EA20945-1A6B-4CB4-AA4D-B6AD4487C7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C" dirty="0"/>
              <a:t>Ejercicios propuestos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CuadroTexto 4">
                <a:extLst>
                  <a:ext uri="{FF2B5EF4-FFF2-40B4-BE49-F238E27FC236}">
                    <a16:creationId xmlns:a16="http://schemas.microsoft.com/office/drawing/2014/main" id="{31862A1E-23F9-434A-9A54-2AB9B21E1D50}"/>
                  </a:ext>
                </a:extLst>
              </p:cNvPr>
              <p:cNvSpPr txBox="1"/>
              <p:nvPr/>
            </p:nvSpPr>
            <p:spPr>
              <a:xfrm>
                <a:off x="1097280" y="2544414"/>
                <a:ext cx="10511625" cy="145379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s-EC" sz="2000" dirty="0"/>
                  <a:t>Hallar f’’’(3), si </a:t>
                </a:r>
                <a14:m>
                  <m:oMath xmlns:m="http://schemas.openxmlformats.org/officeDocument/2006/math">
                    <m:r>
                      <a:rPr lang="es-MX" sz="20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s-MX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s-MX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s-MX" sz="20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s-MX" sz="20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MX" sz="2000" b="0" i="1" smtClean="0">
                            <a:latin typeface="Cambria Math" panose="02040503050406030204" pitchFamily="18" charset="0"/>
                          </a:rPr>
                          <m:t>(2</m:t>
                        </m:r>
                        <m:r>
                          <a:rPr lang="es-MX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s-MX" sz="2000" b="0" i="1" smtClean="0">
                            <a:latin typeface="Cambria Math" panose="02040503050406030204" pitchFamily="18" charset="0"/>
                          </a:rPr>
                          <m:t>−3)</m:t>
                        </m:r>
                      </m:e>
                      <m:sup>
                        <m:r>
                          <a:rPr lang="es-MX" sz="2000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sup>
                    </m:sSup>
                  </m:oMath>
                </a14:m>
                <a:endParaRPr lang="es-EC" sz="2000" dirty="0"/>
              </a:p>
              <a:p>
                <a:endParaRPr lang="es-EC" sz="2000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s-EC" sz="2000" dirty="0"/>
                  <a:t>Demostrar, que la función </a:t>
                </a:r>
                <a14:m>
                  <m:oMath xmlns:m="http://schemas.openxmlformats.org/officeDocument/2006/math">
                    <m:r>
                      <a:rPr lang="es-MX" sz="20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s-MX" sz="20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s-MX" sz="20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MX" sz="20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s-MX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sSup>
                      <m:sSupPr>
                        <m:ctrlPr>
                          <a:rPr lang="es-MX" sz="20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MX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s-MX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sSup>
                      <m:sSupPr>
                        <m:ctrlPr>
                          <a:rPr lang="es-MX" sz="20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MX" sz="2000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s-MX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sup>
                    </m:sSup>
                    <m:r>
                      <a:rPr lang="es-MX" sz="2000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s-EC" sz="2000" dirty="0"/>
                  <a:t>satisface a la ecuación diferencial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s-MX" sz="20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MX" sz="20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es-MX" sz="2000" b="0" i="1" smtClean="0">
                            <a:latin typeface="Cambria Math" panose="02040503050406030204" pitchFamily="18" charset="0"/>
                          </a:rPr>
                          <m:t>′′</m:t>
                        </m:r>
                      </m:sup>
                    </m:sSup>
                    <m:r>
                      <a:rPr lang="es-MX" sz="2000" b="0" i="1" smtClean="0">
                        <a:latin typeface="Cambria Math" panose="02040503050406030204" pitchFamily="18" charset="0"/>
                      </a:rPr>
                      <m:t>−2</m:t>
                    </m:r>
                    <m:sSup>
                      <m:sSupPr>
                        <m:ctrlPr>
                          <a:rPr lang="es-MX" sz="20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MX" sz="20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es-MX" sz="2000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r>
                      <a:rPr lang="es-MX" sz="20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s-MX" sz="20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s-MX" sz="20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s-MX" sz="20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MX" sz="2000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s-MX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sup>
                    </m:sSup>
                  </m:oMath>
                </a14:m>
                <a:r>
                  <a:rPr lang="es-EC" sz="2000" dirty="0"/>
                  <a:t> </a:t>
                </a:r>
              </a:p>
              <a:p>
                <a:endParaRPr lang="es-EC" sz="2000" dirty="0"/>
              </a:p>
            </p:txBody>
          </p:sp>
        </mc:Choice>
        <mc:Fallback xmlns="">
          <p:sp>
            <p:nvSpPr>
              <p:cNvPr id="5" name="CuadroTexto 4">
                <a:extLst>
                  <a:ext uri="{FF2B5EF4-FFF2-40B4-BE49-F238E27FC236}">
                    <a16:creationId xmlns:a16="http://schemas.microsoft.com/office/drawing/2014/main" id="{31862A1E-23F9-434A-9A54-2AB9B21E1D5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97280" y="2544414"/>
                <a:ext cx="10511625" cy="1453796"/>
              </a:xfrm>
              <a:prstGeom prst="rect">
                <a:avLst/>
              </a:prstGeom>
              <a:blipFill>
                <a:blip r:embed="rId2"/>
                <a:stretch>
                  <a:fillRect l="-522" t="-1674"/>
                </a:stretch>
              </a:blipFill>
            </p:spPr>
            <p:txBody>
              <a:bodyPr/>
              <a:lstStyle/>
              <a:p>
                <a:r>
                  <a:rPr lang="es-EC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08780722"/>
      </p:ext>
    </p:extLst>
  </p:cSld>
  <p:clrMapOvr>
    <a:masterClrMapping/>
  </p:clrMapOvr>
</p:sld>
</file>

<file path=ppt/theme/theme1.xml><?xml version="1.0" encoding="utf-8"?>
<a:theme xmlns:a="http://schemas.openxmlformats.org/drawingml/2006/main" name="Galería">
  <a:themeElements>
    <a:clrScheme name="Galería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ería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ería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271</TotalTime>
  <Words>326</Words>
  <Application>Microsoft Office PowerPoint</Application>
  <PresentationFormat>Panorámica</PresentationFormat>
  <Paragraphs>38</Paragraphs>
  <Slides>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2" baseType="lpstr">
      <vt:lpstr>Arial</vt:lpstr>
      <vt:lpstr>Cambria Math</vt:lpstr>
      <vt:lpstr>Gill Sans MT</vt:lpstr>
      <vt:lpstr>Galería</vt:lpstr>
      <vt:lpstr>Derivada de orden superior</vt:lpstr>
      <vt:lpstr>DERivadas de orden superior</vt:lpstr>
      <vt:lpstr>Ejemplos</vt:lpstr>
      <vt:lpstr>EJEMPLOS</vt:lpstr>
      <vt:lpstr>Ejercicios en clase</vt:lpstr>
      <vt:lpstr>Ejercicios en clase</vt:lpstr>
      <vt:lpstr>Ejercicios Propuestos</vt:lpstr>
      <vt:lpstr>Ejercicios propuestos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Derivada de orden superior</dc:title>
  <dc:creator>Mery Manzano</dc:creator>
  <cp:lastModifiedBy>Mery Manzano</cp:lastModifiedBy>
  <cp:revision>16</cp:revision>
  <dcterms:created xsi:type="dcterms:W3CDTF">2020-06-08T01:12:22Z</dcterms:created>
  <dcterms:modified xsi:type="dcterms:W3CDTF">2020-06-08T15:50:22Z</dcterms:modified>
</cp:coreProperties>
</file>