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6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29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91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6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13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53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44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94938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6/8/2020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71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6/8/2020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2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51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42B0DB6-F5C7-45FB-8CF3-31B45F9C2DAC}" type="datetimeFigureOut">
              <a:rPr lang="en-US" smtClean="0"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11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96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FD33A9-3B2D-402E-BB04-97686F8D1F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Derivada de orden superior</a:t>
            </a:r>
          </a:p>
        </p:txBody>
      </p:sp>
    </p:spTree>
    <p:extLst>
      <p:ext uri="{BB962C8B-B14F-4D97-AF65-F5344CB8AC3E}">
        <p14:creationId xmlns:p14="http://schemas.microsoft.com/office/powerpoint/2010/main" val="282632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5D35E6-E778-47EC-AE50-ECD7A9719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/>
              <a:t>DERivadas</a:t>
            </a:r>
            <a:r>
              <a:rPr lang="es-EC" dirty="0"/>
              <a:t> de orden superior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7CAC55C-E3FF-4F16-A974-6762821AC6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MX" dirty="0"/>
                  <a:t>Para una función cualquiera f, al tomar la derivada, obtenemos una nueva función f’ y podemos aplicar la derivada a f’ . La función (f ‘) ‘ se suele escribir  f ‘’ y recibe el nombre de derivada segunda de f. </a:t>
                </a:r>
              </a:p>
              <a:p>
                <a:pPr marL="0" indent="0">
                  <a:buNone/>
                </a:pPr>
                <a:r>
                  <a:rPr lang="es-MX" dirty="0"/>
                  <a:t>Si f’’ existe, se dice que, f es dos veces derivable en x. </a:t>
                </a:r>
              </a:p>
              <a:p>
                <a:pPr marL="0" indent="0">
                  <a:buNone/>
                </a:pPr>
                <a:r>
                  <a:rPr lang="es-MX" dirty="0"/>
                  <a:t>De manera similar podemos definir f’’’ = (f’’)’ La notación usual es: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s-MX" dirty="0"/>
                  <a:t>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MX" dirty="0"/>
                  <a:t>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′′′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s-MX" dirty="0"/>
                  <a:t> , ...,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s-MX" dirty="0"/>
              </a:p>
              <a:p>
                <a:pPr marL="0" indent="0">
                  <a:buNone/>
                </a:pPr>
                <a:r>
                  <a:rPr lang="es-MX" dirty="0"/>
                  <a:t>Las distintas funciones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s-MX" dirty="0"/>
                  <a:t>para k ≥ 2 son a veces llamadas derivadas de orden superior</a:t>
                </a:r>
                <a:endParaRPr lang="es-EC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7CAC55C-E3FF-4F16-A974-6762821AC6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952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527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E4A36-96F5-4E1F-86D8-CBBAD2A6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Ejemplos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F2ADFC9-2CD7-4EC5-9BFB-31B3AF26F3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37153" y="2664547"/>
                <a:ext cx="7729728" cy="268933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s-MX" dirty="0"/>
                  <a:t>Dada la función obtener la segunda derivada y cuarta derivada:</a:t>
                </a:r>
              </a:p>
              <a:p>
                <a:pPr marL="0" indent="0">
                  <a:buNone/>
                </a:pPr>
                <a:r>
                  <a:rPr lang="es-MX" dirty="0">
                    <a:solidFill>
                      <a:srgbClr val="0070C0"/>
                    </a:solidFill>
                  </a:rPr>
                  <a:t>Ejemplo 1: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𝑆𝑒𝑛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MX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´</m:t>
                      </m:r>
                      <m:d>
                        <m:d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d>
                        <m:d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s-MX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𝑆𝑒𝑛</m:t>
                      </m:r>
                      <m:d>
                        <m:d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s-MX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d>
                        <m:d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s-MX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    </m:t>
                      </m:r>
                      <m:sSup>
                        <m:sSup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𝐼𝑉</m:t>
                          </m:r>
                        </m:sup>
                      </m:sSup>
                      <m:d>
                        <m:d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𝑆𝑒𝑛</m:t>
                          </m:r>
                          <m:d>
                            <m:d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𝑆𝑒𝑛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MX" b="0" dirty="0"/>
              </a:p>
              <a:p>
                <a:pPr marL="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F2ADFC9-2CD7-4EC5-9BFB-31B3AF26F3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37153" y="2664547"/>
                <a:ext cx="7729728" cy="2689331"/>
              </a:xfrm>
              <a:blipFill>
                <a:blip r:embed="rId2"/>
                <a:stretch>
                  <a:fillRect l="-710" t="-1134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10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C40BD1-375A-4946-B581-6FEAF7E01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EJEMPLOS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A735AE4-BB65-4C2B-BE2D-F726056258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047189"/>
                <a:ext cx="7729728" cy="3404947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s-EC" sz="1600" dirty="0">
                    <a:solidFill>
                      <a:srgbClr val="0070C0"/>
                    </a:solidFill>
                  </a:rPr>
                  <a:t>Ejemplo 2: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EC" sz="1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′′</m:t>
                      </m:r>
                      <m:d>
                        <m:dPr>
                          <m:ctrlPr>
                            <a:rPr lang="es-MX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MX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EC" sz="1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𝐼𝑉</m:t>
                          </m:r>
                        </m:sup>
                      </m:sSup>
                      <m:d>
                        <m:dPr>
                          <m:ctrlPr>
                            <a:rPr lang="es-MX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MX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EC" sz="1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s-EC" sz="1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s-EC" sz="1600" dirty="0">
                    <a:solidFill>
                      <a:srgbClr val="0070C0"/>
                    </a:solidFill>
                  </a:rPr>
                  <a:t>Ejemplo 3: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s-EC" sz="16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1600" b="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MX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s-MX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</m:t>
                    </m:r>
                    <m:sSup>
                      <m:sSupPr>
                        <m:ctrlPr>
                          <a:rPr lang="es-MX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s-MX" sz="1600" b="0" dirty="0">
                    <a:solidFill>
                      <a:schemeClr val="tx1"/>
                    </a:solidFill>
                  </a:rPr>
                  <a:t>+2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sSup>
                        <m:sSupPr>
                          <m:ctrlP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MX" sz="1600" b="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𝐼𝑉</m:t>
                          </m:r>
                        </m:sup>
                      </m:sSup>
                      <m:d>
                        <m:dPr>
                          <m:ctrlP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=120</m:t>
                      </m:r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sz="1600" b="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s-EC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A735AE4-BB65-4C2B-BE2D-F726056258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047189"/>
                <a:ext cx="7729728" cy="3404947"/>
              </a:xfrm>
              <a:blipFill>
                <a:blip r:embed="rId2"/>
                <a:stretch>
                  <a:fillRect l="-315" t="-179" b="-53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7362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C4D68-2CCB-4E6A-A481-37228469C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Ejercicios en clase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A1FA34-A16B-47E2-ABE0-BC3E703F2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805" y="1850255"/>
            <a:ext cx="7729728" cy="528237"/>
          </a:xfrm>
        </p:spPr>
        <p:txBody>
          <a:bodyPr>
            <a:normAutofit/>
          </a:bodyPr>
          <a:lstStyle/>
          <a:p>
            <a:r>
              <a:rPr lang="es-EC" dirty="0"/>
              <a:t>Hallar las derivadas de segundo grado de las siguientes funciones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3141699-FFBD-4B70-B174-E40C6F003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029" y="2378492"/>
            <a:ext cx="4033187" cy="318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8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FE4B8-6793-4502-BFDE-C79089E86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Ejercicios en clase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F1F9959-BA6C-4575-A687-2D64538627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6942" y="2194560"/>
                <a:ext cx="10171145" cy="2059388"/>
              </a:xfrm>
            </p:spPr>
            <p:txBody>
              <a:bodyPr>
                <a:normAutofit/>
              </a:bodyPr>
              <a:lstStyle/>
              <a:p>
                <a:r>
                  <a:rPr lang="es-EC" dirty="0"/>
                  <a:t>Demostrar, que la función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MX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EC" dirty="0"/>
                  <a:t> satisface a la ecuación diferencial: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1+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𝑦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</m:oMath>
                </a14:m>
                <a:endParaRPr lang="es-MX" b="0" dirty="0"/>
              </a:p>
              <a:p>
                <a:endParaRPr lang="es-MX" b="0" dirty="0"/>
              </a:p>
              <a:p>
                <a:r>
                  <a:rPr lang="es-EC" dirty="0"/>
                  <a:t>Halla f(0), f’(0), f’’(0) y f’’’(0), si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𝑆𝑒𝑛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EC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F1F9959-BA6C-4575-A687-2D64538627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6942" y="2194560"/>
                <a:ext cx="10171145" cy="2059388"/>
              </a:xfrm>
              <a:blipFill>
                <a:blip r:embed="rId2"/>
                <a:stretch>
                  <a:fillRect l="-539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3861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0071AD-1922-4C3F-80A5-1710907A3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Ejercicios Propuestos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DD7A824-FB8E-4533-A54F-217702CF6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851" y="1988994"/>
            <a:ext cx="4394746" cy="323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741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A20945-1A6B-4CB4-AA4D-B6AD4487C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Ejercicios propuestos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1862A1E-23F9-434A-9A54-2AB9B21E1D50}"/>
                  </a:ext>
                </a:extLst>
              </p:cNvPr>
              <p:cNvSpPr txBox="1"/>
              <p:nvPr/>
            </p:nvSpPr>
            <p:spPr>
              <a:xfrm>
                <a:off x="1097280" y="2544414"/>
                <a:ext cx="10511625" cy="1453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EC" sz="2000" dirty="0"/>
                  <a:t>Hallar f’’’(3), si </a:t>
                </a:r>
                <a14:m>
                  <m:oMath xmlns:m="http://schemas.openxmlformats.org/officeDocument/2006/math"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s-EC" sz="2000" dirty="0"/>
              </a:p>
              <a:p>
                <a:endParaRPr lang="es-EC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s-EC" sz="2000" dirty="0"/>
                  <a:t>Demostrar, que la función </a:t>
                </a:r>
                <a14:m>
                  <m:oMath xmlns:m="http://schemas.openxmlformats.org/officeDocument/2006/math"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C" sz="2000" dirty="0"/>
                  <a:t>satisface a la ecuación diferencial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s-EC" sz="2000" dirty="0"/>
                  <a:t> </a:t>
                </a:r>
              </a:p>
              <a:p>
                <a:endParaRPr lang="es-EC" sz="20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1862A1E-23F9-434A-9A54-2AB9B21E1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280" y="2544414"/>
                <a:ext cx="10511625" cy="1453796"/>
              </a:xfrm>
              <a:prstGeom prst="rect">
                <a:avLst/>
              </a:prstGeom>
              <a:blipFill>
                <a:blip r:embed="rId2"/>
                <a:stretch>
                  <a:fillRect l="-522" t="-1674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878072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271</TotalTime>
  <Words>326</Words>
  <Application>Microsoft Office PowerPoint</Application>
  <PresentationFormat>Panorámica</PresentationFormat>
  <Paragraphs>38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Gill Sans MT</vt:lpstr>
      <vt:lpstr>Galería</vt:lpstr>
      <vt:lpstr>Derivada de orden superior</vt:lpstr>
      <vt:lpstr>DERivadas de orden superior</vt:lpstr>
      <vt:lpstr>Ejemplos</vt:lpstr>
      <vt:lpstr>EJEMPLOS</vt:lpstr>
      <vt:lpstr>Ejercicios en clase</vt:lpstr>
      <vt:lpstr>Ejercicios en clase</vt:lpstr>
      <vt:lpstr>Ejercicios Propuestos</vt:lpstr>
      <vt:lpstr>Ejercicios propuestos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Derivada de orden superior</dc:title>
  <dc:creator>Mery Manzano</dc:creator>
  <cp:lastModifiedBy>Mery Manzano</cp:lastModifiedBy>
  <cp:revision>16</cp:revision>
  <dcterms:created xsi:type="dcterms:W3CDTF">2020-06-08T01:12:22Z</dcterms:created>
  <dcterms:modified xsi:type="dcterms:W3CDTF">2020-06-08T15:50:22Z</dcterms:modified>
</cp:coreProperties>
</file>