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37" r:id="rId2"/>
    <p:sldId id="338" r:id="rId3"/>
    <p:sldId id="341" r:id="rId4"/>
    <p:sldId id="339" r:id="rId5"/>
    <p:sldId id="348" r:id="rId6"/>
    <p:sldId id="343" r:id="rId7"/>
    <p:sldId id="351" r:id="rId8"/>
    <p:sldId id="349" r:id="rId9"/>
    <p:sldId id="350" r:id="rId10"/>
    <p:sldId id="352" r:id="rId11"/>
    <p:sldId id="353" r:id="rId12"/>
    <p:sldId id="354" r:id="rId13"/>
    <p:sldId id="355" r:id="rId14"/>
    <p:sldId id="35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716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/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1041" y="759655"/>
            <a:ext cx="9736504" cy="5627077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	</a:t>
            </a:r>
            <a:r>
              <a:rPr lang="es-ES" b="1" u="sng" dirty="0">
                <a:solidFill>
                  <a:schemeClr val="tx1"/>
                </a:solidFill>
              </a:rPr>
              <a:t>Signos de la pubertad </a:t>
            </a:r>
          </a:p>
          <a:p>
            <a:pPr algn="just"/>
            <a:endParaRPr lang="es-ES" b="1" u="sng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primeros signos externos de la pubertad son: el </a:t>
            </a:r>
            <a:r>
              <a:rPr lang="es-ES" b="1" i="1" dirty="0">
                <a:solidFill>
                  <a:schemeClr val="tx1"/>
                </a:solidFill>
              </a:rPr>
              <a:t>tejido mamario </a:t>
            </a:r>
            <a:r>
              <a:rPr lang="es-ES" dirty="0">
                <a:solidFill>
                  <a:schemeClr val="tx1"/>
                </a:solidFill>
              </a:rPr>
              <a:t>y el </a:t>
            </a:r>
            <a:r>
              <a:rPr lang="es-ES" b="1" i="1" dirty="0">
                <a:solidFill>
                  <a:schemeClr val="tx1"/>
                </a:solidFill>
              </a:rPr>
              <a:t>vello púbico</a:t>
            </a:r>
            <a:r>
              <a:rPr lang="es-ES" dirty="0">
                <a:solidFill>
                  <a:schemeClr val="tx1"/>
                </a:solidFill>
              </a:rPr>
              <a:t> en las niñas y el </a:t>
            </a:r>
            <a:r>
              <a:rPr lang="es-ES" b="1" i="1" dirty="0">
                <a:solidFill>
                  <a:schemeClr val="tx1"/>
                </a:solidFill>
              </a:rPr>
              <a:t>aumento de los testículos </a:t>
            </a:r>
            <a:r>
              <a:rPr lang="es-ES" dirty="0">
                <a:solidFill>
                  <a:schemeClr val="tx1"/>
                </a:solidFill>
              </a:rPr>
              <a:t>en los varones (</a:t>
            </a:r>
            <a:r>
              <a:rPr lang="es-ES" dirty="0" err="1">
                <a:solidFill>
                  <a:schemeClr val="tx1"/>
                </a:solidFill>
              </a:rPr>
              <a:t>Susman</a:t>
            </a:r>
            <a:r>
              <a:rPr lang="es-ES" dirty="0">
                <a:solidFill>
                  <a:schemeClr val="tx1"/>
                </a:solidFill>
              </a:rPr>
              <a:t> y </a:t>
            </a:r>
            <a:r>
              <a:rPr lang="es-ES" dirty="0" err="1">
                <a:solidFill>
                  <a:schemeClr val="tx1"/>
                </a:solidFill>
              </a:rPr>
              <a:t>Rogol</a:t>
            </a:r>
            <a:r>
              <a:rPr lang="es-ES" dirty="0">
                <a:solidFill>
                  <a:schemeClr val="tx1"/>
                </a:solidFill>
              </a:rPr>
              <a:t>, 2004).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</a:t>
            </a:r>
            <a:r>
              <a:rPr lang="es-ES" b="1" i="1" dirty="0">
                <a:solidFill>
                  <a:schemeClr val="tx1"/>
                </a:solidFill>
              </a:rPr>
              <a:t>pezones</a:t>
            </a:r>
            <a:r>
              <a:rPr lang="es-ES" dirty="0">
                <a:solidFill>
                  <a:schemeClr val="tx1"/>
                </a:solidFill>
              </a:rPr>
              <a:t> de las niñas aumentan de tamaño y sobresalen, las </a:t>
            </a:r>
            <a:r>
              <a:rPr lang="es-ES" b="1" i="1" dirty="0">
                <a:solidFill>
                  <a:schemeClr val="tx1"/>
                </a:solidFill>
              </a:rPr>
              <a:t>areolas</a:t>
            </a:r>
            <a:r>
              <a:rPr lang="es-ES" dirty="0">
                <a:solidFill>
                  <a:schemeClr val="tx1"/>
                </a:solidFill>
              </a:rPr>
              <a:t> aumentan de tamaño y los </a:t>
            </a:r>
            <a:r>
              <a:rPr lang="es-ES" b="1" i="1" dirty="0">
                <a:solidFill>
                  <a:schemeClr val="tx1"/>
                </a:solidFill>
              </a:rPr>
              <a:t>senos</a:t>
            </a:r>
            <a:r>
              <a:rPr lang="es-ES" dirty="0">
                <a:solidFill>
                  <a:schemeClr val="tx1"/>
                </a:solidFill>
              </a:rPr>
              <a:t> asumen primero una forma cónica y luego redondeada.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Algunos varones adolescentes experimentan </a:t>
            </a:r>
            <a:r>
              <a:rPr lang="es-ES" b="1" i="1" dirty="0">
                <a:solidFill>
                  <a:schemeClr val="tx1"/>
                </a:solidFill>
              </a:rPr>
              <a:t>aumento mamario temporal</a:t>
            </a:r>
            <a:r>
              <a:rPr lang="es-ES" dirty="0">
                <a:solidFill>
                  <a:schemeClr val="tx1"/>
                </a:solidFill>
              </a:rPr>
              <a:t>, puede durar hasta 18 meses.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El </a:t>
            </a:r>
            <a:r>
              <a:rPr lang="es-ES" b="1" i="1" dirty="0">
                <a:solidFill>
                  <a:schemeClr val="tx1"/>
                </a:solidFill>
              </a:rPr>
              <a:t>vello púbico</a:t>
            </a:r>
            <a:r>
              <a:rPr lang="es-ES" dirty="0">
                <a:solidFill>
                  <a:schemeClr val="tx1"/>
                </a:solidFill>
              </a:rPr>
              <a:t>, que al principio es liso y sedoso, a la larga se vuelve grueso, oscuro y rizado.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</a:t>
            </a:r>
            <a:r>
              <a:rPr lang="es-ES" b="1" i="1" dirty="0">
                <a:solidFill>
                  <a:schemeClr val="tx1"/>
                </a:solidFill>
              </a:rPr>
              <a:t>voz</a:t>
            </a:r>
            <a:r>
              <a:rPr lang="es-ES" dirty="0">
                <a:solidFill>
                  <a:schemeClr val="tx1"/>
                </a:solidFill>
              </a:rPr>
              <a:t> se profundiza, en especial en los varones, en parte como respuesta hacia el crecimiento de la </a:t>
            </a:r>
            <a:r>
              <a:rPr lang="es-ES" b="1" i="1" dirty="0">
                <a:solidFill>
                  <a:schemeClr val="tx1"/>
                </a:solidFill>
              </a:rPr>
              <a:t>laringe</a:t>
            </a:r>
            <a:r>
              <a:rPr lang="es-ES" dirty="0">
                <a:solidFill>
                  <a:schemeClr val="tx1"/>
                </a:solidFill>
              </a:rPr>
              <a:t> y en parte por la </a:t>
            </a:r>
            <a:r>
              <a:rPr lang="es-ES" b="1" i="1" dirty="0">
                <a:solidFill>
                  <a:schemeClr val="tx1"/>
                </a:solidFill>
              </a:rPr>
              <a:t>producción de hormonas masculinas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</a:t>
            </a:r>
            <a:r>
              <a:rPr lang="es-ES" b="1" i="1" dirty="0">
                <a:solidFill>
                  <a:schemeClr val="tx1"/>
                </a:solidFill>
              </a:rPr>
              <a:t>piel</a:t>
            </a:r>
            <a:r>
              <a:rPr lang="es-ES" dirty="0">
                <a:solidFill>
                  <a:schemeClr val="tx1"/>
                </a:solidFill>
              </a:rPr>
              <a:t> se vuelve más </a:t>
            </a:r>
            <a:r>
              <a:rPr lang="es-ES" b="1" i="1" dirty="0">
                <a:solidFill>
                  <a:schemeClr val="tx1"/>
                </a:solidFill>
              </a:rPr>
              <a:t>gruesa y grasosa</a:t>
            </a:r>
            <a:r>
              <a:rPr lang="es-ES" dirty="0">
                <a:solidFill>
                  <a:schemeClr val="tx1"/>
                </a:solidFill>
              </a:rPr>
              <a:t>. El aumento en la actividad de las glándulas sebáceas puede dar lugar a barros y espinillas.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El </a:t>
            </a:r>
            <a:r>
              <a:rPr lang="es-ES" b="1" i="1" dirty="0">
                <a:solidFill>
                  <a:schemeClr val="tx1"/>
                </a:solidFill>
              </a:rPr>
              <a:t>acné</a:t>
            </a:r>
            <a:r>
              <a:rPr lang="es-ES" dirty="0">
                <a:solidFill>
                  <a:schemeClr val="tx1"/>
                </a:solidFill>
              </a:rPr>
              <a:t> es más común entre los varones y parece relacionarse con el aumento en la cantidad de testosterona.</a:t>
            </a:r>
          </a:p>
        </p:txBody>
      </p:sp>
    </p:spTree>
    <p:extLst>
      <p:ext uri="{BB962C8B-B14F-4D97-AF65-F5344CB8AC3E}">
        <p14:creationId xmlns:p14="http://schemas.microsoft.com/office/powerpoint/2010/main" val="96150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03" y="1550963"/>
            <a:ext cx="8217193" cy="3756074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	</a:t>
            </a:r>
            <a:r>
              <a:rPr lang="es-ES" b="1" u="sng" dirty="0">
                <a:solidFill>
                  <a:schemeClr val="tx1"/>
                </a:solidFill>
              </a:rPr>
              <a:t>Crecimiento rápido de la adolescencia</a:t>
            </a:r>
          </a:p>
          <a:p>
            <a:pPr algn="just"/>
            <a:endParaRPr lang="es-ES" b="1" u="sng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Se trata de un </a:t>
            </a:r>
            <a:r>
              <a:rPr lang="es-ES" b="1" i="1" dirty="0">
                <a:solidFill>
                  <a:schemeClr val="tx1"/>
                </a:solidFill>
              </a:rPr>
              <a:t>aumento rápido de estatura, peso y crecimiento muscular y óseo </a:t>
            </a:r>
            <a:r>
              <a:rPr lang="es-ES" dirty="0">
                <a:solidFill>
                  <a:schemeClr val="tx1"/>
                </a:solidFill>
              </a:rPr>
              <a:t>que ocurre durante la pubertad.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En las mujeres, comienza entre los </a:t>
            </a:r>
            <a:r>
              <a:rPr lang="es-ES" b="1" i="1" dirty="0">
                <a:solidFill>
                  <a:schemeClr val="tx1"/>
                </a:solidFill>
              </a:rPr>
              <a:t>9.5 años y los 14.5 años.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En los varones, entre los </a:t>
            </a:r>
            <a:r>
              <a:rPr lang="es-ES" b="1" i="1" dirty="0">
                <a:solidFill>
                  <a:schemeClr val="tx1"/>
                </a:solidFill>
              </a:rPr>
              <a:t>10.5 años y los 16 años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Luego la persona alcanza la </a:t>
            </a:r>
            <a:r>
              <a:rPr lang="es-ES" b="1" i="1" dirty="0">
                <a:solidFill>
                  <a:schemeClr val="tx1"/>
                </a:solidFill>
              </a:rPr>
              <a:t>madurez sexual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Tanto la hormona del crecimiento como las hormonas sexuales (andrógenos y estrógenos) contribuyen a este </a:t>
            </a:r>
            <a:r>
              <a:rPr lang="es-ES" b="1" i="1" dirty="0">
                <a:solidFill>
                  <a:schemeClr val="tx1"/>
                </a:solidFill>
              </a:rPr>
              <a:t>crecimiento puberal normal</a:t>
            </a:r>
            <a:r>
              <a:rPr lang="es-ES" dirty="0">
                <a:solidFill>
                  <a:schemeClr val="tx1"/>
                </a:solidFill>
              </a:rPr>
              <a:t>.	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21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695" y="1496451"/>
            <a:ext cx="9270609" cy="3865098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	</a:t>
            </a:r>
            <a:r>
              <a:rPr lang="es-ES" b="1" u="sng" dirty="0">
                <a:solidFill>
                  <a:schemeClr val="tx1"/>
                </a:solidFill>
              </a:rPr>
              <a:t>Señales de madurez sexual: producción de espermatozoides y menstruación</a:t>
            </a:r>
          </a:p>
          <a:p>
            <a:pPr algn="just"/>
            <a:r>
              <a:rPr lang="es-ES" b="1" u="sng" dirty="0">
                <a:solidFill>
                  <a:schemeClr val="tx1"/>
                </a:solidFill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principal señal de madurez sexual en los varones es </a:t>
            </a:r>
            <a:r>
              <a:rPr lang="es-ES" b="1" i="1" dirty="0">
                <a:solidFill>
                  <a:schemeClr val="tx1"/>
                </a:solidFill>
              </a:rPr>
              <a:t>la producción de esperma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primera eyaculación, o </a:t>
            </a:r>
            <a:r>
              <a:rPr lang="es-ES" b="1" i="1" dirty="0">
                <a:solidFill>
                  <a:schemeClr val="tx1"/>
                </a:solidFill>
              </a:rPr>
              <a:t>espermarquia</a:t>
            </a:r>
            <a:r>
              <a:rPr lang="es-ES" dirty="0">
                <a:solidFill>
                  <a:schemeClr val="tx1"/>
                </a:solidFill>
              </a:rPr>
              <a:t>, ocurre a una edad promedio de </a:t>
            </a:r>
            <a:r>
              <a:rPr lang="es-ES" b="1" i="1" dirty="0">
                <a:solidFill>
                  <a:schemeClr val="tx1"/>
                </a:solidFill>
              </a:rPr>
              <a:t>13</a:t>
            </a:r>
            <a:r>
              <a:rPr lang="es-ES" dirty="0">
                <a:solidFill>
                  <a:schemeClr val="tx1"/>
                </a:solidFill>
              </a:rPr>
              <a:t> años. Es resultado de una </a:t>
            </a:r>
            <a:r>
              <a:rPr lang="es-ES" b="1" i="1" dirty="0">
                <a:solidFill>
                  <a:schemeClr val="tx1"/>
                </a:solidFill>
              </a:rPr>
              <a:t>polución nocturna</a:t>
            </a:r>
            <a:r>
              <a:rPr lang="es-ES" dirty="0">
                <a:solidFill>
                  <a:schemeClr val="tx1"/>
                </a:solidFill>
              </a:rPr>
              <a:t>, una eyaculación involuntaria de semen (conocida comúnmente como sueño húmedo).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principal señal de madurez sexual en las mujeres es la </a:t>
            </a:r>
            <a:r>
              <a:rPr lang="es-ES" b="1" i="1" dirty="0">
                <a:solidFill>
                  <a:schemeClr val="tx1"/>
                </a:solidFill>
              </a:rPr>
              <a:t>menstruación</a:t>
            </a:r>
            <a:r>
              <a:rPr lang="es-ES" dirty="0">
                <a:solidFill>
                  <a:schemeClr val="tx1"/>
                </a:solidFill>
              </a:rPr>
              <a:t> (desprendimiento de tejido del recubrimiento de la matriz).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primera menstruación, llamada </a:t>
            </a:r>
            <a:r>
              <a:rPr lang="es-ES" b="1" i="1" dirty="0">
                <a:solidFill>
                  <a:schemeClr val="tx1"/>
                </a:solidFill>
              </a:rPr>
              <a:t>menarquia</a:t>
            </a:r>
            <a:r>
              <a:rPr lang="es-ES" dirty="0">
                <a:solidFill>
                  <a:schemeClr val="tx1"/>
                </a:solidFill>
              </a:rPr>
              <a:t>, puede variar entre los 10 y 16 años y medio.</a:t>
            </a:r>
          </a:p>
        </p:txBody>
      </p:sp>
    </p:spTree>
    <p:extLst>
      <p:ext uri="{BB962C8B-B14F-4D97-AF65-F5344CB8AC3E}">
        <p14:creationId xmlns:p14="http://schemas.microsoft.com/office/powerpoint/2010/main" val="125211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6627" y="872197"/>
            <a:ext cx="9835662" cy="5317587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	</a:t>
            </a:r>
            <a:r>
              <a:rPr lang="es-ES" b="1" u="sng" dirty="0">
                <a:solidFill>
                  <a:schemeClr val="tx1"/>
                </a:solidFill>
              </a:rPr>
              <a:t>Efectos psicológicos de la maduración temprana y tardía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Algunos estudios encontraron que la mayoría </a:t>
            </a:r>
            <a:r>
              <a:rPr lang="es-ES" b="1" i="1" dirty="0">
                <a:solidFill>
                  <a:schemeClr val="tx1"/>
                </a:solidFill>
              </a:rPr>
              <a:t>de los varones quieren madurar antes</a:t>
            </a:r>
            <a:r>
              <a:rPr lang="es-ES" dirty="0">
                <a:solidFill>
                  <a:schemeClr val="tx1"/>
                </a:solidFill>
              </a:rPr>
              <a:t> y aquellos que lo hacen obtienen mayor </a:t>
            </a:r>
            <a:r>
              <a:rPr lang="es-ES" b="1" i="1" dirty="0">
                <a:solidFill>
                  <a:schemeClr val="tx1"/>
                </a:solidFill>
              </a:rPr>
              <a:t>autoestima</a:t>
            </a:r>
            <a:r>
              <a:rPr lang="es-ES" dirty="0">
                <a:solidFill>
                  <a:schemeClr val="tx1"/>
                </a:solidFill>
              </a:rPr>
              <a:t> (</a:t>
            </a:r>
            <a:r>
              <a:rPr lang="es-ES" dirty="0" err="1">
                <a:solidFill>
                  <a:schemeClr val="tx1"/>
                </a:solidFill>
              </a:rPr>
              <a:t>Alsaker</a:t>
            </a:r>
            <a:r>
              <a:rPr lang="es-ES" dirty="0">
                <a:solidFill>
                  <a:schemeClr val="tx1"/>
                </a:solidFill>
              </a:rPr>
              <a:t>, 1992) Tienden a ser más </a:t>
            </a:r>
            <a:r>
              <a:rPr lang="es-ES" b="1" i="1" dirty="0">
                <a:solidFill>
                  <a:schemeClr val="tx1"/>
                </a:solidFill>
              </a:rPr>
              <a:t>desenvueltos, relajados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b="1" i="1" dirty="0">
                <a:solidFill>
                  <a:schemeClr val="tx1"/>
                </a:solidFill>
              </a:rPr>
              <a:t>afables y populares, y menos impulsivos,</a:t>
            </a:r>
            <a:r>
              <a:rPr lang="es-ES" dirty="0">
                <a:solidFill>
                  <a:schemeClr val="tx1"/>
                </a:solidFill>
              </a:rPr>
              <a:t> también tienen un mayor </a:t>
            </a:r>
            <a:r>
              <a:rPr lang="es-ES" b="1" i="1" dirty="0">
                <a:solidFill>
                  <a:schemeClr val="tx1"/>
                </a:solidFill>
              </a:rPr>
              <a:t>avance cognitivo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En contraste, otros estudios han encontrado que los varones que maduran antes son más </a:t>
            </a:r>
            <a:r>
              <a:rPr lang="es-ES" b="1" i="1" dirty="0">
                <a:solidFill>
                  <a:schemeClr val="tx1"/>
                </a:solidFill>
              </a:rPr>
              <a:t>ansiosos o agresivos</a:t>
            </a:r>
            <a:r>
              <a:rPr lang="es-ES" dirty="0">
                <a:solidFill>
                  <a:schemeClr val="tx1"/>
                </a:solidFill>
              </a:rPr>
              <a:t>, están más </a:t>
            </a:r>
            <a:r>
              <a:rPr lang="es-ES" b="1" i="1" dirty="0">
                <a:solidFill>
                  <a:schemeClr val="tx1"/>
                </a:solidFill>
              </a:rPr>
              <a:t>preocupados por agradar a los demás</a:t>
            </a:r>
            <a:r>
              <a:rPr lang="es-ES" dirty="0">
                <a:solidFill>
                  <a:schemeClr val="tx1"/>
                </a:solidFill>
              </a:rPr>
              <a:t>, son más </a:t>
            </a:r>
            <a:r>
              <a:rPr lang="es-ES" b="1" i="1" dirty="0">
                <a:solidFill>
                  <a:schemeClr val="tx1"/>
                </a:solidFill>
              </a:rPr>
              <a:t>cautos</a:t>
            </a:r>
            <a:r>
              <a:rPr lang="es-ES" dirty="0">
                <a:solidFill>
                  <a:schemeClr val="tx1"/>
                </a:solidFill>
              </a:rPr>
              <a:t>, dependen más de otras personas y están más </a:t>
            </a:r>
            <a:r>
              <a:rPr lang="es-ES" b="1" i="1" dirty="0">
                <a:solidFill>
                  <a:schemeClr val="tx1"/>
                </a:solidFill>
              </a:rPr>
              <a:t>limitados por reglas y rutinas.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Quienes maduran antes quizá tengan dificultades para estar a la altura de las </a:t>
            </a:r>
            <a:r>
              <a:rPr lang="es-ES" b="1" i="1" dirty="0">
                <a:solidFill>
                  <a:schemeClr val="tx1"/>
                </a:solidFill>
              </a:rPr>
              <a:t>expectativas de los demás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Quienes maduran después se sienten </a:t>
            </a:r>
            <a:r>
              <a:rPr lang="es-ES" b="1" i="1" dirty="0">
                <a:solidFill>
                  <a:schemeClr val="tx1"/>
                </a:solidFill>
              </a:rPr>
              <a:t>inadecuados, cohibidos, rechazados y dominados</a:t>
            </a:r>
            <a:r>
              <a:rPr lang="es-ES" dirty="0">
                <a:solidFill>
                  <a:schemeClr val="tx1"/>
                </a:solidFill>
              </a:rPr>
              <a:t>; son más </a:t>
            </a:r>
            <a:r>
              <a:rPr lang="es-ES" b="1" i="1" dirty="0">
                <a:solidFill>
                  <a:schemeClr val="tx1"/>
                </a:solidFill>
              </a:rPr>
              <a:t>dependientes, agresivos, inseguros o deprimidos</a:t>
            </a:r>
            <a:r>
              <a:rPr lang="es-ES" dirty="0">
                <a:solidFill>
                  <a:schemeClr val="tx1"/>
                </a:solidFill>
              </a:rPr>
              <a:t>; tienen más conflictos con sus </a:t>
            </a:r>
            <a:r>
              <a:rPr lang="es-ES" b="1" i="1" dirty="0">
                <a:solidFill>
                  <a:schemeClr val="tx1"/>
                </a:solidFill>
              </a:rPr>
              <a:t>padres y más problemas en la escuela, y tienen habilidades sociales y de afrontamiento más deficientes.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545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2993" y="1107830"/>
            <a:ext cx="8246013" cy="4642339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Las mujeres que maduran en forma temprana son </a:t>
            </a:r>
            <a:r>
              <a:rPr lang="es-ES" b="1" i="1" dirty="0">
                <a:solidFill>
                  <a:schemeClr val="tx1"/>
                </a:solidFill>
              </a:rPr>
              <a:t>menos sociables, expresivas y desenvueltas</a:t>
            </a:r>
            <a:r>
              <a:rPr lang="es-ES" dirty="0">
                <a:solidFill>
                  <a:schemeClr val="tx1"/>
                </a:solidFill>
              </a:rPr>
              <a:t>; son más </a:t>
            </a:r>
            <a:r>
              <a:rPr lang="es-ES" b="1" i="1" dirty="0">
                <a:solidFill>
                  <a:schemeClr val="tx1"/>
                </a:solidFill>
              </a:rPr>
              <a:t>introvertidas y tímidas y son más negativas </a:t>
            </a:r>
            <a:r>
              <a:rPr lang="es-ES" dirty="0">
                <a:solidFill>
                  <a:schemeClr val="tx1"/>
                </a:solidFill>
              </a:rPr>
              <a:t>acerca de la menarquia que las niñas que maduran después (</a:t>
            </a:r>
            <a:r>
              <a:rPr lang="es-ES" dirty="0" err="1">
                <a:solidFill>
                  <a:schemeClr val="tx1"/>
                </a:solidFill>
              </a:rPr>
              <a:t>Livson</a:t>
            </a:r>
            <a:r>
              <a:rPr lang="es-ES" dirty="0">
                <a:solidFill>
                  <a:schemeClr val="tx1"/>
                </a:solidFill>
              </a:rPr>
              <a:t> y </a:t>
            </a:r>
            <a:r>
              <a:rPr lang="es-ES" dirty="0" err="1">
                <a:solidFill>
                  <a:schemeClr val="tx1"/>
                </a:solidFill>
              </a:rPr>
              <a:t>Peskin</a:t>
            </a:r>
            <a:r>
              <a:rPr lang="es-ES" dirty="0">
                <a:solidFill>
                  <a:schemeClr val="tx1"/>
                </a:solidFill>
              </a:rPr>
              <a:t>, 1980; </a:t>
            </a:r>
            <a:r>
              <a:rPr lang="es-ES" dirty="0" err="1">
                <a:solidFill>
                  <a:schemeClr val="tx1"/>
                </a:solidFill>
              </a:rPr>
              <a:t>Ruble</a:t>
            </a:r>
            <a:r>
              <a:rPr lang="es-ES" dirty="0">
                <a:solidFill>
                  <a:schemeClr val="tx1"/>
                </a:solidFill>
              </a:rPr>
              <a:t> y Brooks Gunn, 1982; Stubbs, </a:t>
            </a:r>
            <a:r>
              <a:rPr lang="es-ES" dirty="0" err="1">
                <a:solidFill>
                  <a:schemeClr val="tx1"/>
                </a:solidFill>
              </a:rPr>
              <a:t>Rierdan</a:t>
            </a:r>
            <a:r>
              <a:rPr lang="es-ES" dirty="0">
                <a:solidFill>
                  <a:schemeClr val="tx1"/>
                </a:solidFill>
              </a:rPr>
              <a:t> y </a:t>
            </a:r>
            <a:r>
              <a:rPr lang="es-ES" dirty="0" err="1">
                <a:solidFill>
                  <a:schemeClr val="tx1"/>
                </a:solidFill>
              </a:rPr>
              <a:t>Koff</a:t>
            </a:r>
            <a:r>
              <a:rPr lang="es-ES" dirty="0">
                <a:solidFill>
                  <a:schemeClr val="tx1"/>
                </a:solidFill>
              </a:rPr>
              <a:t>, 1989), son más </a:t>
            </a:r>
            <a:r>
              <a:rPr lang="es-ES" b="1" i="1" dirty="0">
                <a:solidFill>
                  <a:schemeClr val="tx1"/>
                </a:solidFill>
              </a:rPr>
              <a:t>vulnerables a la angustia psicológica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Es posible que tengan una </a:t>
            </a:r>
            <a:r>
              <a:rPr lang="es-ES" b="1" i="1" dirty="0">
                <a:solidFill>
                  <a:schemeClr val="tx1"/>
                </a:solidFill>
              </a:rPr>
              <a:t>imagen corporal pobre y menor autoestima </a:t>
            </a:r>
            <a:r>
              <a:rPr lang="es-ES" dirty="0">
                <a:solidFill>
                  <a:schemeClr val="tx1"/>
                </a:solidFill>
              </a:rPr>
              <a:t>que las niñas que maduran después.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Tienen mayor </a:t>
            </a:r>
            <a:r>
              <a:rPr lang="es-ES" b="1" i="1" dirty="0">
                <a:solidFill>
                  <a:schemeClr val="tx1"/>
                </a:solidFill>
              </a:rPr>
              <a:t>riesgo de ansiedad y depresión, comportamiento perturbador, trastornos de la conducta alimentaria, tabaquismo temprano, alcoholismo y abuso de drogas, actividad sexual precoz, embarazo temprano e intento de suicidio.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Tanto en los varones como en mujeres, aquellos que </a:t>
            </a:r>
            <a:r>
              <a:rPr lang="es-ES" b="1" i="1" dirty="0">
                <a:solidFill>
                  <a:schemeClr val="tx1"/>
                </a:solidFill>
              </a:rPr>
              <a:t>maduran tempranamente son más vulnerables a comportamientos de riesgo y a la influencia de pares con un comportamiento desviado </a:t>
            </a:r>
            <a:r>
              <a:rPr lang="es-ES" dirty="0">
                <a:solidFill>
                  <a:schemeClr val="tx1"/>
                </a:solidFill>
              </a:rPr>
              <a:t>(D. P. </a:t>
            </a:r>
            <a:r>
              <a:rPr lang="es-ES" dirty="0" err="1">
                <a:solidFill>
                  <a:schemeClr val="tx1"/>
                </a:solidFill>
              </a:rPr>
              <a:t>Orr</a:t>
            </a:r>
            <a:r>
              <a:rPr lang="es-ES" dirty="0">
                <a:solidFill>
                  <a:schemeClr val="tx1"/>
                </a:solidFill>
              </a:rPr>
              <a:t> e Ingersoll, 1995; </a:t>
            </a:r>
            <a:r>
              <a:rPr lang="es-ES" dirty="0" err="1">
                <a:solidFill>
                  <a:schemeClr val="tx1"/>
                </a:solidFill>
              </a:rPr>
              <a:t>Susman</a:t>
            </a:r>
            <a:r>
              <a:rPr lang="es-ES" dirty="0">
                <a:solidFill>
                  <a:schemeClr val="tx1"/>
                </a:solidFill>
              </a:rPr>
              <a:t> y </a:t>
            </a:r>
            <a:r>
              <a:rPr lang="es-ES" dirty="0" err="1">
                <a:solidFill>
                  <a:schemeClr val="tx1"/>
                </a:solidFill>
              </a:rPr>
              <a:t>Rogol</a:t>
            </a:r>
            <a:r>
              <a:rPr lang="es-ES" dirty="0">
                <a:solidFill>
                  <a:schemeClr val="tx1"/>
                </a:solidFill>
              </a:rPr>
              <a:t>, 2004).</a:t>
            </a:r>
          </a:p>
        </p:txBody>
      </p:sp>
    </p:spTree>
    <p:extLst>
      <p:ext uri="{BB962C8B-B14F-4D97-AF65-F5344CB8AC3E}">
        <p14:creationId xmlns:p14="http://schemas.microsoft.com/office/powerpoint/2010/main" val="22872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UNIDAD 1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DESARROLLO PSICOEVOLUTIVO DE LA ADOLESCENCIA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TEMA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1</a:t>
            </a:r>
            <a:r>
              <a:rPr lang="es-EC" b="1" dirty="0"/>
              <a:t>.3. DESARROLLO FÍSICO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1027" y="1880576"/>
            <a:ext cx="7469945" cy="3662095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1.3.1. Pubertad y Adolescencia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pubertad implica cambios biológicos espectaculares.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Estos cambios son parte de un </a:t>
            </a:r>
            <a:r>
              <a:rPr lang="es-ES" sz="2000" b="1" i="1" dirty="0">
                <a:solidFill>
                  <a:schemeClr val="tx1"/>
                </a:solidFill>
              </a:rPr>
              <a:t>proceso largo y complejo </a:t>
            </a:r>
            <a:r>
              <a:rPr lang="es-ES" sz="2000" dirty="0">
                <a:solidFill>
                  <a:schemeClr val="tx1"/>
                </a:solidFill>
              </a:rPr>
              <a:t>de maduración que comienza incluso antes del nacimiento, y sus ramificaciones psicológicas pueden continuar hasta la adultez.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/>
              </a:solidFill>
            </a:endParaRPr>
          </a:p>
          <a:p>
            <a:pPr algn="just"/>
            <a:r>
              <a:rPr lang="es-ES" sz="2000" b="1" dirty="0">
                <a:solidFill>
                  <a:schemeClr val="tx1"/>
                </a:solidFill>
              </a:rPr>
              <a:t>	</a:t>
            </a:r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20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1013" y="812409"/>
            <a:ext cx="9087597" cy="5233181"/>
          </a:xfrm>
        </p:spPr>
        <p:txBody>
          <a:bodyPr>
            <a:noAutofit/>
          </a:bodyPr>
          <a:lstStyle/>
          <a:p>
            <a:pPr algn="just"/>
            <a:r>
              <a:rPr lang="es-ES" sz="2000" b="1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Cómo comienza la pubertad: cambios hormonales </a:t>
            </a:r>
          </a:p>
          <a:p>
            <a:pPr algn="just"/>
            <a:endParaRPr lang="es-ES" sz="2000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pubertad es resultado del aumento en la producción de las hormonas relacionadas con el sexo, lo cual ocurre en dos etapas: </a:t>
            </a: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	1. </a:t>
            </a:r>
            <a:r>
              <a:rPr lang="es-ES" sz="2000" b="1" i="1" dirty="0">
                <a:solidFill>
                  <a:schemeClr val="tx1"/>
                </a:solidFill>
              </a:rPr>
              <a:t>Adrenarquia</a:t>
            </a:r>
            <a:r>
              <a:rPr lang="es-ES" sz="2000" dirty="0">
                <a:solidFill>
                  <a:schemeClr val="tx1"/>
                </a:solidFill>
              </a:rPr>
              <a:t>: Es la maduración de las glándulas 	suprarrenales, inicia entre los 7 – 8 años, localizadas sobre los riñones, segregan andrógenos en especial </a:t>
            </a:r>
            <a:r>
              <a:rPr lang="es-ES" sz="2000" b="1" i="1" dirty="0">
                <a:solidFill>
                  <a:schemeClr val="tx1"/>
                </a:solidFill>
              </a:rPr>
              <a:t>dehidroepiandrosterona DHEA </a:t>
            </a:r>
            <a:r>
              <a:rPr lang="es-ES" sz="2000" dirty="0">
                <a:solidFill>
                  <a:schemeClr val="tx1"/>
                </a:solidFill>
              </a:rPr>
              <a:t>(crecimiento de vello, corporal, aumento de grasa y olor corporal). A los 10 años aumenta significativamente.</a:t>
            </a: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	2. </a:t>
            </a:r>
            <a:r>
              <a:rPr lang="es-ES" sz="2000" b="1" i="1" dirty="0" err="1">
                <a:solidFill>
                  <a:schemeClr val="tx1"/>
                </a:solidFill>
              </a:rPr>
              <a:t>Gonadarquia</a:t>
            </a:r>
            <a:r>
              <a:rPr lang="es-ES" sz="2000" b="1" i="1" dirty="0">
                <a:solidFill>
                  <a:schemeClr val="tx1"/>
                </a:solidFill>
              </a:rPr>
              <a:t>:</a:t>
            </a:r>
            <a:r>
              <a:rPr lang="es-ES" sz="2000" dirty="0">
                <a:solidFill>
                  <a:schemeClr val="tx1"/>
                </a:solidFill>
              </a:rPr>
              <a:t> La maduración de los órganos sexuales. La DHEA, en las mujeres, aumenta la segregación de </a:t>
            </a:r>
            <a:r>
              <a:rPr lang="es-ES" sz="2000" b="1" i="1" dirty="0">
                <a:solidFill>
                  <a:schemeClr val="tx1"/>
                </a:solidFill>
              </a:rPr>
              <a:t>estrógenos</a:t>
            </a:r>
            <a:r>
              <a:rPr lang="es-ES" sz="2000" dirty="0">
                <a:solidFill>
                  <a:schemeClr val="tx1"/>
                </a:solidFill>
              </a:rPr>
              <a:t> (ovarios) crecen los genitales femeninos y mamas, (testosterona – Crecimiento del clítoris, huesos, vello corporal). En los varones aumentan los </a:t>
            </a:r>
            <a:r>
              <a:rPr lang="es-ES" sz="2000" b="1" i="1" dirty="0">
                <a:solidFill>
                  <a:schemeClr val="tx1"/>
                </a:solidFill>
              </a:rPr>
              <a:t>andrógenos</a:t>
            </a:r>
            <a:r>
              <a:rPr lang="es-ES" sz="2000" dirty="0">
                <a:solidFill>
                  <a:schemeClr val="tx1"/>
                </a:solidFill>
              </a:rPr>
              <a:t> (testículos) sobre todo la </a:t>
            </a:r>
            <a:r>
              <a:rPr lang="es-ES" sz="2000" b="1" i="1" dirty="0">
                <a:solidFill>
                  <a:schemeClr val="tx1"/>
                </a:solidFill>
              </a:rPr>
              <a:t>testosterona</a:t>
            </a:r>
            <a:r>
              <a:rPr lang="es-ES" sz="2000" dirty="0">
                <a:solidFill>
                  <a:schemeClr val="tx1"/>
                </a:solidFill>
              </a:rPr>
              <a:t>, crecen los genitales, masa muscular y vello corporal.</a:t>
            </a:r>
          </a:p>
        </p:txBody>
      </p:sp>
    </p:spTree>
    <p:extLst>
      <p:ext uri="{BB962C8B-B14F-4D97-AF65-F5344CB8AC3E}">
        <p14:creationId xmlns:p14="http://schemas.microsoft.com/office/powerpoint/2010/main" val="256560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6124" y="1198715"/>
            <a:ext cx="8959752" cy="446057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estudios sugieren que la </a:t>
            </a:r>
            <a:r>
              <a:rPr lang="es-ES" sz="2000" b="1" i="1" dirty="0">
                <a:solidFill>
                  <a:schemeClr val="tx1"/>
                </a:solidFill>
              </a:rPr>
              <a:t>leptina</a:t>
            </a:r>
            <a:r>
              <a:rPr lang="es-ES" sz="2000" dirty="0">
                <a:solidFill>
                  <a:schemeClr val="tx1"/>
                </a:solidFill>
              </a:rPr>
              <a:t>, quizá active el inicio de la pubertad al indicar al cerebro que se ha acumulado </a:t>
            </a:r>
            <a:r>
              <a:rPr lang="es-ES" sz="2000" b="1" i="1" dirty="0">
                <a:solidFill>
                  <a:schemeClr val="tx1"/>
                </a:solidFill>
              </a:rPr>
              <a:t>grasa suficiente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Algunas investigaciones atribuyen el aumento en emocionalidad y cambios de </a:t>
            </a:r>
            <a:r>
              <a:rPr lang="es-ES" sz="2000" b="1" i="1" dirty="0">
                <a:solidFill>
                  <a:schemeClr val="tx1"/>
                </a:solidFill>
              </a:rPr>
              <a:t>estado de ánimo </a:t>
            </a:r>
            <a:r>
              <a:rPr lang="es-ES" sz="2000" dirty="0">
                <a:solidFill>
                  <a:schemeClr val="tx1"/>
                </a:solidFill>
              </a:rPr>
              <a:t>de la adolescencia temprana, al desarrollo hormonal.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De hecho, las emociones negativas, como la angustia y la hostilidad, al igual que los síntomas de depresión en las niñas, aumentan a medida que </a:t>
            </a:r>
            <a:r>
              <a:rPr lang="es-ES" sz="2000" b="1" i="1" dirty="0">
                <a:solidFill>
                  <a:schemeClr val="tx1"/>
                </a:solidFill>
              </a:rPr>
              <a:t>progresa la pubertad </a:t>
            </a:r>
            <a:r>
              <a:rPr lang="es-ES" sz="2000" dirty="0">
                <a:solidFill>
                  <a:schemeClr val="tx1"/>
                </a:solidFill>
              </a:rPr>
              <a:t>(</a:t>
            </a:r>
            <a:r>
              <a:rPr lang="es-ES" sz="2000" dirty="0" err="1">
                <a:solidFill>
                  <a:schemeClr val="tx1"/>
                </a:solidFill>
              </a:rPr>
              <a:t>Susman</a:t>
            </a:r>
            <a:r>
              <a:rPr lang="es-ES" sz="2000" dirty="0">
                <a:solidFill>
                  <a:schemeClr val="tx1"/>
                </a:solidFill>
              </a:rPr>
              <a:t> y </a:t>
            </a:r>
            <a:r>
              <a:rPr lang="es-ES" sz="2000" dirty="0" err="1">
                <a:solidFill>
                  <a:schemeClr val="tx1"/>
                </a:solidFill>
              </a:rPr>
              <a:t>Rogol</a:t>
            </a:r>
            <a:r>
              <a:rPr lang="es-ES" sz="2000" dirty="0">
                <a:solidFill>
                  <a:schemeClr val="tx1"/>
                </a:solidFill>
              </a:rPr>
              <a:t>, 2004).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Sin embargo, otras influencias, como el sexo, edad, temperamento y momento de ocurrencia de la pubertad, quizá moderen o incluso anulen las influencias hormonales (Buchanan, Eccles y Becker, 1992). </a:t>
            </a:r>
          </a:p>
        </p:txBody>
      </p:sp>
    </p:spTree>
    <p:extLst>
      <p:ext uri="{BB962C8B-B14F-4D97-AF65-F5344CB8AC3E}">
        <p14:creationId xmlns:p14="http://schemas.microsoft.com/office/powerpoint/2010/main" val="28494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6043" y="1947357"/>
            <a:ext cx="7119913" cy="2963285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i="1" dirty="0">
                <a:solidFill>
                  <a:schemeClr val="tx1"/>
                </a:solidFill>
              </a:rPr>
              <a:t>Características Sexuales primarias</a:t>
            </a:r>
            <a:r>
              <a:rPr lang="es-ES" sz="2000" dirty="0">
                <a:solidFill>
                  <a:schemeClr val="tx1"/>
                </a:solidFill>
              </a:rPr>
              <a:t>: Órganos directamente relacionados con </a:t>
            </a:r>
            <a:r>
              <a:rPr lang="es-ES" sz="2000" b="1" i="1" dirty="0">
                <a:solidFill>
                  <a:schemeClr val="tx1"/>
                </a:solidFill>
              </a:rPr>
              <a:t>la reproducción </a:t>
            </a:r>
            <a:r>
              <a:rPr lang="es-ES" sz="2000" dirty="0">
                <a:solidFill>
                  <a:schemeClr val="tx1"/>
                </a:solidFill>
              </a:rPr>
              <a:t>que crecen y maduran durante la adolescencia.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i="1" dirty="0">
                <a:solidFill>
                  <a:schemeClr val="tx1"/>
                </a:solidFill>
              </a:rPr>
              <a:t>Características Sexuales secundarias</a:t>
            </a:r>
            <a:r>
              <a:rPr lang="es-ES" sz="2000" dirty="0">
                <a:solidFill>
                  <a:schemeClr val="tx1"/>
                </a:solidFill>
              </a:rPr>
              <a:t>: Señales fisiológicas de la </a:t>
            </a:r>
            <a:r>
              <a:rPr lang="es-ES" sz="2000" b="1" i="1" dirty="0">
                <a:solidFill>
                  <a:schemeClr val="tx1"/>
                </a:solidFill>
              </a:rPr>
              <a:t>maduración sexual </a:t>
            </a:r>
            <a:r>
              <a:rPr lang="es-ES" sz="2000" dirty="0">
                <a:solidFill>
                  <a:schemeClr val="tx1"/>
                </a:solidFill>
              </a:rPr>
              <a:t>(tales como desarrollo de los senos y crecimiento del vello corporal) que no implican a los órganos sexuales.</a:t>
            </a:r>
          </a:p>
        </p:txBody>
      </p:sp>
    </p:spTree>
    <p:extLst>
      <p:ext uri="{BB962C8B-B14F-4D97-AF65-F5344CB8AC3E}">
        <p14:creationId xmlns:p14="http://schemas.microsoft.com/office/powerpoint/2010/main" val="180841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1FE4534-300B-9F2A-4A7E-D8677837CD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731" t="20293" r="37346" b="10544"/>
          <a:stretch/>
        </p:blipFill>
        <p:spPr>
          <a:xfrm>
            <a:off x="2565886" y="0"/>
            <a:ext cx="7060228" cy="687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291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623C099-DC32-A060-FCFE-82CF35A5D1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731" t="38970" r="37116" b="33324"/>
          <a:stretch/>
        </p:blipFill>
        <p:spPr>
          <a:xfrm>
            <a:off x="914869" y="1419079"/>
            <a:ext cx="10362262" cy="401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91359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188</TotalTime>
  <Words>1094</Words>
  <Application>Microsoft Office PowerPoint</Application>
  <PresentationFormat>Panorámica</PresentationFormat>
  <Paragraphs>54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1  DESARROLLO PSICOEVOLUTIVO DE LA ADOLESCENCIA</vt:lpstr>
      <vt:lpstr>TEMA  1.3. DESARROLLO FÍSICO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48</cp:revision>
  <dcterms:created xsi:type="dcterms:W3CDTF">2020-05-20T17:15:24Z</dcterms:created>
  <dcterms:modified xsi:type="dcterms:W3CDTF">2024-10-08T16:30:41Z</dcterms:modified>
</cp:coreProperties>
</file>