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sldIdLst>
    <p:sldId id="256" r:id="rId2"/>
    <p:sldId id="292" r:id="rId3"/>
    <p:sldId id="295" r:id="rId4"/>
    <p:sldId id="296" r:id="rId5"/>
    <p:sldId id="297" r:id="rId6"/>
    <p:sldId id="298" r:id="rId7"/>
    <p:sldId id="304" r:id="rId8"/>
    <p:sldId id="305" r:id="rId9"/>
    <p:sldId id="300" r:id="rId10"/>
    <p:sldId id="301" r:id="rId11"/>
    <p:sldId id="302" r:id="rId12"/>
    <p:sldId id="303"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258" r:id="rId30"/>
    <p:sldId id="259" r:id="rId31"/>
    <p:sldId id="260" r:id="rId32"/>
    <p:sldId id="261" r:id="rId33"/>
    <p:sldId id="262" r:id="rId34"/>
    <p:sldId id="263" r:id="rId35"/>
    <p:sldId id="265" r:id="rId36"/>
    <p:sldId id="266" r:id="rId37"/>
    <p:sldId id="267" r:id="rId38"/>
    <p:sldId id="323" r:id="rId39"/>
    <p:sldId id="322" r:id="rId40"/>
    <p:sldId id="268" r:id="rId41"/>
    <p:sldId id="269" r:id="rId42"/>
    <p:sldId id="270" r:id="rId43"/>
    <p:sldId id="271" r:id="rId44"/>
    <p:sldId id="272" r:id="rId45"/>
    <p:sldId id="275" r:id="rId46"/>
    <p:sldId id="276" r:id="rId47"/>
    <p:sldId id="277" r:id="rId48"/>
    <p:sldId id="324" r:id="rId49"/>
    <p:sldId id="278" r:id="rId50"/>
    <p:sldId id="279" r:id="rId51"/>
    <p:sldId id="280" r:id="rId52"/>
    <p:sldId id="281" r:id="rId53"/>
    <p:sldId id="282" r:id="rId54"/>
    <p:sldId id="283"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8" d="100"/>
          <a:sy n="48" d="100"/>
        </p:scale>
        <p:origin x="72"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83795-D0E4-46C0-9B30-6CDDB13260DD}"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C"/>
        </a:p>
      </dgm:t>
    </dgm:pt>
    <dgm:pt modelId="{75EE844B-838E-497E-987C-ECF3FFE83AD6}">
      <dgm:prSet phldrT="[Texto]"/>
      <dgm:spPr/>
      <dgm:t>
        <a:bodyPr/>
        <a:lstStyle/>
        <a:p>
          <a:r>
            <a:rPr lang="es-EC" dirty="0"/>
            <a:t>Contiene la información genética de los seres vivos. </a:t>
          </a:r>
        </a:p>
      </dgm:t>
    </dgm:pt>
    <dgm:pt modelId="{E67C4E04-FDCE-496F-8BBE-04AC4B0A0F2A}" type="parTrans" cxnId="{09E9093E-B7C2-49AD-B634-75E51857AE00}">
      <dgm:prSet/>
      <dgm:spPr/>
      <dgm:t>
        <a:bodyPr/>
        <a:lstStyle/>
        <a:p>
          <a:endParaRPr lang="es-EC"/>
        </a:p>
      </dgm:t>
    </dgm:pt>
    <dgm:pt modelId="{B9EC7F49-CE95-40A5-8A45-8CBE809C3C70}" type="sibTrans" cxnId="{09E9093E-B7C2-49AD-B634-75E51857AE00}">
      <dgm:prSet/>
      <dgm:spPr/>
      <dgm:t>
        <a:bodyPr/>
        <a:lstStyle/>
        <a:p>
          <a:endParaRPr lang="es-EC"/>
        </a:p>
      </dgm:t>
    </dgm:pt>
    <dgm:pt modelId="{D89D392C-D3F2-49E7-8E08-E8315C18226B}">
      <dgm:prSet phldrT="[Texto]"/>
      <dgm:spPr/>
      <dgm:t>
        <a:bodyPr/>
        <a:lstStyle/>
        <a:p>
          <a:r>
            <a:rPr lang="es-EC" dirty="0"/>
            <a:t>La información que </a:t>
          </a:r>
          <a:br>
            <a:rPr lang="es-EC" dirty="0"/>
          </a:br>
          <a:r>
            <a:rPr lang="es-EC" dirty="0"/>
            <a:t> contiene la transmite de una generación en otra. </a:t>
          </a:r>
        </a:p>
      </dgm:t>
    </dgm:pt>
    <dgm:pt modelId="{1BF6F24C-8CDE-40D9-B0E2-8AC15DFDDEEF}" type="parTrans" cxnId="{1D049349-F198-4543-BC4F-461530F16A3B}">
      <dgm:prSet/>
      <dgm:spPr/>
      <dgm:t>
        <a:bodyPr/>
        <a:lstStyle/>
        <a:p>
          <a:endParaRPr lang="es-EC"/>
        </a:p>
      </dgm:t>
    </dgm:pt>
    <dgm:pt modelId="{BB498C48-4C4C-4341-9529-8ADF4C40B8E8}" type="sibTrans" cxnId="{1D049349-F198-4543-BC4F-461530F16A3B}">
      <dgm:prSet/>
      <dgm:spPr/>
      <dgm:t>
        <a:bodyPr/>
        <a:lstStyle/>
        <a:p>
          <a:endParaRPr lang="es-EC"/>
        </a:p>
      </dgm:t>
    </dgm:pt>
    <dgm:pt modelId="{78A60B64-6E1A-4783-9F8C-359D2D5DC5C8}">
      <dgm:prSet phldrT="[Texto]"/>
      <dgm:spPr/>
      <dgm:t>
        <a:bodyPr/>
        <a:lstStyle/>
        <a:p>
          <a:r>
            <a:rPr lang="es-EC" dirty="0"/>
            <a:t>Compuesto: </a:t>
          </a:r>
        </a:p>
        <a:p>
          <a:r>
            <a:rPr lang="es-EC" b="1" dirty="0"/>
            <a:t>ADN; cromosomas; genes.</a:t>
          </a:r>
        </a:p>
      </dgm:t>
    </dgm:pt>
    <dgm:pt modelId="{FC672026-892B-4CC0-B8C4-4240BE276C59}" type="parTrans" cxnId="{642A0E1F-8BEF-43D7-88ED-E0F52E59A1B3}">
      <dgm:prSet/>
      <dgm:spPr/>
      <dgm:t>
        <a:bodyPr/>
        <a:lstStyle/>
        <a:p>
          <a:endParaRPr lang="es-EC"/>
        </a:p>
      </dgm:t>
    </dgm:pt>
    <dgm:pt modelId="{AD5EC1A1-0A79-4A0C-A849-14D276EE212D}" type="sibTrans" cxnId="{642A0E1F-8BEF-43D7-88ED-E0F52E59A1B3}">
      <dgm:prSet/>
      <dgm:spPr/>
      <dgm:t>
        <a:bodyPr/>
        <a:lstStyle/>
        <a:p>
          <a:endParaRPr lang="es-EC"/>
        </a:p>
      </dgm:t>
    </dgm:pt>
    <dgm:pt modelId="{D6F3CA34-F15E-43D2-A471-579EAE0E5BC3}">
      <dgm:prSet phldrT="[Texto]"/>
      <dgm:spPr/>
      <dgm:t>
        <a:bodyPr/>
        <a:lstStyle/>
        <a:p>
          <a:r>
            <a:rPr lang="es-EC"/>
            <a:t>Se localiza en el </a:t>
          </a:r>
          <a:r>
            <a:rPr lang="es-EC" i="1"/>
            <a:t>núcleo</a:t>
          </a:r>
          <a:endParaRPr lang="es-EC" i="1" dirty="0"/>
        </a:p>
      </dgm:t>
    </dgm:pt>
    <dgm:pt modelId="{96827546-8DF4-4D71-90E9-223A48179635}" type="parTrans" cxnId="{D618C05B-2FFC-4B3C-A83C-CFF805BA3A72}">
      <dgm:prSet/>
      <dgm:spPr/>
      <dgm:t>
        <a:bodyPr/>
        <a:lstStyle/>
        <a:p>
          <a:endParaRPr lang="es-EC"/>
        </a:p>
      </dgm:t>
    </dgm:pt>
    <dgm:pt modelId="{233A6B40-DA9D-4D9D-80C7-724C6D72AA10}" type="sibTrans" cxnId="{D618C05B-2FFC-4B3C-A83C-CFF805BA3A72}">
      <dgm:prSet/>
      <dgm:spPr/>
      <dgm:t>
        <a:bodyPr/>
        <a:lstStyle/>
        <a:p>
          <a:endParaRPr lang="es-EC"/>
        </a:p>
      </dgm:t>
    </dgm:pt>
    <dgm:pt modelId="{1D71055D-F640-4DDA-AFC8-FDEFCD0AB1AA}" type="pres">
      <dgm:prSet presAssocID="{BC883795-D0E4-46C0-9B30-6CDDB13260DD}" presName="diagram" presStyleCnt="0">
        <dgm:presLayoutVars>
          <dgm:dir/>
          <dgm:resizeHandles val="exact"/>
        </dgm:presLayoutVars>
      </dgm:prSet>
      <dgm:spPr/>
      <dgm:t>
        <a:bodyPr/>
        <a:lstStyle/>
        <a:p>
          <a:endParaRPr lang="es-ES"/>
        </a:p>
      </dgm:t>
    </dgm:pt>
    <dgm:pt modelId="{17C26F4A-25E8-4D1F-91C5-084460E0B064}" type="pres">
      <dgm:prSet presAssocID="{75EE844B-838E-497E-987C-ECF3FFE83AD6}" presName="node" presStyleLbl="node1" presStyleIdx="0" presStyleCnt="4">
        <dgm:presLayoutVars>
          <dgm:bulletEnabled val="1"/>
        </dgm:presLayoutVars>
      </dgm:prSet>
      <dgm:spPr/>
      <dgm:t>
        <a:bodyPr/>
        <a:lstStyle/>
        <a:p>
          <a:endParaRPr lang="es-ES"/>
        </a:p>
      </dgm:t>
    </dgm:pt>
    <dgm:pt modelId="{E076D91A-BD1D-4D5C-916F-D9EFA131421E}" type="pres">
      <dgm:prSet presAssocID="{B9EC7F49-CE95-40A5-8A45-8CBE809C3C70}" presName="sibTrans" presStyleCnt="0"/>
      <dgm:spPr/>
    </dgm:pt>
    <dgm:pt modelId="{A35F3832-C0FE-4A9D-8520-C5DED1D06642}" type="pres">
      <dgm:prSet presAssocID="{D89D392C-D3F2-49E7-8E08-E8315C18226B}" presName="node" presStyleLbl="node1" presStyleIdx="1" presStyleCnt="4">
        <dgm:presLayoutVars>
          <dgm:bulletEnabled val="1"/>
        </dgm:presLayoutVars>
      </dgm:prSet>
      <dgm:spPr/>
      <dgm:t>
        <a:bodyPr/>
        <a:lstStyle/>
        <a:p>
          <a:endParaRPr lang="es-ES"/>
        </a:p>
      </dgm:t>
    </dgm:pt>
    <dgm:pt modelId="{32651641-3082-487B-8C33-5F4803F9EB3D}" type="pres">
      <dgm:prSet presAssocID="{BB498C48-4C4C-4341-9529-8ADF4C40B8E8}" presName="sibTrans" presStyleCnt="0"/>
      <dgm:spPr/>
    </dgm:pt>
    <dgm:pt modelId="{8E5611CB-0084-412B-83CE-367CCF7444CC}" type="pres">
      <dgm:prSet presAssocID="{78A60B64-6E1A-4783-9F8C-359D2D5DC5C8}" presName="node" presStyleLbl="node1" presStyleIdx="2" presStyleCnt="4" custLinFactNeighborX="-3071" custLinFactNeighborY="0">
        <dgm:presLayoutVars>
          <dgm:bulletEnabled val="1"/>
        </dgm:presLayoutVars>
      </dgm:prSet>
      <dgm:spPr/>
      <dgm:t>
        <a:bodyPr/>
        <a:lstStyle/>
        <a:p>
          <a:endParaRPr lang="es-ES"/>
        </a:p>
      </dgm:t>
    </dgm:pt>
    <dgm:pt modelId="{216D40B4-F9D2-49DD-B6EE-F887536D4E6B}" type="pres">
      <dgm:prSet presAssocID="{AD5EC1A1-0A79-4A0C-A849-14D276EE212D}" presName="sibTrans" presStyleCnt="0"/>
      <dgm:spPr/>
    </dgm:pt>
    <dgm:pt modelId="{E1C6E2C2-8C01-4C0F-86D6-AE18E381B297}" type="pres">
      <dgm:prSet presAssocID="{D6F3CA34-F15E-43D2-A471-579EAE0E5BC3}" presName="node" presStyleLbl="node1" presStyleIdx="3" presStyleCnt="4">
        <dgm:presLayoutVars>
          <dgm:bulletEnabled val="1"/>
        </dgm:presLayoutVars>
      </dgm:prSet>
      <dgm:spPr/>
      <dgm:t>
        <a:bodyPr/>
        <a:lstStyle/>
        <a:p>
          <a:endParaRPr lang="es-ES"/>
        </a:p>
      </dgm:t>
    </dgm:pt>
  </dgm:ptLst>
  <dgm:cxnLst>
    <dgm:cxn modelId="{6C308E4D-28CE-4756-956D-50F652513A88}" type="presOf" srcId="{D6F3CA34-F15E-43D2-A471-579EAE0E5BC3}" destId="{E1C6E2C2-8C01-4C0F-86D6-AE18E381B297}" srcOrd="0" destOrd="0" presId="urn:microsoft.com/office/officeart/2005/8/layout/default"/>
    <dgm:cxn modelId="{E46D9AD7-13F8-4441-A94B-C6BDC17EA192}" type="presOf" srcId="{78A60B64-6E1A-4783-9F8C-359D2D5DC5C8}" destId="{8E5611CB-0084-412B-83CE-367CCF7444CC}" srcOrd="0" destOrd="0" presId="urn:microsoft.com/office/officeart/2005/8/layout/default"/>
    <dgm:cxn modelId="{EBD4F462-0670-4C46-BB04-B48A9CE773DE}" type="presOf" srcId="{BC883795-D0E4-46C0-9B30-6CDDB13260DD}" destId="{1D71055D-F640-4DDA-AFC8-FDEFCD0AB1AA}" srcOrd="0" destOrd="0" presId="urn:microsoft.com/office/officeart/2005/8/layout/default"/>
    <dgm:cxn modelId="{D618C05B-2FFC-4B3C-A83C-CFF805BA3A72}" srcId="{BC883795-D0E4-46C0-9B30-6CDDB13260DD}" destId="{D6F3CA34-F15E-43D2-A471-579EAE0E5BC3}" srcOrd="3" destOrd="0" parTransId="{96827546-8DF4-4D71-90E9-223A48179635}" sibTransId="{233A6B40-DA9D-4D9D-80C7-724C6D72AA10}"/>
    <dgm:cxn modelId="{3895F5F7-624A-4B94-8455-3DBE686392E3}" type="presOf" srcId="{D89D392C-D3F2-49E7-8E08-E8315C18226B}" destId="{A35F3832-C0FE-4A9D-8520-C5DED1D06642}" srcOrd="0" destOrd="0" presId="urn:microsoft.com/office/officeart/2005/8/layout/default"/>
    <dgm:cxn modelId="{1D049349-F198-4543-BC4F-461530F16A3B}" srcId="{BC883795-D0E4-46C0-9B30-6CDDB13260DD}" destId="{D89D392C-D3F2-49E7-8E08-E8315C18226B}" srcOrd="1" destOrd="0" parTransId="{1BF6F24C-8CDE-40D9-B0E2-8AC15DFDDEEF}" sibTransId="{BB498C48-4C4C-4341-9529-8ADF4C40B8E8}"/>
    <dgm:cxn modelId="{09E9093E-B7C2-49AD-B634-75E51857AE00}" srcId="{BC883795-D0E4-46C0-9B30-6CDDB13260DD}" destId="{75EE844B-838E-497E-987C-ECF3FFE83AD6}" srcOrd="0" destOrd="0" parTransId="{E67C4E04-FDCE-496F-8BBE-04AC4B0A0F2A}" sibTransId="{B9EC7F49-CE95-40A5-8A45-8CBE809C3C70}"/>
    <dgm:cxn modelId="{642A0E1F-8BEF-43D7-88ED-E0F52E59A1B3}" srcId="{BC883795-D0E4-46C0-9B30-6CDDB13260DD}" destId="{78A60B64-6E1A-4783-9F8C-359D2D5DC5C8}" srcOrd="2" destOrd="0" parTransId="{FC672026-892B-4CC0-B8C4-4240BE276C59}" sibTransId="{AD5EC1A1-0A79-4A0C-A849-14D276EE212D}"/>
    <dgm:cxn modelId="{3E5D2187-12F9-44BE-816E-57897AD97412}" type="presOf" srcId="{75EE844B-838E-497E-987C-ECF3FFE83AD6}" destId="{17C26F4A-25E8-4D1F-91C5-084460E0B064}" srcOrd="0" destOrd="0" presId="urn:microsoft.com/office/officeart/2005/8/layout/default"/>
    <dgm:cxn modelId="{C5498F03-5B1E-44F3-99A9-BEC3EEF53162}" type="presParOf" srcId="{1D71055D-F640-4DDA-AFC8-FDEFCD0AB1AA}" destId="{17C26F4A-25E8-4D1F-91C5-084460E0B064}" srcOrd="0" destOrd="0" presId="urn:microsoft.com/office/officeart/2005/8/layout/default"/>
    <dgm:cxn modelId="{ADE2FD2D-6CD3-4036-A7B5-D0CA9757927F}" type="presParOf" srcId="{1D71055D-F640-4DDA-AFC8-FDEFCD0AB1AA}" destId="{E076D91A-BD1D-4D5C-916F-D9EFA131421E}" srcOrd="1" destOrd="0" presId="urn:microsoft.com/office/officeart/2005/8/layout/default"/>
    <dgm:cxn modelId="{6E321EE7-B81F-4ED2-9A20-8AFE205A4BAD}" type="presParOf" srcId="{1D71055D-F640-4DDA-AFC8-FDEFCD0AB1AA}" destId="{A35F3832-C0FE-4A9D-8520-C5DED1D06642}" srcOrd="2" destOrd="0" presId="urn:microsoft.com/office/officeart/2005/8/layout/default"/>
    <dgm:cxn modelId="{C5420A2E-B2E7-4231-A409-EC2356B73970}" type="presParOf" srcId="{1D71055D-F640-4DDA-AFC8-FDEFCD0AB1AA}" destId="{32651641-3082-487B-8C33-5F4803F9EB3D}" srcOrd="3" destOrd="0" presId="urn:microsoft.com/office/officeart/2005/8/layout/default"/>
    <dgm:cxn modelId="{0FBEF199-7B93-4D4C-B26F-7F6F2A973159}" type="presParOf" srcId="{1D71055D-F640-4DDA-AFC8-FDEFCD0AB1AA}" destId="{8E5611CB-0084-412B-83CE-367CCF7444CC}" srcOrd="4" destOrd="0" presId="urn:microsoft.com/office/officeart/2005/8/layout/default"/>
    <dgm:cxn modelId="{FF00A947-193D-46DE-88E1-B8B40FB752A9}" type="presParOf" srcId="{1D71055D-F640-4DDA-AFC8-FDEFCD0AB1AA}" destId="{216D40B4-F9D2-49DD-B6EE-F887536D4E6B}" srcOrd="5" destOrd="0" presId="urn:microsoft.com/office/officeart/2005/8/layout/default"/>
    <dgm:cxn modelId="{4E5807B1-DFD1-4115-AC9C-A380FC3F92CD}" type="presParOf" srcId="{1D71055D-F640-4DDA-AFC8-FDEFCD0AB1AA}" destId="{E1C6E2C2-8C01-4C0F-86D6-AE18E381B29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529386-3C5F-446B-AC92-5FFC1EB0FCF8}"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C"/>
        </a:p>
      </dgm:t>
    </dgm:pt>
    <dgm:pt modelId="{912F8A31-DF73-4A71-A23E-B3270FE8B16F}">
      <dgm:prSet phldrT="[Texto]"/>
      <dgm:spPr/>
      <dgm:t>
        <a:bodyPr/>
        <a:lstStyle/>
        <a:p>
          <a:r>
            <a:rPr lang="es-EC" dirty="0"/>
            <a:t>James Watson y Francis Crick en 1953</a:t>
          </a:r>
        </a:p>
      </dgm:t>
    </dgm:pt>
    <dgm:pt modelId="{15FB3170-7B16-447E-A18B-D2A4BF1E15DA}" type="parTrans" cxnId="{8F7FD807-9F89-492D-9EBC-3BDE6B8D2070}">
      <dgm:prSet/>
      <dgm:spPr/>
      <dgm:t>
        <a:bodyPr/>
        <a:lstStyle/>
        <a:p>
          <a:endParaRPr lang="es-EC"/>
        </a:p>
      </dgm:t>
    </dgm:pt>
    <dgm:pt modelId="{D81045A7-5710-45F8-99E3-E9F2C240AF58}" type="sibTrans" cxnId="{8F7FD807-9F89-492D-9EBC-3BDE6B8D2070}">
      <dgm:prSet/>
      <dgm:spPr/>
      <dgm:t>
        <a:bodyPr/>
        <a:lstStyle/>
        <a:p>
          <a:endParaRPr lang="es-EC"/>
        </a:p>
      </dgm:t>
    </dgm:pt>
    <dgm:pt modelId="{6B513918-8336-4644-A2A2-B013F404AF31}">
      <dgm:prSet phldrT="[Texto]"/>
      <dgm:spPr/>
      <dgm:t>
        <a:bodyPr/>
        <a:lstStyle/>
        <a:p>
          <a:r>
            <a:rPr lang="es-EC" dirty="0"/>
            <a:t>Polímero, localizado en el interior de las células. </a:t>
          </a:r>
        </a:p>
      </dgm:t>
    </dgm:pt>
    <dgm:pt modelId="{36447731-C0AA-4FF7-964C-D964EBD5AFF0}" type="parTrans" cxnId="{1300F7DB-9529-426B-B8E3-CAB6EA4C3625}">
      <dgm:prSet/>
      <dgm:spPr/>
      <dgm:t>
        <a:bodyPr/>
        <a:lstStyle/>
        <a:p>
          <a:endParaRPr lang="es-EC"/>
        </a:p>
      </dgm:t>
    </dgm:pt>
    <dgm:pt modelId="{E1A0761D-EF3C-4AB9-B60D-9BCCE0D64F4A}" type="sibTrans" cxnId="{1300F7DB-9529-426B-B8E3-CAB6EA4C3625}">
      <dgm:prSet/>
      <dgm:spPr/>
      <dgm:t>
        <a:bodyPr/>
        <a:lstStyle/>
        <a:p>
          <a:endParaRPr lang="es-EC"/>
        </a:p>
      </dgm:t>
    </dgm:pt>
    <dgm:pt modelId="{74125BE6-DB3F-4305-93BF-B832F1DA7047}">
      <dgm:prSet phldrT="[Texto]"/>
      <dgm:spPr/>
      <dgm:t>
        <a:bodyPr/>
        <a:lstStyle/>
        <a:p>
          <a:r>
            <a:rPr lang="es-EC" dirty="0"/>
            <a:t>Almacena toda la información genética </a:t>
          </a:r>
        </a:p>
      </dgm:t>
    </dgm:pt>
    <dgm:pt modelId="{74D78832-9BBB-47D1-BACF-54446DF4E3C1}" type="parTrans" cxnId="{614C2A27-BA53-4A36-B17C-7816C23AEFCF}">
      <dgm:prSet/>
      <dgm:spPr/>
      <dgm:t>
        <a:bodyPr/>
        <a:lstStyle/>
        <a:p>
          <a:endParaRPr lang="es-EC"/>
        </a:p>
      </dgm:t>
    </dgm:pt>
    <dgm:pt modelId="{67960717-40A5-46C3-ABD2-312E73DF8665}" type="sibTrans" cxnId="{614C2A27-BA53-4A36-B17C-7816C23AEFCF}">
      <dgm:prSet/>
      <dgm:spPr/>
      <dgm:t>
        <a:bodyPr/>
        <a:lstStyle/>
        <a:p>
          <a:endParaRPr lang="es-EC"/>
        </a:p>
      </dgm:t>
    </dgm:pt>
    <dgm:pt modelId="{E1EE64DB-10D2-4305-9576-4CB57EE7F1CD}" type="pres">
      <dgm:prSet presAssocID="{8C529386-3C5F-446B-AC92-5FFC1EB0FCF8}" presName="diagram" presStyleCnt="0">
        <dgm:presLayoutVars>
          <dgm:dir/>
          <dgm:resizeHandles val="exact"/>
        </dgm:presLayoutVars>
      </dgm:prSet>
      <dgm:spPr/>
      <dgm:t>
        <a:bodyPr/>
        <a:lstStyle/>
        <a:p>
          <a:endParaRPr lang="es-ES"/>
        </a:p>
      </dgm:t>
    </dgm:pt>
    <dgm:pt modelId="{13C19D6A-8D06-4812-9C38-C916296D61A0}" type="pres">
      <dgm:prSet presAssocID="{912F8A31-DF73-4A71-A23E-B3270FE8B16F}" presName="node" presStyleLbl="node1" presStyleIdx="0" presStyleCnt="3">
        <dgm:presLayoutVars>
          <dgm:bulletEnabled val="1"/>
        </dgm:presLayoutVars>
      </dgm:prSet>
      <dgm:spPr/>
      <dgm:t>
        <a:bodyPr/>
        <a:lstStyle/>
        <a:p>
          <a:endParaRPr lang="es-ES"/>
        </a:p>
      </dgm:t>
    </dgm:pt>
    <dgm:pt modelId="{7546325A-5AD5-4C5C-9CCD-5A4D3C1F4851}" type="pres">
      <dgm:prSet presAssocID="{D81045A7-5710-45F8-99E3-E9F2C240AF58}" presName="sibTrans" presStyleCnt="0"/>
      <dgm:spPr/>
    </dgm:pt>
    <dgm:pt modelId="{C3FB7E8E-D5AC-468D-BC6E-D19ED04E9133}" type="pres">
      <dgm:prSet presAssocID="{6B513918-8336-4644-A2A2-B013F404AF31}" presName="node" presStyleLbl="node1" presStyleIdx="1" presStyleCnt="3">
        <dgm:presLayoutVars>
          <dgm:bulletEnabled val="1"/>
        </dgm:presLayoutVars>
      </dgm:prSet>
      <dgm:spPr/>
      <dgm:t>
        <a:bodyPr/>
        <a:lstStyle/>
        <a:p>
          <a:endParaRPr lang="es-ES"/>
        </a:p>
      </dgm:t>
    </dgm:pt>
    <dgm:pt modelId="{14695B48-5238-4E98-B5D6-0F6EB7BF78F8}" type="pres">
      <dgm:prSet presAssocID="{E1A0761D-EF3C-4AB9-B60D-9BCCE0D64F4A}" presName="sibTrans" presStyleCnt="0"/>
      <dgm:spPr/>
    </dgm:pt>
    <dgm:pt modelId="{35EDA052-6290-43A8-93C2-B97307D0C540}" type="pres">
      <dgm:prSet presAssocID="{74125BE6-DB3F-4305-93BF-B832F1DA7047}" presName="node" presStyleLbl="node1" presStyleIdx="2" presStyleCnt="3">
        <dgm:presLayoutVars>
          <dgm:bulletEnabled val="1"/>
        </dgm:presLayoutVars>
      </dgm:prSet>
      <dgm:spPr/>
      <dgm:t>
        <a:bodyPr/>
        <a:lstStyle/>
        <a:p>
          <a:endParaRPr lang="es-ES"/>
        </a:p>
      </dgm:t>
    </dgm:pt>
  </dgm:ptLst>
  <dgm:cxnLst>
    <dgm:cxn modelId="{1300F7DB-9529-426B-B8E3-CAB6EA4C3625}" srcId="{8C529386-3C5F-446B-AC92-5FFC1EB0FCF8}" destId="{6B513918-8336-4644-A2A2-B013F404AF31}" srcOrd="1" destOrd="0" parTransId="{36447731-C0AA-4FF7-964C-D964EBD5AFF0}" sibTransId="{E1A0761D-EF3C-4AB9-B60D-9BCCE0D64F4A}"/>
    <dgm:cxn modelId="{8F7FD807-9F89-492D-9EBC-3BDE6B8D2070}" srcId="{8C529386-3C5F-446B-AC92-5FFC1EB0FCF8}" destId="{912F8A31-DF73-4A71-A23E-B3270FE8B16F}" srcOrd="0" destOrd="0" parTransId="{15FB3170-7B16-447E-A18B-D2A4BF1E15DA}" sibTransId="{D81045A7-5710-45F8-99E3-E9F2C240AF58}"/>
    <dgm:cxn modelId="{BF71C38C-C8DE-4720-A098-49BE606364C8}" type="presOf" srcId="{8C529386-3C5F-446B-AC92-5FFC1EB0FCF8}" destId="{E1EE64DB-10D2-4305-9576-4CB57EE7F1CD}" srcOrd="0" destOrd="0" presId="urn:microsoft.com/office/officeart/2005/8/layout/default"/>
    <dgm:cxn modelId="{7ED6E013-9A6B-4938-8B1A-F7C317F1E360}" type="presOf" srcId="{6B513918-8336-4644-A2A2-B013F404AF31}" destId="{C3FB7E8E-D5AC-468D-BC6E-D19ED04E9133}" srcOrd="0" destOrd="0" presId="urn:microsoft.com/office/officeart/2005/8/layout/default"/>
    <dgm:cxn modelId="{9C213A63-95D0-4F90-ABAC-5B81FF6AFCEF}" type="presOf" srcId="{74125BE6-DB3F-4305-93BF-B832F1DA7047}" destId="{35EDA052-6290-43A8-93C2-B97307D0C540}" srcOrd="0" destOrd="0" presId="urn:microsoft.com/office/officeart/2005/8/layout/default"/>
    <dgm:cxn modelId="{614C2A27-BA53-4A36-B17C-7816C23AEFCF}" srcId="{8C529386-3C5F-446B-AC92-5FFC1EB0FCF8}" destId="{74125BE6-DB3F-4305-93BF-B832F1DA7047}" srcOrd="2" destOrd="0" parTransId="{74D78832-9BBB-47D1-BACF-54446DF4E3C1}" sibTransId="{67960717-40A5-46C3-ABD2-312E73DF8665}"/>
    <dgm:cxn modelId="{5D6A4AB2-7159-4B3E-9DE4-8CC90D551F26}" type="presOf" srcId="{912F8A31-DF73-4A71-A23E-B3270FE8B16F}" destId="{13C19D6A-8D06-4812-9C38-C916296D61A0}" srcOrd="0" destOrd="0" presId="urn:microsoft.com/office/officeart/2005/8/layout/default"/>
    <dgm:cxn modelId="{DBE28A35-BC88-4065-A1C2-C207B6963060}" type="presParOf" srcId="{E1EE64DB-10D2-4305-9576-4CB57EE7F1CD}" destId="{13C19D6A-8D06-4812-9C38-C916296D61A0}" srcOrd="0" destOrd="0" presId="urn:microsoft.com/office/officeart/2005/8/layout/default"/>
    <dgm:cxn modelId="{5E28C8C4-AC34-4FFF-A088-E515B2FC0F23}" type="presParOf" srcId="{E1EE64DB-10D2-4305-9576-4CB57EE7F1CD}" destId="{7546325A-5AD5-4C5C-9CCD-5A4D3C1F4851}" srcOrd="1" destOrd="0" presId="urn:microsoft.com/office/officeart/2005/8/layout/default"/>
    <dgm:cxn modelId="{E662299B-435B-4250-A046-3419F31DEAB5}" type="presParOf" srcId="{E1EE64DB-10D2-4305-9576-4CB57EE7F1CD}" destId="{C3FB7E8E-D5AC-468D-BC6E-D19ED04E9133}" srcOrd="2" destOrd="0" presId="urn:microsoft.com/office/officeart/2005/8/layout/default"/>
    <dgm:cxn modelId="{A7609BE3-092C-42B9-B590-6495EB6F59C4}" type="presParOf" srcId="{E1EE64DB-10D2-4305-9576-4CB57EE7F1CD}" destId="{14695B48-5238-4E98-B5D6-0F6EB7BF78F8}" srcOrd="3" destOrd="0" presId="urn:microsoft.com/office/officeart/2005/8/layout/default"/>
    <dgm:cxn modelId="{11F538CB-2B10-44C7-86F5-87553537865E}" type="presParOf" srcId="{E1EE64DB-10D2-4305-9576-4CB57EE7F1CD}" destId="{35EDA052-6290-43A8-93C2-B97307D0C54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234330-F141-4DBE-ADA4-096C56EAAAC0}"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C"/>
        </a:p>
      </dgm:t>
    </dgm:pt>
    <dgm:pt modelId="{8E9506CF-F507-4691-BFFE-FF9EDDC3E9CC}">
      <dgm:prSet phldrT="[Texto]"/>
      <dgm:spPr/>
      <dgm:t>
        <a:bodyPr/>
        <a:lstStyle/>
        <a:p>
          <a:r>
            <a:rPr lang="es-EC" b="0" i="0" dirty="0"/>
            <a:t>Es la unidad física y funcional básica de la herencia</a:t>
          </a:r>
          <a:endParaRPr lang="es-EC" dirty="0"/>
        </a:p>
      </dgm:t>
    </dgm:pt>
    <dgm:pt modelId="{970525DF-06FD-45F8-BB29-C6A4A9626F4B}" type="parTrans" cxnId="{6DDA2F84-D06E-4D8D-B235-C274152794CC}">
      <dgm:prSet/>
      <dgm:spPr/>
      <dgm:t>
        <a:bodyPr/>
        <a:lstStyle/>
        <a:p>
          <a:endParaRPr lang="es-EC"/>
        </a:p>
      </dgm:t>
    </dgm:pt>
    <dgm:pt modelId="{5999B561-ADAC-4E7D-B65D-88779FC8C8DB}" type="sibTrans" cxnId="{6DDA2F84-D06E-4D8D-B235-C274152794CC}">
      <dgm:prSet/>
      <dgm:spPr/>
      <dgm:t>
        <a:bodyPr/>
        <a:lstStyle/>
        <a:p>
          <a:endParaRPr lang="es-EC"/>
        </a:p>
      </dgm:t>
    </dgm:pt>
    <dgm:pt modelId="{09C396D2-FF94-4CDC-A629-022D4D850329}">
      <dgm:prSet phldrT="[Texto]"/>
      <dgm:spPr/>
      <dgm:t>
        <a:bodyPr/>
        <a:lstStyle/>
        <a:p>
          <a:r>
            <a:rPr lang="es-EC" b="0" i="0" dirty="0"/>
            <a:t>Formados por ADN</a:t>
          </a:r>
          <a:endParaRPr lang="es-EC" dirty="0"/>
        </a:p>
      </dgm:t>
    </dgm:pt>
    <dgm:pt modelId="{D05046FB-73EA-409B-A10D-1DBAF343FB91}" type="parTrans" cxnId="{ED94E110-C09E-4CFC-9B16-59803DEA9C23}">
      <dgm:prSet/>
      <dgm:spPr/>
      <dgm:t>
        <a:bodyPr/>
        <a:lstStyle/>
        <a:p>
          <a:endParaRPr lang="es-EC"/>
        </a:p>
      </dgm:t>
    </dgm:pt>
    <dgm:pt modelId="{F53CCC7D-57E2-4015-BED6-6AD9CE58E2C8}" type="sibTrans" cxnId="{ED94E110-C09E-4CFC-9B16-59803DEA9C23}">
      <dgm:prSet/>
      <dgm:spPr/>
      <dgm:t>
        <a:bodyPr/>
        <a:lstStyle/>
        <a:p>
          <a:endParaRPr lang="es-EC"/>
        </a:p>
      </dgm:t>
    </dgm:pt>
    <dgm:pt modelId="{76E533B7-6C60-49F6-96B9-F59C3743A94C}">
      <dgm:prSet phldrT="[Texto]"/>
      <dgm:spPr/>
      <dgm:t>
        <a:bodyPr/>
        <a:lstStyle/>
        <a:p>
          <a:r>
            <a:rPr lang="es-EC" b="0" i="0" dirty="0"/>
            <a:t>Se  transmiten de los progenitores a la descendencia </a:t>
          </a:r>
          <a:endParaRPr lang="es-EC" dirty="0"/>
        </a:p>
      </dgm:t>
    </dgm:pt>
    <dgm:pt modelId="{719AE364-DF02-4DCE-8569-EEA377845301}" type="parTrans" cxnId="{6D49A10B-DC1D-4C7B-9E46-4EC7110D4FC6}">
      <dgm:prSet/>
      <dgm:spPr/>
      <dgm:t>
        <a:bodyPr/>
        <a:lstStyle/>
        <a:p>
          <a:endParaRPr lang="es-EC"/>
        </a:p>
      </dgm:t>
    </dgm:pt>
    <dgm:pt modelId="{03D12916-8055-4B42-884F-1B8163CDCE08}" type="sibTrans" cxnId="{6D49A10B-DC1D-4C7B-9E46-4EC7110D4FC6}">
      <dgm:prSet/>
      <dgm:spPr/>
      <dgm:t>
        <a:bodyPr/>
        <a:lstStyle/>
        <a:p>
          <a:endParaRPr lang="es-EC"/>
        </a:p>
      </dgm:t>
    </dgm:pt>
    <dgm:pt modelId="{B494F407-28D5-483B-A113-75B396052281}">
      <dgm:prSet phldrT="[Texto]"/>
      <dgm:spPr/>
      <dgm:t>
        <a:bodyPr/>
        <a:lstStyle/>
        <a:p>
          <a:r>
            <a:rPr lang="es-EC" b="0" i="0" dirty="0"/>
            <a:t>20,000 genes que codifican para proteínas. </a:t>
          </a:r>
          <a:endParaRPr lang="es-EC" dirty="0"/>
        </a:p>
      </dgm:t>
    </dgm:pt>
    <dgm:pt modelId="{5F4A79CD-CE4E-43E6-A01E-B02E1F84CED1}" type="parTrans" cxnId="{3A627C58-BA90-4AC5-B3E8-4FC6FB35EAFD}">
      <dgm:prSet/>
      <dgm:spPr/>
      <dgm:t>
        <a:bodyPr/>
        <a:lstStyle/>
        <a:p>
          <a:endParaRPr lang="es-EC"/>
        </a:p>
      </dgm:t>
    </dgm:pt>
    <dgm:pt modelId="{F7CC3596-ED1C-453F-8753-88BD2619B32C}" type="sibTrans" cxnId="{3A627C58-BA90-4AC5-B3E8-4FC6FB35EAFD}">
      <dgm:prSet/>
      <dgm:spPr/>
      <dgm:t>
        <a:bodyPr/>
        <a:lstStyle/>
        <a:p>
          <a:endParaRPr lang="es-EC"/>
        </a:p>
      </dgm:t>
    </dgm:pt>
    <dgm:pt modelId="{1E78E0B9-7560-4826-878E-E83C430D0CA6}" type="pres">
      <dgm:prSet presAssocID="{30234330-F141-4DBE-ADA4-096C56EAAAC0}" presName="diagram" presStyleCnt="0">
        <dgm:presLayoutVars>
          <dgm:dir/>
          <dgm:resizeHandles val="exact"/>
        </dgm:presLayoutVars>
      </dgm:prSet>
      <dgm:spPr/>
      <dgm:t>
        <a:bodyPr/>
        <a:lstStyle/>
        <a:p>
          <a:endParaRPr lang="es-ES"/>
        </a:p>
      </dgm:t>
    </dgm:pt>
    <dgm:pt modelId="{9512B3FA-B3E7-47FA-B103-4D6FE41D5723}" type="pres">
      <dgm:prSet presAssocID="{8E9506CF-F507-4691-BFFE-FF9EDDC3E9CC}" presName="node" presStyleLbl="node1" presStyleIdx="0" presStyleCnt="4">
        <dgm:presLayoutVars>
          <dgm:bulletEnabled val="1"/>
        </dgm:presLayoutVars>
      </dgm:prSet>
      <dgm:spPr/>
      <dgm:t>
        <a:bodyPr/>
        <a:lstStyle/>
        <a:p>
          <a:endParaRPr lang="es-ES"/>
        </a:p>
      </dgm:t>
    </dgm:pt>
    <dgm:pt modelId="{5EFCF4B9-CD58-4A60-A07F-C64A20E47852}" type="pres">
      <dgm:prSet presAssocID="{5999B561-ADAC-4E7D-B65D-88779FC8C8DB}" presName="sibTrans" presStyleCnt="0"/>
      <dgm:spPr/>
    </dgm:pt>
    <dgm:pt modelId="{63D46359-DB65-458B-BBB4-03E920E3403F}" type="pres">
      <dgm:prSet presAssocID="{09C396D2-FF94-4CDC-A629-022D4D850329}" presName="node" presStyleLbl="node1" presStyleIdx="1" presStyleCnt="4">
        <dgm:presLayoutVars>
          <dgm:bulletEnabled val="1"/>
        </dgm:presLayoutVars>
      </dgm:prSet>
      <dgm:spPr/>
      <dgm:t>
        <a:bodyPr/>
        <a:lstStyle/>
        <a:p>
          <a:endParaRPr lang="es-ES"/>
        </a:p>
      </dgm:t>
    </dgm:pt>
    <dgm:pt modelId="{8FA5C56F-AD19-4FDC-A3E7-DE1BD40E89A6}" type="pres">
      <dgm:prSet presAssocID="{F53CCC7D-57E2-4015-BED6-6AD9CE58E2C8}" presName="sibTrans" presStyleCnt="0"/>
      <dgm:spPr/>
    </dgm:pt>
    <dgm:pt modelId="{C49BE9CE-F161-4358-B50E-22E519721110}" type="pres">
      <dgm:prSet presAssocID="{76E533B7-6C60-49F6-96B9-F59C3743A94C}" presName="node" presStyleLbl="node1" presStyleIdx="2" presStyleCnt="4">
        <dgm:presLayoutVars>
          <dgm:bulletEnabled val="1"/>
        </dgm:presLayoutVars>
      </dgm:prSet>
      <dgm:spPr/>
      <dgm:t>
        <a:bodyPr/>
        <a:lstStyle/>
        <a:p>
          <a:endParaRPr lang="es-ES"/>
        </a:p>
      </dgm:t>
    </dgm:pt>
    <dgm:pt modelId="{95B1413F-37D2-440D-8865-50B03475B368}" type="pres">
      <dgm:prSet presAssocID="{03D12916-8055-4B42-884F-1B8163CDCE08}" presName="sibTrans" presStyleCnt="0"/>
      <dgm:spPr/>
    </dgm:pt>
    <dgm:pt modelId="{8C58DF16-50FA-4AEA-8C49-46AE5C64F16D}" type="pres">
      <dgm:prSet presAssocID="{B494F407-28D5-483B-A113-75B396052281}" presName="node" presStyleLbl="node1" presStyleIdx="3" presStyleCnt="4">
        <dgm:presLayoutVars>
          <dgm:bulletEnabled val="1"/>
        </dgm:presLayoutVars>
      </dgm:prSet>
      <dgm:spPr/>
      <dgm:t>
        <a:bodyPr/>
        <a:lstStyle/>
        <a:p>
          <a:endParaRPr lang="es-ES"/>
        </a:p>
      </dgm:t>
    </dgm:pt>
  </dgm:ptLst>
  <dgm:cxnLst>
    <dgm:cxn modelId="{3A627C58-BA90-4AC5-B3E8-4FC6FB35EAFD}" srcId="{30234330-F141-4DBE-ADA4-096C56EAAAC0}" destId="{B494F407-28D5-483B-A113-75B396052281}" srcOrd="3" destOrd="0" parTransId="{5F4A79CD-CE4E-43E6-A01E-B02E1F84CED1}" sibTransId="{F7CC3596-ED1C-453F-8753-88BD2619B32C}"/>
    <dgm:cxn modelId="{506F0B96-51FA-4158-AA00-949CAF0126B9}" type="presOf" srcId="{8E9506CF-F507-4691-BFFE-FF9EDDC3E9CC}" destId="{9512B3FA-B3E7-47FA-B103-4D6FE41D5723}" srcOrd="0" destOrd="0" presId="urn:microsoft.com/office/officeart/2005/8/layout/default"/>
    <dgm:cxn modelId="{5A9B3603-A9C8-49CA-9231-F03D9DD5BEC0}" type="presOf" srcId="{30234330-F141-4DBE-ADA4-096C56EAAAC0}" destId="{1E78E0B9-7560-4826-878E-E83C430D0CA6}" srcOrd="0" destOrd="0" presId="urn:microsoft.com/office/officeart/2005/8/layout/default"/>
    <dgm:cxn modelId="{16CA27AB-DF68-4CCA-982F-80CA36AE89C6}" type="presOf" srcId="{09C396D2-FF94-4CDC-A629-022D4D850329}" destId="{63D46359-DB65-458B-BBB4-03E920E3403F}" srcOrd="0" destOrd="0" presId="urn:microsoft.com/office/officeart/2005/8/layout/default"/>
    <dgm:cxn modelId="{3C36222A-B3DF-4095-8CBF-D3846F9059B6}" type="presOf" srcId="{B494F407-28D5-483B-A113-75B396052281}" destId="{8C58DF16-50FA-4AEA-8C49-46AE5C64F16D}" srcOrd="0" destOrd="0" presId="urn:microsoft.com/office/officeart/2005/8/layout/default"/>
    <dgm:cxn modelId="{6DDA2F84-D06E-4D8D-B235-C274152794CC}" srcId="{30234330-F141-4DBE-ADA4-096C56EAAAC0}" destId="{8E9506CF-F507-4691-BFFE-FF9EDDC3E9CC}" srcOrd="0" destOrd="0" parTransId="{970525DF-06FD-45F8-BB29-C6A4A9626F4B}" sibTransId="{5999B561-ADAC-4E7D-B65D-88779FC8C8DB}"/>
    <dgm:cxn modelId="{6D49A10B-DC1D-4C7B-9E46-4EC7110D4FC6}" srcId="{30234330-F141-4DBE-ADA4-096C56EAAAC0}" destId="{76E533B7-6C60-49F6-96B9-F59C3743A94C}" srcOrd="2" destOrd="0" parTransId="{719AE364-DF02-4DCE-8569-EEA377845301}" sibTransId="{03D12916-8055-4B42-884F-1B8163CDCE08}"/>
    <dgm:cxn modelId="{ED94E110-C09E-4CFC-9B16-59803DEA9C23}" srcId="{30234330-F141-4DBE-ADA4-096C56EAAAC0}" destId="{09C396D2-FF94-4CDC-A629-022D4D850329}" srcOrd="1" destOrd="0" parTransId="{D05046FB-73EA-409B-A10D-1DBAF343FB91}" sibTransId="{F53CCC7D-57E2-4015-BED6-6AD9CE58E2C8}"/>
    <dgm:cxn modelId="{9E2FB6E1-6314-4F2F-8A5C-1796FD8F5047}" type="presOf" srcId="{76E533B7-6C60-49F6-96B9-F59C3743A94C}" destId="{C49BE9CE-F161-4358-B50E-22E519721110}" srcOrd="0" destOrd="0" presId="urn:microsoft.com/office/officeart/2005/8/layout/default"/>
    <dgm:cxn modelId="{60741222-AAF5-41BA-B467-94B817B1BA01}" type="presParOf" srcId="{1E78E0B9-7560-4826-878E-E83C430D0CA6}" destId="{9512B3FA-B3E7-47FA-B103-4D6FE41D5723}" srcOrd="0" destOrd="0" presId="urn:microsoft.com/office/officeart/2005/8/layout/default"/>
    <dgm:cxn modelId="{DCDB03F1-3FFE-4091-B07C-5A05C4381962}" type="presParOf" srcId="{1E78E0B9-7560-4826-878E-E83C430D0CA6}" destId="{5EFCF4B9-CD58-4A60-A07F-C64A20E47852}" srcOrd="1" destOrd="0" presId="urn:microsoft.com/office/officeart/2005/8/layout/default"/>
    <dgm:cxn modelId="{F9CD80E4-DA40-48A5-AF6C-C2885CDBF68E}" type="presParOf" srcId="{1E78E0B9-7560-4826-878E-E83C430D0CA6}" destId="{63D46359-DB65-458B-BBB4-03E920E3403F}" srcOrd="2" destOrd="0" presId="urn:microsoft.com/office/officeart/2005/8/layout/default"/>
    <dgm:cxn modelId="{D6F22464-09A2-408E-81AC-5B7BFB576D7E}" type="presParOf" srcId="{1E78E0B9-7560-4826-878E-E83C430D0CA6}" destId="{8FA5C56F-AD19-4FDC-A3E7-DE1BD40E89A6}" srcOrd="3" destOrd="0" presId="urn:microsoft.com/office/officeart/2005/8/layout/default"/>
    <dgm:cxn modelId="{A8BEA399-2A73-4151-8801-75FA33C66A5B}" type="presParOf" srcId="{1E78E0B9-7560-4826-878E-E83C430D0CA6}" destId="{C49BE9CE-F161-4358-B50E-22E519721110}" srcOrd="4" destOrd="0" presId="urn:microsoft.com/office/officeart/2005/8/layout/default"/>
    <dgm:cxn modelId="{E22893A7-31BF-4DB5-90CD-2BE470A4367E}" type="presParOf" srcId="{1E78E0B9-7560-4826-878E-E83C430D0CA6}" destId="{95B1413F-37D2-440D-8865-50B03475B368}" srcOrd="5" destOrd="0" presId="urn:microsoft.com/office/officeart/2005/8/layout/default"/>
    <dgm:cxn modelId="{585A8E31-F86A-4F3B-8F0A-AC77B07A82E1}" type="presParOf" srcId="{1E78E0B9-7560-4826-878E-E83C430D0CA6}" destId="{8C58DF16-50FA-4AEA-8C49-46AE5C64F16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91127D3-7F74-49A6-A670-B77D6A207493}"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C"/>
        </a:p>
      </dgm:t>
    </dgm:pt>
    <dgm:pt modelId="{D7383624-6DEE-45AE-BB76-F141422B305E}">
      <dgm:prSet phldrT="[Texto]"/>
      <dgm:spPr/>
      <dgm:t>
        <a:bodyPr/>
        <a:lstStyle/>
        <a:p>
          <a:r>
            <a:rPr lang="es-EC" b="0" i="0" dirty="0"/>
            <a:t>Etapas que tienen lugar en la célula durante su crecimiento y división.</a:t>
          </a:r>
          <a:endParaRPr lang="es-EC" dirty="0"/>
        </a:p>
      </dgm:t>
    </dgm:pt>
    <dgm:pt modelId="{EAA3BBC1-2B4E-41AE-9291-7EDCD3EFC52E}" type="parTrans" cxnId="{F3DA5605-96A6-40B4-96F9-BBA03BBB6A88}">
      <dgm:prSet/>
      <dgm:spPr/>
      <dgm:t>
        <a:bodyPr/>
        <a:lstStyle/>
        <a:p>
          <a:endParaRPr lang="es-EC"/>
        </a:p>
      </dgm:t>
    </dgm:pt>
    <dgm:pt modelId="{FF7387F0-E0D9-41D4-98A0-DC6DE497B90E}" type="sibTrans" cxnId="{F3DA5605-96A6-40B4-96F9-BBA03BBB6A88}">
      <dgm:prSet/>
      <dgm:spPr/>
      <dgm:t>
        <a:bodyPr/>
        <a:lstStyle/>
        <a:p>
          <a:endParaRPr lang="es-EC"/>
        </a:p>
      </dgm:t>
    </dgm:pt>
    <dgm:pt modelId="{8153C39B-8F18-4F4D-B2C4-D61471D71ACB}">
      <dgm:prSet phldrT="[Texto]"/>
      <dgm:spPr/>
      <dgm:t>
        <a:bodyPr/>
        <a:lstStyle/>
        <a:p>
          <a:r>
            <a:rPr lang="es-EC" dirty="0"/>
            <a:t>Consiste en dos etapas:</a:t>
          </a:r>
        </a:p>
        <a:p>
          <a:r>
            <a:rPr lang="es-EC" dirty="0"/>
            <a:t>Interfase </a:t>
          </a:r>
        </a:p>
        <a:p>
          <a:r>
            <a:rPr lang="es-EC" dirty="0"/>
            <a:t>Mitosis </a:t>
          </a:r>
        </a:p>
      </dgm:t>
    </dgm:pt>
    <dgm:pt modelId="{E67DD16D-E953-40A7-8B73-4A6F776FC23C}" type="parTrans" cxnId="{47C9B02A-82FF-4FF7-B7FD-0DB4E1C083C3}">
      <dgm:prSet/>
      <dgm:spPr/>
      <dgm:t>
        <a:bodyPr/>
        <a:lstStyle/>
        <a:p>
          <a:endParaRPr lang="es-EC"/>
        </a:p>
      </dgm:t>
    </dgm:pt>
    <dgm:pt modelId="{604F0A1A-793A-47B6-9166-F2ED12D165A4}" type="sibTrans" cxnId="{47C9B02A-82FF-4FF7-B7FD-0DB4E1C083C3}">
      <dgm:prSet/>
      <dgm:spPr/>
      <dgm:t>
        <a:bodyPr/>
        <a:lstStyle/>
        <a:p>
          <a:endParaRPr lang="es-EC"/>
        </a:p>
      </dgm:t>
    </dgm:pt>
    <dgm:pt modelId="{660C4007-FBB7-4667-A2D5-F43CCAC13511}">
      <dgm:prSet phldrT="[Texto]"/>
      <dgm:spPr/>
      <dgm:t>
        <a:bodyPr/>
        <a:lstStyle/>
        <a:p>
          <a:r>
            <a:rPr lang="es-EC" b="0" i="0" dirty="0"/>
            <a:t>Una célula pasa la mayor parte de su tiempo en la etapa llamada interfase</a:t>
          </a:r>
          <a:endParaRPr lang="es-EC" dirty="0"/>
        </a:p>
      </dgm:t>
    </dgm:pt>
    <dgm:pt modelId="{5578BA30-4559-4854-BCB3-28CACDCF2C15}" type="parTrans" cxnId="{DD96484C-2FB0-442E-8957-F5F4B37820A3}">
      <dgm:prSet/>
      <dgm:spPr/>
      <dgm:t>
        <a:bodyPr/>
        <a:lstStyle/>
        <a:p>
          <a:endParaRPr lang="es-EC"/>
        </a:p>
      </dgm:t>
    </dgm:pt>
    <dgm:pt modelId="{19FBBE81-F89A-40C6-8428-0DF5BD60C2A3}" type="sibTrans" cxnId="{DD96484C-2FB0-442E-8957-F5F4B37820A3}">
      <dgm:prSet/>
      <dgm:spPr/>
      <dgm:t>
        <a:bodyPr/>
        <a:lstStyle/>
        <a:p>
          <a:endParaRPr lang="es-EC"/>
        </a:p>
      </dgm:t>
    </dgm:pt>
    <dgm:pt modelId="{A939C50A-07FB-4C02-AB25-1B2A991842EB}">
      <dgm:prSet phldrT="[Texto]"/>
      <dgm:spPr/>
      <dgm:t>
        <a:bodyPr/>
        <a:lstStyle/>
        <a:p>
          <a:r>
            <a:rPr lang="es-EC" b="0" i="0" dirty="0"/>
            <a:t>Tiene una duración 24 de horas  </a:t>
          </a:r>
          <a:endParaRPr lang="es-EC" dirty="0"/>
        </a:p>
      </dgm:t>
    </dgm:pt>
    <dgm:pt modelId="{8D04C7FF-BA0E-4E84-90E7-4BE684F993B2}" type="parTrans" cxnId="{F09D3C44-6971-4112-B780-671CDCC4A9CC}">
      <dgm:prSet/>
      <dgm:spPr/>
      <dgm:t>
        <a:bodyPr/>
        <a:lstStyle/>
        <a:p>
          <a:endParaRPr lang="es-EC"/>
        </a:p>
      </dgm:t>
    </dgm:pt>
    <dgm:pt modelId="{32D6BCB1-356B-479F-A705-04A7937F2D5F}" type="sibTrans" cxnId="{F09D3C44-6971-4112-B780-671CDCC4A9CC}">
      <dgm:prSet/>
      <dgm:spPr/>
      <dgm:t>
        <a:bodyPr/>
        <a:lstStyle/>
        <a:p>
          <a:endParaRPr lang="es-EC"/>
        </a:p>
      </dgm:t>
    </dgm:pt>
    <dgm:pt modelId="{4762C0F9-809A-4364-A895-2451CDBFFDA9}" type="pres">
      <dgm:prSet presAssocID="{091127D3-7F74-49A6-A670-B77D6A207493}" presName="diagram" presStyleCnt="0">
        <dgm:presLayoutVars>
          <dgm:dir/>
          <dgm:resizeHandles val="exact"/>
        </dgm:presLayoutVars>
      </dgm:prSet>
      <dgm:spPr/>
      <dgm:t>
        <a:bodyPr/>
        <a:lstStyle/>
        <a:p>
          <a:endParaRPr lang="es-ES"/>
        </a:p>
      </dgm:t>
    </dgm:pt>
    <dgm:pt modelId="{609A378F-10D3-4FD5-B005-BA1D130D249B}" type="pres">
      <dgm:prSet presAssocID="{D7383624-6DEE-45AE-BB76-F141422B305E}" presName="node" presStyleLbl="node1" presStyleIdx="0" presStyleCnt="4">
        <dgm:presLayoutVars>
          <dgm:bulletEnabled val="1"/>
        </dgm:presLayoutVars>
      </dgm:prSet>
      <dgm:spPr/>
      <dgm:t>
        <a:bodyPr/>
        <a:lstStyle/>
        <a:p>
          <a:endParaRPr lang="es-ES"/>
        </a:p>
      </dgm:t>
    </dgm:pt>
    <dgm:pt modelId="{A8FD66E3-74D7-4B0F-A452-FEC4F01E8070}" type="pres">
      <dgm:prSet presAssocID="{FF7387F0-E0D9-41D4-98A0-DC6DE497B90E}" presName="sibTrans" presStyleCnt="0"/>
      <dgm:spPr/>
    </dgm:pt>
    <dgm:pt modelId="{F2619481-5094-4AF7-B13A-21B6B5C4EEBE}" type="pres">
      <dgm:prSet presAssocID="{8153C39B-8F18-4F4D-B2C4-D61471D71ACB}" presName="node" presStyleLbl="node1" presStyleIdx="1" presStyleCnt="4">
        <dgm:presLayoutVars>
          <dgm:bulletEnabled val="1"/>
        </dgm:presLayoutVars>
      </dgm:prSet>
      <dgm:spPr/>
      <dgm:t>
        <a:bodyPr/>
        <a:lstStyle/>
        <a:p>
          <a:endParaRPr lang="es-ES"/>
        </a:p>
      </dgm:t>
    </dgm:pt>
    <dgm:pt modelId="{9A64EEF7-E549-4885-AF7C-675A3C61890A}" type="pres">
      <dgm:prSet presAssocID="{604F0A1A-793A-47B6-9166-F2ED12D165A4}" presName="sibTrans" presStyleCnt="0"/>
      <dgm:spPr/>
    </dgm:pt>
    <dgm:pt modelId="{F6F87E26-CA11-4313-AB59-EB7F78C4754F}" type="pres">
      <dgm:prSet presAssocID="{660C4007-FBB7-4667-A2D5-F43CCAC13511}" presName="node" presStyleLbl="node1" presStyleIdx="2" presStyleCnt="4">
        <dgm:presLayoutVars>
          <dgm:bulletEnabled val="1"/>
        </dgm:presLayoutVars>
      </dgm:prSet>
      <dgm:spPr/>
      <dgm:t>
        <a:bodyPr/>
        <a:lstStyle/>
        <a:p>
          <a:endParaRPr lang="es-ES"/>
        </a:p>
      </dgm:t>
    </dgm:pt>
    <dgm:pt modelId="{386002F8-3FFA-4AE9-9CF6-A4DE15459AFB}" type="pres">
      <dgm:prSet presAssocID="{19FBBE81-F89A-40C6-8428-0DF5BD60C2A3}" presName="sibTrans" presStyleCnt="0"/>
      <dgm:spPr/>
    </dgm:pt>
    <dgm:pt modelId="{B4EC3965-0D3E-4F01-92E1-A9435AAA3B3C}" type="pres">
      <dgm:prSet presAssocID="{A939C50A-07FB-4C02-AB25-1B2A991842EB}" presName="node" presStyleLbl="node1" presStyleIdx="3" presStyleCnt="4">
        <dgm:presLayoutVars>
          <dgm:bulletEnabled val="1"/>
        </dgm:presLayoutVars>
      </dgm:prSet>
      <dgm:spPr/>
      <dgm:t>
        <a:bodyPr/>
        <a:lstStyle/>
        <a:p>
          <a:endParaRPr lang="es-ES"/>
        </a:p>
      </dgm:t>
    </dgm:pt>
  </dgm:ptLst>
  <dgm:cxnLst>
    <dgm:cxn modelId="{7B4CF183-AFC8-404F-B0A0-FAB0EEDA8123}" type="presOf" srcId="{8153C39B-8F18-4F4D-B2C4-D61471D71ACB}" destId="{F2619481-5094-4AF7-B13A-21B6B5C4EEBE}" srcOrd="0" destOrd="0" presId="urn:microsoft.com/office/officeart/2005/8/layout/default"/>
    <dgm:cxn modelId="{F18C39C4-AA0B-4F9A-B419-7B84D0C5DF54}" type="presOf" srcId="{A939C50A-07FB-4C02-AB25-1B2A991842EB}" destId="{B4EC3965-0D3E-4F01-92E1-A9435AAA3B3C}" srcOrd="0" destOrd="0" presId="urn:microsoft.com/office/officeart/2005/8/layout/default"/>
    <dgm:cxn modelId="{F3DA5605-96A6-40B4-96F9-BBA03BBB6A88}" srcId="{091127D3-7F74-49A6-A670-B77D6A207493}" destId="{D7383624-6DEE-45AE-BB76-F141422B305E}" srcOrd="0" destOrd="0" parTransId="{EAA3BBC1-2B4E-41AE-9291-7EDCD3EFC52E}" sibTransId="{FF7387F0-E0D9-41D4-98A0-DC6DE497B90E}"/>
    <dgm:cxn modelId="{E3289F07-242D-4544-BA8D-D9860E02C53A}" type="presOf" srcId="{D7383624-6DEE-45AE-BB76-F141422B305E}" destId="{609A378F-10D3-4FD5-B005-BA1D130D249B}" srcOrd="0" destOrd="0" presId="urn:microsoft.com/office/officeart/2005/8/layout/default"/>
    <dgm:cxn modelId="{DD96484C-2FB0-442E-8957-F5F4B37820A3}" srcId="{091127D3-7F74-49A6-A670-B77D6A207493}" destId="{660C4007-FBB7-4667-A2D5-F43CCAC13511}" srcOrd="2" destOrd="0" parTransId="{5578BA30-4559-4854-BCB3-28CACDCF2C15}" sibTransId="{19FBBE81-F89A-40C6-8428-0DF5BD60C2A3}"/>
    <dgm:cxn modelId="{47C9B02A-82FF-4FF7-B7FD-0DB4E1C083C3}" srcId="{091127D3-7F74-49A6-A670-B77D6A207493}" destId="{8153C39B-8F18-4F4D-B2C4-D61471D71ACB}" srcOrd="1" destOrd="0" parTransId="{E67DD16D-E953-40A7-8B73-4A6F776FC23C}" sibTransId="{604F0A1A-793A-47B6-9166-F2ED12D165A4}"/>
    <dgm:cxn modelId="{F09D3C44-6971-4112-B780-671CDCC4A9CC}" srcId="{091127D3-7F74-49A6-A670-B77D6A207493}" destId="{A939C50A-07FB-4C02-AB25-1B2A991842EB}" srcOrd="3" destOrd="0" parTransId="{8D04C7FF-BA0E-4E84-90E7-4BE684F993B2}" sibTransId="{32D6BCB1-356B-479F-A705-04A7937F2D5F}"/>
    <dgm:cxn modelId="{796271EE-A592-4B0D-BFE2-35A753F17BA5}" type="presOf" srcId="{660C4007-FBB7-4667-A2D5-F43CCAC13511}" destId="{F6F87E26-CA11-4313-AB59-EB7F78C4754F}" srcOrd="0" destOrd="0" presId="urn:microsoft.com/office/officeart/2005/8/layout/default"/>
    <dgm:cxn modelId="{40889484-2C6D-421E-B04C-9D0F0088626E}" type="presOf" srcId="{091127D3-7F74-49A6-A670-B77D6A207493}" destId="{4762C0F9-809A-4364-A895-2451CDBFFDA9}" srcOrd="0" destOrd="0" presId="urn:microsoft.com/office/officeart/2005/8/layout/default"/>
    <dgm:cxn modelId="{369CAD26-F11D-4378-A14B-BD616D5EC590}" type="presParOf" srcId="{4762C0F9-809A-4364-A895-2451CDBFFDA9}" destId="{609A378F-10D3-4FD5-B005-BA1D130D249B}" srcOrd="0" destOrd="0" presId="urn:microsoft.com/office/officeart/2005/8/layout/default"/>
    <dgm:cxn modelId="{D3FDF770-DF05-4A80-8233-2C3887A067B5}" type="presParOf" srcId="{4762C0F9-809A-4364-A895-2451CDBFFDA9}" destId="{A8FD66E3-74D7-4B0F-A452-FEC4F01E8070}" srcOrd="1" destOrd="0" presId="urn:microsoft.com/office/officeart/2005/8/layout/default"/>
    <dgm:cxn modelId="{790AC6B7-7949-4E83-8B7F-780EA84B98B5}" type="presParOf" srcId="{4762C0F9-809A-4364-A895-2451CDBFFDA9}" destId="{F2619481-5094-4AF7-B13A-21B6B5C4EEBE}" srcOrd="2" destOrd="0" presId="urn:microsoft.com/office/officeart/2005/8/layout/default"/>
    <dgm:cxn modelId="{22DEE3B3-99E8-4157-9147-B0F5FEDA21B3}" type="presParOf" srcId="{4762C0F9-809A-4364-A895-2451CDBFFDA9}" destId="{9A64EEF7-E549-4885-AF7C-675A3C61890A}" srcOrd="3" destOrd="0" presId="urn:microsoft.com/office/officeart/2005/8/layout/default"/>
    <dgm:cxn modelId="{F2EE7810-FBF4-46DE-ACC3-71CD167EB103}" type="presParOf" srcId="{4762C0F9-809A-4364-A895-2451CDBFFDA9}" destId="{F6F87E26-CA11-4313-AB59-EB7F78C4754F}" srcOrd="4" destOrd="0" presId="urn:microsoft.com/office/officeart/2005/8/layout/default"/>
    <dgm:cxn modelId="{C690AECF-07DC-4287-B0DC-4E6C0223DDAC}" type="presParOf" srcId="{4762C0F9-809A-4364-A895-2451CDBFFDA9}" destId="{386002F8-3FFA-4AE9-9CF6-A4DE15459AFB}" srcOrd="5" destOrd="0" presId="urn:microsoft.com/office/officeart/2005/8/layout/default"/>
    <dgm:cxn modelId="{29BAE6AA-79B0-4731-95F6-073899C6A66E}" type="presParOf" srcId="{4762C0F9-809A-4364-A895-2451CDBFFDA9}" destId="{B4EC3965-0D3E-4F01-92E1-A9435AAA3B3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97B6C38-A75C-4E62-BE2F-F72E39B8CC68}" type="doc">
      <dgm:prSet loTypeId="urn:microsoft.com/office/officeart/2005/8/layout/default" loCatId="list" qsTypeId="urn:microsoft.com/office/officeart/2005/8/quickstyle/3d1" qsCatId="3D" csTypeId="urn:microsoft.com/office/officeart/2005/8/colors/accent0_2" csCatId="mainScheme" phldr="1"/>
      <dgm:spPr/>
      <dgm:t>
        <a:bodyPr/>
        <a:lstStyle/>
        <a:p>
          <a:endParaRPr lang="es-EC"/>
        </a:p>
      </dgm:t>
    </dgm:pt>
    <dgm:pt modelId="{E831EEDA-B55E-4620-B997-BC45B1BD74BD}">
      <dgm:prSet phldrT="[Texto]"/>
      <dgm:spPr/>
      <dgm:t>
        <a:bodyPr/>
        <a:lstStyle/>
        <a:p>
          <a:r>
            <a:rPr lang="es-EC" dirty="0"/>
            <a:t>Las células están activas </a:t>
          </a:r>
        </a:p>
      </dgm:t>
    </dgm:pt>
    <dgm:pt modelId="{234D5B80-7265-4BC5-9EFD-1BF4C0E1F641}" type="parTrans" cxnId="{27F20E4E-2540-4248-BAA2-CC1500169BD3}">
      <dgm:prSet/>
      <dgm:spPr/>
      <dgm:t>
        <a:bodyPr/>
        <a:lstStyle/>
        <a:p>
          <a:endParaRPr lang="es-EC"/>
        </a:p>
      </dgm:t>
    </dgm:pt>
    <dgm:pt modelId="{506C53AF-19B0-4CA4-A0B3-2D63A1D142BB}" type="sibTrans" cxnId="{27F20E4E-2540-4248-BAA2-CC1500169BD3}">
      <dgm:prSet/>
      <dgm:spPr/>
      <dgm:t>
        <a:bodyPr/>
        <a:lstStyle/>
        <a:p>
          <a:endParaRPr lang="es-EC"/>
        </a:p>
      </dgm:t>
    </dgm:pt>
    <dgm:pt modelId="{57F001FD-9429-4CCE-95DD-CD8EED8D011D}">
      <dgm:prSet phldrT="[Texto]"/>
      <dgm:spPr/>
      <dgm:t>
        <a:bodyPr/>
        <a:lstStyle/>
        <a:p>
          <a:r>
            <a:rPr lang="es-EC" dirty="0"/>
            <a:t>Etapas:</a:t>
          </a:r>
        </a:p>
        <a:p>
          <a:r>
            <a:rPr lang="es-EC" dirty="0"/>
            <a:t>G1/S/G2</a:t>
          </a:r>
        </a:p>
      </dgm:t>
    </dgm:pt>
    <dgm:pt modelId="{0EC04810-51FA-44AE-9D4C-B6491EB0EACB}" type="parTrans" cxnId="{9BDD2E7E-1404-4D8D-B872-092026E464D9}">
      <dgm:prSet/>
      <dgm:spPr/>
      <dgm:t>
        <a:bodyPr/>
        <a:lstStyle/>
        <a:p>
          <a:endParaRPr lang="es-EC"/>
        </a:p>
      </dgm:t>
    </dgm:pt>
    <dgm:pt modelId="{6B05C492-E51E-4FE2-BE16-FE033E0AD019}" type="sibTrans" cxnId="{9BDD2E7E-1404-4D8D-B872-092026E464D9}">
      <dgm:prSet/>
      <dgm:spPr/>
      <dgm:t>
        <a:bodyPr/>
        <a:lstStyle/>
        <a:p>
          <a:endParaRPr lang="es-EC"/>
        </a:p>
      </dgm:t>
    </dgm:pt>
    <dgm:pt modelId="{D98D7F2C-591B-4EBE-9B3E-514A62335D65}">
      <dgm:prSet/>
      <dgm:spPr/>
      <dgm:t>
        <a:bodyPr/>
        <a:lstStyle/>
        <a:p>
          <a:r>
            <a:rPr lang="es-EC" b="0" i="0" dirty="0"/>
            <a:t>Crece, duplica sus cromosomas y se prepara para una división celular. </a:t>
          </a:r>
          <a:endParaRPr lang="es-EC" dirty="0"/>
        </a:p>
      </dgm:t>
    </dgm:pt>
    <dgm:pt modelId="{059B15B4-3F5B-4247-955C-7BDDB4284B5F}" type="parTrans" cxnId="{28E05643-9C15-4CD0-9EFE-DD268BA053C0}">
      <dgm:prSet/>
      <dgm:spPr/>
      <dgm:t>
        <a:bodyPr/>
        <a:lstStyle/>
        <a:p>
          <a:endParaRPr lang="es-EC"/>
        </a:p>
      </dgm:t>
    </dgm:pt>
    <dgm:pt modelId="{1A25FFD9-56C3-4DCF-9B7B-60539F585AF5}" type="sibTrans" cxnId="{28E05643-9C15-4CD0-9EFE-DD268BA053C0}">
      <dgm:prSet/>
      <dgm:spPr/>
      <dgm:t>
        <a:bodyPr/>
        <a:lstStyle/>
        <a:p>
          <a:endParaRPr lang="es-EC"/>
        </a:p>
      </dgm:t>
    </dgm:pt>
    <dgm:pt modelId="{D6DC9020-CC8F-4850-8630-6EB7FE917A68}" type="pres">
      <dgm:prSet presAssocID="{097B6C38-A75C-4E62-BE2F-F72E39B8CC68}" presName="diagram" presStyleCnt="0">
        <dgm:presLayoutVars>
          <dgm:dir/>
          <dgm:resizeHandles val="exact"/>
        </dgm:presLayoutVars>
      </dgm:prSet>
      <dgm:spPr/>
      <dgm:t>
        <a:bodyPr/>
        <a:lstStyle/>
        <a:p>
          <a:endParaRPr lang="es-ES"/>
        </a:p>
      </dgm:t>
    </dgm:pt>
    <dgm:pt modelId="{E347BAD6-7ED5-4639-9F50-4722D82C5FD3}" type="pres">
      <dgm:prSet presAssocID="{E831EEDA-B55E-4620-B997-BC45B1BD74BD}" presName="node" presStyleLbl="node1" presStyleIdx="0" presStyleCnt="3" custLinFactNeighborY="1884">
        <dgm:presLayoutVars>
          <dgm:bulletEnabled val="1"/>
        </dgm:presLayoutVars>
      </dgm:prSet>
      <dgm:spPr/>
      <dgm:t>
        <a:bodyPr/>
        <a:lstStyle/>
        <a:p>
          <a:endParaRPr lang="es-ES"/>
        </a:p>
      </dgm:t>
    </dgm:pt>
    <dgm:pt modelId="{22124A3D-EC33-44AA-B828-A8A8EF18A6D8}" type="pres">
      <dgm:prSet presAssocID="{506C53AF-19B0-4CA4-A0B3-2D63A1D142BB}" presName="sibTrans" presStyleCnt="0"/>
      <dgm:spPr/>
    </dgm:pt>
    <dgm:pt modelId="{28DC9040-2E47-466E-ABB1-EA1B884EA6D4}" type="pres">
      <dgm:prSet presAssocID="{D98D7F2C-591B-4EBE-9B3E-514A62335D65}" presName="node" presStyleLbl="node1" presStyleIdx="1" presStyleCnt="3">
        <dgm:presLayoutVars>
          <dgm:bulletEnabled val="1"/>
        </dgm:presLayoutVars>
      </dgm:prSet>
      <dgm:spPr/>
      <dgm:t>
        <a:bodyPr/>
        <a:lstStyle/>
        <a:p>
          <a:endParaRPr lang="es-ES"/>
        </a:p>
      </dgm:t>
    </dgm:pt>
    <dgm:pt modelId="{64ECE23D-CE70-4C2C-831D-4A4A7CFB9936}" type="pres">
      <dgm:prSet presAssocID="{1A25FFD9-56C3-4DCF-9B7B-60539F585AF5}" presName="sibTrans" presStyleCnt="0"/>
      <dgm:spPr/>
    </dgm:pt>
    <dgm:pt modelId="{1F59446B-79CB-409A-B544-6678B1CBC203}" type="pres">
      <dgm:prSet presAssocID="{57F001FD-9429-4CCE-95DD-CD8EED8D011D}" presName="node" presStyleLbl="node1" presStyleIdx="2" presStyleCnt="3" custLinFactNeighborX="0">
        <dgm:presLayoutVars>
          <dgm:bulletEnabled val="1"/>
        </dgm:presLayoutVars>
      </dgm:prSet>
      <dgm:spPr/>
      <dgm:t>
        <a:bodyPr/>
        <a:lstStyle/>
        <a:p>
          <a:endParaRPr lang="es-ES"/>
        </a:p>
      </dgm:t>
    </dgm:pt>
  </dgm:ptLst>
  <dgm:cxnLst>
    <dgm:cxn modelId="{65DA711A-0FDF-4129-9F44-559B88643400}" type="presOf" srcId="{097B6C38-A75C-4E62-BE2F-F72E39B8CC68}" destId="{D6DC9020-CC8F-4850-8630-6EB7FE917A68}" srcOrd="0" destOrd="0" presId="urn:microsoft.com/office/officeart/2005/8/layout/default"/>
    <dgm:cxn modelId="{5B468542-B10B-4209-BFE9-4CE8A8C47A49}" type="presOf" srcId="{D98D7F2C-591B-4EBE-9B3E-514A62335D65}" destId="{28DC9040-2E47-466E-ABB1-EA1B884EA6D4}" srcOrd="0" destOrd="0" presId="urn:microsoft.com/office/officeart/2005/8/layout/default"/>
    <dgm:cxn modelId="{28E05643-9C15-4CD0-9EFE-DD268BA053C0}" srcId="{097B6C38-A75C-4E62-BE2F-F72E39B8CC68}" destId="{D98D7F2C-591B-4EBE-9B3E-514A62335D65}" srcOrd="1" destOrd="0" parTransId="{059B15B4-3F5B-4247-955C-7BDDB4284B5F}" sibTransId="{1A25FFD9-56C3-4DCF-9B7B-60539F585AF5}"/>
    <dgm:cxn modelId="{9BDD2E7E-1404-4D8D-B872-092026E464D9}" srcId="{097B6C38-A75C-4E62-BE2F-F72E39B8CC68}" destId="{57F001FD-9429-4CCE-95DD-CD8EED8D011D}" srcOrd="2" destOrd="0" parTransId="{0EC04810-51FA-44AE-9D4C-B6491EB0EACB}" sibTransId="{6B05C492-E51E-4FE2-BE16-FE033E0AD019}"/>
    <dgm:cxn modelId="{82035EDD-7C43-49EB-90A7-AE71EE000A13}" type="presOf" srcId="{E831EEDA-B55E-4620-B997-BC45B1BD74BD}" destId="{E347BAD6-7ED5-4639-9F50-4722D82C5FD3}" srcOrd="0" destOrd="0" presId="urn:microsoft.com/office/officeart/2005/8/layout/default"/>
    <dgm:cxn modelId="{94E056F1-CE02-4503-BCFA-C9A9635C7314}" type="presOf" srcId="{57F001FD-9429-4CCE-95DD-CD8EED8D011D}" destId="{1F59446B-79CB-409A-B544-6678B1CBC203}" srcOrd="0" destOrd="0" presId="urn:microsoft.com/office/officeart/2005/8/layout/default"/>
    <dgm:cxn modelId="{27F20E4E-2540-4248-BAA2-CC1500169BD3}" srcId="{097B6C38-A75C-4E62-BE2F-F72E39B8CC68}" destId="{E831EEDA-B55E-4620-B997-BC45B1BD74BD}" srcOrd="0" destOrd="0" parTransId="{234D5B80-7265-4BC5-9EFD-1BF4C0E1F641}" sibTransId="{506C53AF-19B0-4CA4-A0B3-2D63A1D142BB}"/>
    <dgm:cxn modelId="{3F648733-4203-43EF-B340-A9A09126AA58}" type="presParOf" srcId="{D6DC9020-CC8F-4850-8630-6EB7FE917A68}" destId="{E347BAD6-7ED5-4639-9F50-4722D82C5FD3}" srcOrd="0" destOrd="0" presId="urn:microsoft.com/office/officeart/2005/8/layout/default"/>
    <dgm:cxn modelId="{B442EE75-0992-4721-9498-2E78A888CFC3}" type="presParOf" srcId="{D6DC9020-CC8F-4850-8630-6EB7FE917A68}" destId="{22124A3D-EC33-44AA-B828-A8A8EF18A6D8}" srcOrd="1" destOrd="0" presId="urn:microsoft.com/office/officeart/2005/8/layout/default"/>
    <dgm:cxn modelId="{3DBCCA7D-FAB7-4E06-83FE-4C453280C031}" type="presParOf" srcId="{D6DC9020-CC8F-4850-8630-6EB7FE917A68}" destId="{28DC9040-2E47-466E-ABB1-EA1B884EA6D4}" srcOrd="2" destOrd="0" presId="urn:microsoft.com/office/officeart/2005/8/layout/default"/>
    <dgm:cxn modelId="{F14D874A-324C-4FA7-8A4B-CC3A2C1FD65B}" type="presParOf" srcId="{D6DC9020-CC8F-4850-8630-6EB7FE917A68}" destId="{64ECE23D-CE70-4C2C-831D-4A4A7CFB9936}" srcOrd="3" destOrd="0" presId="urn:microsoft.com/office/officeart/2005/8/layout/default"/>
    <dgm:cxn modelId="{3450DFA3-20B9-4BD1-8F9D-F0FFE5B360C0}" type="presParOf" srcId="{D6DC9020-CC8F-4850-8630-6EB7FE917A68}" destId="{1F59446B-79CB-409A-B544-6678B1CBC20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E75C16D-B08B-4929-9677-5575AB740EF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C"/>
        </a:p>
      </dgm:t>
    </dgm:pt>
    <dgm:pt modelId="{01961C6F-F382-48ED-9254-FB1B3526A99B}">
      <dgm:prSet phldrT="[Texto]"/>
      <dgm:spPr/>
      <dgm:t>
        <a:bodyPr/>
        <a:lstStyle/>
        <a:p>
          <a:r>
            <a:rPr lang="es-EC" dirty="0"/>
            <a:t>Denominada fase del primer intervalo </a:t>
          </a:r>
        </a:p>
      </dgm:t>
    </dgm:pt>
    <dgm:pt modelId="{05FD0252-4AB7-44E5-9692-F0DB3B45087E}" type="parTrans" cxnId="{B2FEF3C4-88E3-48A3-8CFB-16D3C599E69C}">
      <dgm:prSet/>
      <dgm:spPr/>
      <dgm:t>
        <a:bodyPr/>
        <a:lstStyle/>
        <a:p>
          <a:endParaRPr lang="es-EC"/>
        </a:p>
      </dgm:t>
    </dgm:pt>
    <dgm:pt modelId="{72CED76B-F083-476A-8CDD-3D8FAF90EBAA}" type="sibTrans" cxnId="{B2FEF3C4-88E3-48A3-8CFB-16D3C599E69C}">
      <dgm:prSet/>
      <dgm:spPr/>
      <dgm:t>
        <a:bodyPr/>
        <a:lstStyle/>
        <a:p>
          <a:endParaRPr lang="es-EC"/>
        </a:p>
      </dgm:t>
    </dgm:pt>
    <dgm:pt modelId="{D8B7C79C-9D1B-4E90-9470-4C93F5877916}">
      <dgm:prSet phldrT="[Texto]"/>
      <dgm:spPr/>
      <dgm:t>
        <a:bodyPr/>
        <a:lstStyle/>
        <a:p>
          <a:r>
            <a:rPr lang="es-EC" dirty="0"/>
            <a:t>Célula  crece físicamente hasta su madurez.   </a:t>
          </a:r>
        </a:p>
      </dgm:t>
    </dgm:pt>
    <dgm:pt modelId="{909A157C-6CF9-4FC3-9155-EA9042D416C8}" type="parTrans" cxnId="{97F945FC-7ADC-4F25-B25C-124E1E0EF429}">
      <dgm:prSet/>
      <dgm:spPr/>
      <dgm:t>
        <a:bodyPr/>
        <a:lstStyle/>
        <a:p>
          <a:endParaRPr lang="es-EC"/>
        </a:p>
      </dgm:t>
    </dgm:pt>
    <dgm:pt modelId="{8CF90874-5797-4505-9A72-19596DD76063}" type="sibTrans" cxnId="{97F945FC-7ADC-4F25-B25C-124E1E0EF429}">
      <dgm:prSet/>
      <dgm:spPr/>
      <dgm:t>
        <a:bodyPr/>
        <a:lstStyle/>
        <a:p>
          <a:endParaRPr lang="es-EC"/>
        </a:p>
      </dgm:t>
    </dgm:pt>
    <dgm:pt modelId="{EA0479FA-2EEF-4926-9F55-A5F7EB6A2E54}">
      <dgm:prSet phldrT="[Texto]"/>
      <dgm:spPr/>
      <dgm:t>
        <a:bodyPr/>
        <a:lstStyle/>
        <a:p>
          <a:r>
            <a:rPr lang="es-EC" dirty="0"/>
            <a:t>Células funcionales </a:t>
          </a:r>
        </a:p>
      </dgm:t>
    </dgm:pt>
    <dgm:pt modelId="{17DC71DD-3B0C-4C33-B457-E826EBE07230}" type="parTrans" cxnId="{7FDA814D-226C-4E0C-B6FA-82DBC7D5E481}">
      <dgm:prSet/>
      <dgm:spPr/>
      <dgm:t>
        <a:bodyPr/>
        <a:lstStyle/>
        <a:p>
          <a:endParaRPr lang="es-EC"/>
        </a:p>
      </dgm:t>
    </dgm:pt>
    <dgm:pt modelId="{3DD6022B-9E94-424A-BEAD-A8C7DD96B1AA}" type="sibTrans" cxnId="{7FDA814D-226C-4E0C-B6FA-82DBC7D5E481}">
      <dgm:prSet/>
      <dgm:spPr/>
      <dgm:t>
        <a:bodyPr/>
        <a:lstStyle/>
        <a:p>
          <a:endParaRPr lang="es-EC"/>
        </a:p>
      </dgm:t>
    </dgm:pt>
    <dgm:pt modelId="{679DFE86-F419-455A-8AF0-668DA367B3CC}">
      <dgm:prSet phldrT="[Texto]"/>
      <dgm:spPr/>
      <dgm:t>
        <a:bodyPr/>
        <a:lstStyle/>
        <a:p>
          <a:r>
            <a:rPr lang="es-EC" dirty="0"/>
            <a:t>Reproduce componentes moleculares </a:t>
          </a:r>
        </a:p>
      </dgm:t>
    </dgm:pt>
    <dgm:pt modelId="{D1CAC904-2EBD-419E-A40D-23EE444D536F}" type="parTrans" cxnId="{D8D88906-F22F-4EBC-9753-6A4C5F705E59}">
      <dgm:prSet/>
      <dgm:spPr/>
      <dgm:t>
        <a:bodyPr/>
        <a:lstStyle/>
        <a:p>
          <a:endParaRPr lang="es-EC"/>
        </a:p>
      </dgm:t>
    </dgm:pt>
    <dgm:pt modelId="{D0180411-96E8-4862-9C33-2E30BF60F819}" type="sibTrans" cxnId="{D8D88906-F22F-4EBC-9753-6A4C5F705E59}">
      <dgm:prSet/>
      <dgm:spPr/>
      <dgm:t>
        <a:bodyPr/>
        <a:lstStyle/>
        <a:p>
          <a:endParaRPr lang="es-EC"/>
        </a:p>
      </dgm:t>
    </dgm:pt>
    <dgm:pt modelId="{DB8E22B9-4A72-4C6A-BFE6-3D267195128B}">
      <dgm:prSet phldrT="[Texto]"/>
      <dgm:spPr/>
      <dgm:t>
        <a:bodyPr/>
        <a:lstStyle/>
        <a:p>
          <a:r>
            <a:rPr lang="es-EC" dirty="0"/>
            <a:t>Dura 11 horas aproximadamente </a:t>
          </a:r>
        </a:p>
      </dgm:t>
    </dgm:pt>
    <dgm:pt modelId="{22C7CA13-5DD0-4795-B4EE-60A6581A2BD6}" type="parTrans" cxnId="{440BAC53-37A6-4885-88AF-F6C330961379}">
      <dgm:prSet/>
      <dgm:spPr/>
      <dgm:t>
        <a:bodyPr/>
        <a:lstStyle/>
        <a:p>
          <a:endParaRPr lang="es-EC"/>
        </a:p>
      </dgm:t>
    </dgm:pt>
    <dgm:pt modelId="{C4AD691A-5021-418E-B843-DD1A2612E4B1}" type="sibTrans" cxnId="{440BAC53-37A6-4885-88AF-F6C330961379}">
      <dgm:prSet/>
      <dgm:spPr/>
      <dgm:t>
        <a:bodyPr/>
        <a:lstStyle/>
        <a:p>
          <a:endParaRPr lang="es-EC"/>
        </a:p>
      </dgm:t>
    </dgm:pt>
    <dgm:pt modelId="{D1BE1DB6-A6CF-4831-8832-15A7ECA947D5}" type="pres">
      <dgm:prSet presAssocID="{FE75C16D-B08B-4929-9677-5575AB740EFC}" presName="diagram" presStyleCnt="0">
        <dgm:presLayoutVars>
          <dgm:dir/>
          <dgm:resizeHandles val="exact"/>
        </dgm:presLayoutVars>
      </dgm:prSet>
      <dgm:spPr/>
      <dgm:t>
        <a:bodyPr/>
        <a:lstStyle/>
        <a:p>
          <a:endParaRPr lang="es-ES"/>
        </a:p>
      </dgm:t>
    </dgm:pt>
    <dgm:pt modelId="{94EEF7CF-4BC6-413C-BFF6-F3895DC6EF2C}" type="pres">
      <dgm:prSet presAssocID="{01961C6F-F382-48ED-9254-FB1B3526A99B}" presName="node" presStyleLbl="node1" presStyleIdx="0" presStyleCnt="5">
        <dgm:presLayoutVars>
          <dgm:bulletEnabled val="1"/>
        </dgm:presLayoutVars>
      </dgm:prSet>
      <dgm:spPr/>
      <dgm:t>
        <a:bodyPr/>
        <a:lstStyle/>
        <a:p>
          <a:endParaRPr lang="es-ES"/>
        </a:p>
      </dgm:t>
    </dgm:pt>
    <dgm:pt modelId="{22862875-BDFB-4281-A4D9-F7CC23CCBEC7}" type="pres">
      <dgm:prSet presAssocID="{72CED76B-F083-476A-8CDD-3D8FAF90EBAA}" presName="sibTrans" presStyleCnt="0"/>
      <dgm:spPr/>
    </dgm:pt>
    <dgm:pt modelId="{4DFBF79F-F8EE-48D9-B493-F97719416C08}" type="pres">
      <dgm:prSet presAssocID="{D8B7C79C-9D1B-4E90-9470-4C93F5877916}" presName="node" presStyleLbl="node1" presStyleIdx="1" presStyleCnt="5">
        <dgm:presLayoutVars>
          <dgm:bulletEnabled val="1"/>
        </dgm:presLayoutVars>
      </dgm:prSet>
      <dgm:spPr/>
      <dgm:t>
        <a:bodyPr/>
        <a:lstStyle/>
        <a:p>
          <a:endParaRPr lang="es-ES"/>
        </a:p>
      </dgm:t>
    </dgm:pt>
    <dgm:pt modelId="{6FA609E1-F682-4F97-93FF-461BB133D8DB}" type="pres">
      <dgm:prSet presAssocID="{8CF90874-5797-4505-9A72-19596DD76063}" presName="sibTrans" presStyleCnt="0"/>
      <dgm:spPr/>
    </dgm:pt>
    <dgm:pt modelId="{F0FD87E9-6372-475C-AABE-5BF3D1CDD622}" type="pres">
      <dgm:prSet presAssocID="{EA0479FA-2EEF-4926-9F55-A5F7EB6A2E54}" presName="node" presStyleLbl="node1" presStyleIdx="2" presStyleCnt="5">
        <dgm:presLayoutVars>
          <dgm:bulletEnabled val="1"/>
        </dgm:presLayoutVars>
      </dgm:prSet>
      <dgm:spPr/>
      <dgm:t>
        <a:bodyPr/>
        <a:lstStyle/>
        <a:p>
          <a:endParaRPr lang="es-ES"/>
        </a:p>
      </dgm:t>
    </dgm:pt>
    <dgm:pt modelId="{518CDB13-B6CA-40E6-9847-57A00D25DA81}" type="pres">
      <dgm:prSet presAssocID="{3DD6022B-9E94-424A-BEAD-A8C7DD96B1AA}" presName="sibTrans" presStyleCnt="0"/>
      <dgm:spPr/>
    </dgm:pt>
    <dgm:pt modelId="{8A7FF0CE-86C2-4192-A769-38FC30A5AB61}" type="pres">
      <dgm:prSet presAssocID="{679DFE86-F419-455A-8AF0-668DA367B3CC}" presName="node" presStyleLbl="node1" presStyleIdx="3" presStyleCnt="5" custLinFactNeighborY="1113">
        <dgm:presLayoutVars>
          <dgm:bulletEnabled val="1"/>
        </dgm:presLayoutVars>
      </dgm:prSet>
      <dgm:spPr/>
      <dgm:t>
        <a:bodyPr/>
        <a:lstStyle/>
        <a:p>
          <a:endParaRPr lang="es-ES"/>
        </a:p>
      </dgm:t>
    </dgm:pt>
    <dgm:pt modelId="{4C8FC10D-9B37-423C-9DFC-8EB7EA704740}" type="pres">
      <dgm:prSet presAssocID="{D0180411-96E8-4862-9C33-2E30BF60F819}" presName="sibTrans" presStyleCnt="0"/>
      <dgm:spPr/>
    </dgm:pt>
    <dgm:pt modelId="{7BAAFF16-2D42-46BA-BC57-C00B77054C7B}" type="pres">
      <dgm:prSet presAssocID="{DB8E22B9-4A72-4C6A-BFE6-3D267195128B}" presName="node" presStyleLbl="node1" presStyleIdx="4" presStyleCnt="5" custLinFactNeighborY="1113">
        <dgm:presLayoutVars>
          <dgm:bulletEnabled val="1"/>
        </dgm:presLayoutVars>
      </dgm:prSet>
      <dgm:spPr/>
      <dgm:t>
        <a:bodyPr/>
        <a:lstStyle/>
        <a:p>
          <a:endParaRPr lang="es-ES"/>
        </a:p>
      </dgm:t>
    </dgm:pt>
  </dgm:ptLst>
  <dgm:cxnLst>
    <dgm:cxn modelId="{998C1F25-5550-4AEF-A01C-40513C3B8988}" type="presOf" srcId="{EA0479FA-2EEF-4926-9F55-A5F7EB6A2E54}" destId="{F0FD87E9-6372-475C-AABE-5BF3D1CDD622}" srcOrd="0" destOrd="0" presId="urn:microsoft.com/office/officeart/2005/8/layout/default"/>
    <dgm:cxn modelId="{95032C48-3769-40D6-BBD8-E2ADA3CD3762}" type="presOf" srcId="{FE75C16D-B08B-4929-9677-5575AB740EFC}" destId="{D1BE1DB6-A6CF-4831-8832-15A7ECA947D5}" srcOrd="0" destOrd="0" presId="urn:microsoft.com/office/officeart/2005/8/layout/default"/>
    <dgm:cxn modelId="{C4AC468F-2261-48FE-BE2E-838343AB2AC5}" type="presOf" srcId="{679DFE86-F419-455A-8AF0-668DA367B3CC}" destId="{8A7FF0CE-86C2-4192-A769-38FC30A5AB61}" srcOrd="0" destOrd="0" presId="urn:microsoft.com/office/officeart/2005/8/layout/default"/>
    <dgm:cxn modelId="{440BAC53-37A6-4885-88AF-F6C330961379}" srcId="{FE75C16D-B08B-4929-9677-5575AB740EFC}" destId="{DB8E22B9-4A72-4C6A-BFE6-3D267195128B}" srcOrd="4" destOrd="0" parTransId="{22C7CA13-5DD0-4795-B4EE-60A6581A2BD6}" sibTransId="{C4AD691A-5021-418E-B843-DD1A2612E4B1}"/>
    <dgm:cxn modelId="{B2FEF3C4-88E3-48A3-8CFB-16D3C599E69C}" srcId="{FE75C16D-B08B-4929-9677-5575AB740EFC}" destId="{01961C6F-F382-48ED-9254-FB1B3526A99B}" srcOrd="0" destOrd="0" parTransId="{05FD0252-4AB7-44E5-9692-F0DB3B45087E}" sibTransId="{72CED76B-F083-476A-8CDD-3D8FAF90EBAA}"/>
    <dgm:cxn modelId="{97F945FC-7ADC-4F25-B25C-124E1E0EF429}" srcId="{FE75C16D-B08B-4929-9677-5575AB740EFC}" destId="{D8B7C79C-9D1B-4E90-9470-4C93F5877916}" srcOrd="1" destOrd="0" parTransId="{909A157C-6CF9-4FC3-9155-EA9042D416C8}" sibTransId="{8CF90874-5797-4505-9A72-19596DD76063}"/>
    <dgm:cxn modelId="{053662BE-086D-4415-8EF4-CAC3D050096F}" type="presOf" srcId="{DB8E22B9-4A72-4C6A-BFE6-3D267195128B}" destId="{7BAAFF16-2D42-46BA-BC57-C00B77054C7B}" srcOrd="0" destOrd="0" presId="urn:microsoft.com/office/officeart/2005/8/layout/default"/>
    <dgm:cxn modelId="{D8D88906-F22F-4EBC-9753-6A4C5F705E59}" srcId="{FE75C16D-B08B-4929-9677-5575AB740EFC}" destId="{679DFE86-F419-455A-8AF0-668DA367B3CC}" srcOrd="3" destOrd="0" parTransId="{D1CAC904-2EBD-419E-A40D-23EE444D536F}" sibTransId="{D0180411-96E8-4862-9C33-2E30BF60F819}"/>
    <dgm:cxn modelId="{9CD8DDD1-6C3D-46F1-9CAB-B714658C6BBE}" type="presOf" srcId="{D8B7C79C-9D1B-4E90-9470-4C93F5877916}" destId="{4DFBF79F-F8EE-48D9-B493-F97719416C08}" srcOrd="0" destOrd="0" presId="urn:microsoft.com/office/officeart/2005/8/layout/default"/>
    <dgm:cxn modelId="{1900AEDE-2DA0-4B3C-98CB-E220E911D597}" type="presOf" srcId="{01961C6F-F382-48ED-9254-FB1B3526A99B}" destId="{94EEF7CF-4BC6-413C-BFF6-F3895DC6EF2C}" srcOrd="0" destOrd="0" presId="urn:microsoft.com/office/officeart/2005/8/layout/default"/>
    <dgm:cxn modelId="{7FDA814D-226C-4E0C-B6FA-82DBC7D5E481}" srcId="{FE75C16D-B08B-4929-9677-5575AB740EFC}" destId="{EA0479FA-2EEF-4926-9F55-A5F7EB6A2E54}" srcOrd="2" destOrd="0" parTransId="{17DC71DD-3B0C-4C33-B457-E826EBE07230}" sibTransId="{3DD6022B-9E94-424A-BEAD-A8C7DD96B1AA}"/>
    <dgm:cxn modelId="{E4AEC284-17F5-4B05-9B73-D6A77B1957E5}" type="presParOf" srcId="{D1BE1DB6-A6CF-4831-8832-15A7ECA947D5}" destId="{94EEF7CF-4BC6-413C-BFF6-F3895DC6EF2C}" srcOrd="0" destOrd="0" presId="urn:microsoft.com/office/officeart/2005/8/layout/default"/>
    <dgm:cxn modelId="{8CD8DC65-8C07-43E0-BFAB-F807FA7AA146}" type="presParOf" srcId="{D1BE1DB6-A6CF-4831-8832-15A7ECA947D5}" destId="{22862875-BDFB-4281-A4D9-F7CC23CCBEC7}" srcOrd="1" destOrd="0" presId="urn:microsoft.com/office/officeart/2005/8/layout/default"/>
    <dgm:cxn modelId="{7DF1214F-5734-4099-A583-BADA0EDB1742}" type="presParOf" srcId="{D1BE1DB6-A6CF-4831-8832-15A7ECA947D5}" destId="{4DFBF79F-F8EE-48D9-B493-F97719416C08}" srcOrd="2" destOrd="0" presId="urn:microsoft.com/office/officeart/2005/8/layout/default"/>
    <dgm:cxn modelId="{F2251EFD-245F-4EA9-BA48-8599075DDAB5}" type="presParOf" srcId="{D1BE1DB6-A6CF-4831-8832-15A7ECA947D5}" destId="{6FA609E1-F682-4F97-93FF-461BB133D8DB}" srcOrd="3" destOrd="0" presId="urn:microsoft.com/office/officeart/2005/8/layout/default"/>
    <dgm:cxn modelId="{AAA0DE14-45F6-4BFF-8BA4-84AC289EA5FB}" type="presParOf" srcId="{D1BE1DB6-A6CF-4831-8832-15A7ECA947D5}" destId="{F0FD87E9-6372-475C-AABE-5BF3D1CDD622}" srcOrd="4" destOrd="0" presId="urn:microsoft.com/office/officeart/2005/8/layout/default"/>
    <dgm:cxn modelId="{3624AD59-EE3E-41FE-8FA4-5042167C860B}" type="presParOf" srcId="{D1BE1DB6-A6CF-4831-8832-15A7ECA947D5}" destId="{518CDB13-B6CA-40E6-9847-57A00D25DA81}" srcOrd="5" destOrd="0" presId="urn:microsoft.com/office/officeart/2005/8/layout/default"/>
    <dgm:cxn modelId="{29F518EC-B030-43C9-805B-D7E12381915B}" type="presParOf" srcId="{D1BE1DB6-A6CF-4831-8832-15A7ECA947D5}" destId="{8A7FF0CE-86C2-4192-A769-38FC30A5AB61}" srcOrd="6" destOrd="0" presId="urn:microsoft.com/office/officeart/2005/8/layout/default"/>
    <dgm:cxn modelId="{F8E6F064-4848-4512-B209-DECDF052B45C}" type="presParOf" srcId="{D1BE1DB6-A6CF-4831-8832-15A7ECA947D5}" destId="{4C8FC10D-9B37-423C-9DFC-8EB7EA704740}" srcOrd="7" destOrd="0" presId="urn:microsoft.com/office/officeart/2005/8/layout/default"/>
    <dgm:cxn modelId="{E1229958-4B20-4851-8D02-D1D158744405}" type="presParOf" srcId="{D1BE1DB6-A6CF-4831-8832-15A7ECA947D5}" destId="{7BAAFF16-2D42-46BA-BC57-C00B77054C7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BAEFFA6-B925-43E8-8E91-93C8D05E7F7D}" type="doc">
      <dgm:prSet loTypeId="urn:microsoft.com/office/officeart/2005/8/layout/default" loCatId="list" qsTypeId="urn:microsoft.com/office/officeart/2005/8/quickstyle/3d1" qsCatId="3D" csTypeId="urn:microsoft.com/office/officeart/2005/8/colors/accent0_2" csCatId="mainScheme" phldr="1"/>
      <dgm:spPr/>
      <dgm:t>
        <a:bodyPr/>
        <a:lstStyle/>
        <a:p>
          <a:endParaRPr lang="es-EC"/>
        </a:p>
      </dgm:t>
    </dgm:pt>
    <dgm:pt modelId="{48F2728D-35BD-4270-B4FE-EBAFCDCF1749}">
      <dgm:prSet phldrT="[Texto]"/>
      <dgm:spPr/>
      <dgm:t>
        <a:bodyPr/>
        <a:lstStyle/>
        <a:p>
          <a:r>
            <a:rPr lang="es-EC" b="0" i="0" dirty="0"/>
            <a:t> Es un estado de reposo. </a:t>
          </a:r>
          <a:endParaRPr lang="es-EC" dirty="0"/>
        </a:p>
      </dgm:t>
    </dgm:pt>
    <dgm:pt modelId="{FA01C273-2C21-49F4-8CDB-CBC8D54ACEB7}" type="parTrans" cxnId="{DA2DB8EE-89A0-4D1B-88B2-0A82A6475F5D}">
      <dgm:prSet/>
      <dgm:spPr/>
      <dgm:t>
        <a:bodyPr/>
        <a:lstStyle/>
        <a:p>
          <a:endParaRPr lang="es-EC"/>
        </a:p>
      </dgm:t>
    </dgm:pt>
    <dgm:pt modelId="{5332064E-7D22-426B-871A-3457BC4C2401}" type="sibTrans" cxnId="{DA2DB8EE-89A0-4D1B-88B2-0A82A6475F5D}">
      <dgm:prSet/>
      <dgm:spPr/>
      <dgm:t>
        <a:bodyPr/>
        <a:lstStyle/>
        <a:p>
          <a:endParaRPr lang="es-EC"/>
        </a:p>
      </dgm:t>
    </dgm:pt>
    <dgm:pt modelId="{8251719D-7BF8-4CA9-8607-4577F4F3A173}">
      <dgm:prSet phldrT="[Texto]"/>
      <dgm:spPr/>
      <dgm:t>
        <a:bodyPr/>
        <a:lstStyle/>
        <a:p>
          <a:r>
            <a:rPr lang="es-EC" b="0" i="0" dirty="0"/>
            <a:t>Células  pueden volver a entrar en el ciclo y seguir dividiéndose, </a:t>
          </a:r>
          <a:endParaRPr lang="es-EC" dirty="0"/>
        </a:p>
      </dgm:t>
    </dgm:pt>
    <dgm:pt modelId="{186532FF-4FC2-4559-BE2A-A74F189A7BDC}" type="parTrans" cxnId="{AA59F20F-B3E2-4160-A669-245C25F9002D}">
      <dgm:prSet/>
      <dgm:spPr/>
      <dgm:t>
        <a:bodyPr/>
        <a:lstStyle/>
        <a:p>
          <a:endParaRPr lang="es-EC"/>
        </a:p>
      </dgm:t>
    </dgm:pt>
    <dgm:pt modelId="{D8A6BF24-B68A-4700-836B-8B15B9799FA6}" type="sibTrans" cxnId="{AA59F20F-B3E2-4160-A669-245C25F9002D}">
      <dgm:prSet/>
      <dgm:spPr/>
      <dgm:t>
        <a:bodyPr/>
        <a:lstStyle/>
        <a:p>
          <a:endParaRPr lang="es-EC"/>
        </a:p>
      </dgm:t>
    </dgm:pt>
    <dgm:pt modelId="{FD33DB38-3D7E-4FB4-81B0-A244E96A2898}">
      <dgm:prSet phldrT="[Texto]"/>
      <dgm:spPr/>
      <dgm:t>
        <a:bodyPr/>
        <a:lstStyle/>
        <a:p>
          <a:r>
            <a:rPr lang="es-EC" b="0" i="0" dirty="0"/>
            <a:t>permanecen en G0 indefinidamente.</a:t>
          </a:r>
          <a:endParaRPr lang="es-EC" dirty="0"/>
        </a:p>
      </dgm:t>
    </dgm:pt>
    <dgm:pt modelId="{5838F88D-0604-401A-861F-9215C0829A59}" type="parTrans" cxnId="{4A5C4181-B808-459F-A431-CA131B34D6F5}">
      <dgm:prSet/>
      <dgm:spPr/>
      <dgm:t>
        <a:bodyPr/>
        <a:lstStyle/>
        <a:p>
          <a:endParaRPr lang="es-EC"/>
        </a:p>
      </dgm:t>
    </dgm:pt>
    <dgm:pt modelId="{9AC4B27F-ECB4-4EE0-9F67-1603CAE480F4}" type="sibTrans" cxnId="{4A5C4181-B808-459F-A431-CA131B34D6F5}">
      <dgm:prSet/>
      <dgm:spPr/>
      <dgm:t>
        <a:bodyPr/>
        <a:lstStyle/>
        <a:p>
          <a:endParaRPr lang="es-EC"/>
        </a:p>
      </dgm:t>
    </dgm:pt>
    <dgm:pt modelId="{49002AD6-EEE5-4424-BC61-7EAAE6EB79A7}">
      <dgm:prSet phldrT="[Texto]"/>
      <dgm:spPr/>
      <dgm:t>
        <a:bodyPr/>
        <a:lstStyle/>
        <a:p>
          <a:r>
            <a:rPr lang="es-EC" dirty="0"/>
            <a:t>Ejemplo </a:t>
          </a:r>
        </a:p>
        <a:p>
          <a:r>
            <a:rPr lang="es-EC" dirty="0"/>
            <a:t>Células del parénquima del riñón </a:t>
          </a:r>
        </a:p>
        <a:p>
          <a:r>
            <a:rPr lang="es-EC" dirty="0"/>
            <a:t>Neuronas </a:t>
          </a:r>
        </a:p>
      </dgm:t>
    </dgm:pt>
    <dgm:pt modelId="{C075E05C-BF4C-4899-A50A-FC1FC61CE2B9}" type="parTrans" cxnId="{94947CAB-2369-46EC-BD91-B3223DA5914D}">
      <dgm:prSet/>
      <dgm:spPr/>
      <dgm:t>
        <a:bodyPr/>
        <a:lstStyle/>
        <a:p>
          <a:endParaRPr lang="es-EC"/>
        </a:p>
      </dgm:t>
    </dgm:pt>
    <dgm:pt modelId="{B50ED578-CE9E-4215-9DBC-96073D09927B}" type="sibTrans" cxnId="{94947CAB-2369-46EC-BD91-B3223DA5914D}">
      <dgm:prSet/>
      <dgm:spPr/>
      <dgm:t>
        <a:bodyPr/>
        <a:lstStyle/>
        <a:p>
          <a:endParaRPr lang="es-EC"/>
        </a:p>
      </dgm:t>
    </dgm:pt>
    <dgm:pt modelId="{4E0A496A-0CB1-469C-AA52-40BC0EFCAE36}" type="pres">
      <dgm:prSet presAssocID="{DBAEFFA6-B925-43E8-8E91-93C8D05E7F7D}" presName="diagram" presStyleCnt="0">
        <dgm:presLayoutVars>
          <dgm:dir/>
          <dgm:resizeHandles val="exact"/>
        </dgm:presLayoutVars>
      </dgm:prSet>
      <dgm:spPr/>
      <dgm:t>
        <a:bodyPr/>
        <a:lstStyle/>
        <a:p>
          <a:endParaRPr lang="es-ES"/>
        </a:p>
      </dgm:t>
    </dgm:pt>
    <dgm:pt modelId="{A5077086-54FB-49B3-903B-17A0F23B5009}" type="pres">
      <dgm:prSet presAssocID="{48F2728D-35BD-4270-B4FE-EBAFCDCF1749}" presName="node" presStyleLbl="node1" presStyleIdx="0" presStyleCnt="4">
        <dgm:presLayoutVars>
          <dgm:bulletEnabled val="1"/>
        </dgm:presLayoutVars>
      </dgm:prSet>
      <dgm:spPr/>
      <dgm:t>
        <a:bodyPr/>
        <a:lstStyle/>
        <a:p>
          <a:endParaRPr lang="es-ES"/>
        </a:p>
      </dgm:t>
    </dgm:pt>
    <dgm:pt modelId="{B65D8D85-1464-4AFC-AAA6-E9638130DA63}" type="pres">
      <dgm:prSet presAssocID="{5332064E-7D22-426B-871A-3457BC4C2401}" presName="sibTrans" presStyleCnt="0"/>
      <dgm:spPr/>
    </dgm:pt>
    <dgm:pt modelId="{DD8877FD-989C-46C9-A400-1FF784496808}" type="pres">
      <dgm:prSet presAssocID="{8251719D-7BF8-4CA9-8607-4577F4F3A173}" presName="node" presStyleLbl="node1" presStyleIdx="1" presStyleCnt="4">
        <dgm:presLayoutVars>
          <dgm:bulletEnabled val="1"/>
        </dgm:presLayoutVars>
      </dgm:prSet>
      <dgm:spPr/>
      <dgm:t>
        <a:bodyPr/>
        <a:lstStyle/>
        <a:p>
          <a:endParaRPr lang="es-ES"/>
        </a:p>
      </dgm:t>
    </dgm:pt>
    <dgm:pt modelId="{04001C25-ABD1-4499-9D20-D8AF9BAA3EDC}" type="pres">
      <dgm:prSet presAssocID="{D8A6BF24-B68A-4700-836B-8B15B9799FA6}" presName="sibTrans" presStyleCnt="0"/>
      <dgm:spPr/>
    </dgm:pt>
    <dgm:pt modelId="{E1AE9D9C-5FE5-4B24-8B3A-4E1800E6B425}" type="pres">
      <dgm:prSet presAssocID="{FD33DB38-3D7E-4FB4-81B0-A244E96A2898}" presName="node" presStyleLbl="node1" presStyleIdx="2" presStyleCnt="4">
        <dgm:presLayoutVars>
          <dgm:bulletEnabled val="1"/>
        </dgm:presLayoutVars>
      </dgm:prSet>
      <dgm:spPr/>
      <dgm:t>
        <a:bodyPr/>
        <a:lstStyle/>
        <a:p>
          <a:endParaRPr lang="es-ES"/>
        </a:p>
      </dgm:t>
    </dgm:pt>
    <dgm:pt modelId="{F60F4391-1C38-4AE2-BD0C-9F031F7225AC}" type="pres">
      <dgm:prSet presAssocID="{9AC4B27F-ECB4-4EE0-9F67-1603CAE480F4}" presName="sibTrans" presStyleCnt="0"/>
      <dgm:spPr/>
    </dgm:pt>
    <dgm:pt modelId="{BE295A43-6F73-4454-8227-68642AE68251}" type="pres">
      <dgm:prSet presAssocID="{49002AD6-EEE5-4424-BC61-7EAAE6EB79A7}" presName="node" presStyleLbl="node1" presStyleIdx="3" presStyleCnt="4">
        <dgm:presLayoutVars>
          <dgm:bulletEnabled val="1"/>
        </dgm:presLayoutVars>
      </dgm:prSet>
      <dgm:spPr/>
      <dgm:t>
        <a:bodyPr/>
        <a:lstStyle/>
        <a:p>
          <a:endParaRPr lang="es-ES"/>
        </a:p>
      </dgm:t>
    </dgm:pt>
  </dgm:ptLst>
  <dgm:cxnLst>
    <dgm:cxn modelId="{46FB666C-595E-4B3B-9BC1-C64B7D616301}" type="presOf" srcId="{DBAEFFA6-B925-43E8-8E91-93C8D05E7F7D}" destId="{4E0A496A-0CB1-469C-AA52-40BC0EFCAE36}" srcOrd="0" destOrd="0" presId="urn:microsoft.com/office/officeart/2005/8/layout/default"/>
    <dgm:cxn modelId="{DF95E9F2-B15B-4E8E-93E1-6C268F4903B3}" type="presOf" srcId="{49002AD6-EEE5-4424-BC61-7EAAE6EB79A7}" destId="{BE295A43-6F73-4454-8227-68642AE68251}" srcOrd="0" destOrd="0" presId="urn:microsoft.com/office/officeart/2005/8/layout/default"/>
    <dgm:cxn modelId="{4C2E4D1F-1EA0-4124-ACBB-5B3485987409}" type="presOf" srcId="{FD33DB38-3D7E-4FB4-81B0-A244E96A2898}" destId="{E1AE9D9C-5FE5-4B24-8B3A-4E1800E6B425}" srcOrd="0" destOrd="0" presId="urn:microsoft.com/office/officeart/2005/8/layout/default"/>
    <dgm:cxn modelId="{1164C006-B2D8-4587-B912-A36AFD981CEE}" type="presOf" srcId="{48F2728D-35BD-4270-B4FE-EBAFCDCF1749}" destId="{A5077086-54FB-49B3-903B-17A0F23B5009}" srcOrd="0" destOrd="0" presId="urn:microsoft.com/office/officeart/2005/8/layout/default"/>
    <dgm:cxn modelId="{94947CAB-2369-46EC-BD91-B3223DA5914D}" srcId="{DBAEFFA6-B925-43E8-8E91-93C8D05E7F7D}" destId="{49002AD6-EEE5-4424-BC61-7EAAE6EB79A7}" srcOrd="3" destOrd="0" parTransId="{C075E05C-BF4C-4899-A50A-FC1FC61CE2B9}" sibTransId="{B50ED578-CE9E-4215-9DBC-96073D09927B}"/>
    <dgm:cxn modelId="{DA2DB8EE-89A0-4D1B-88B2-0A82A6475F5D}" srcId="{DBAEFFA6-B925-43E8-8E91-93C8D05E7F7D}" destId="{48F2728D-35BD-4270-B4FE-EBAFCDCF1749}" srcOrd="0" destOrd="0" parTransId="{FA01C273-2C21-49F4-8CDB-CBC8D54ACEB7}" sibTransId="{5332064E-7D22-426B-871A-3457BC4C2401}"/>
    <dgm:cxn modelId="{ED3B39D5-B353-4CF9-969C-13595D53E285}" type="presOf" srcId="{8251719D-7BF8-4CA9-8607-4577F4F3A173}" destId="{DD8877FD-989C-46C9-A400-1FF784496808}" srcOrd="0" destOrd="0" presId="urn:microsoft.com/office/officeart/2005/8/layout/default"/>
    <dgm:cxn modelId="{AA59F20F-B3E2-4160-A669-245C25F9002D}" srcId="{DBAEFFA6-B925-43E8-8E91-93C8D05E7F7D}" destId="{8251719D-7BF8-4CA9-8607-4577F4F3A173}" srcOrd="1" destOrd="0" parTransId="{186532FF-4FC2-4559-BE2A-A74F189A7BDC}" sibTransId="{D8A6BF24-B68A-4700-836B-8B15B9799FA6}"/>
    <dgm:cxn modelId="{4A5C4181-B808-459F-A431-CA131B34D6F5}" srcId="{DBAEFFA6-B925-43E8-8E91-93C8D05E7F7D}" destId="{FD33DB38-3D7E-4FB4-81B0-A244E96A2898}" srcOrd="2" destOrd="0" parTransId="{5838F88D-0604-401A-861F-9215C0829A59}" sibTransId="{9AC4B27F-ECB4-4EE0-9F67-1603CAE480F4}"/>
    <dgm:cxn modelId="{7515D6B0-3DD9-429C-9096-FF8BD6C3CC29}" type="presParOf" srcId="{4E0A496A-0CB1-469C-AA52-40BC0EFCAE36}" destId="{A5077086-54FB-49B3-903B-17A0F23B5009}" srcOrd="0" destOrd="0" presId="urn:microsoft.com/office/officeart/2005/8/layout/default"/>
    <dgm:cxn modelId="{F2E9848C-679F-4CCF-A5AF-4B59D10F01F7}" type="presParOf" srcId="{4E0A496A-0CB1-469C-AA52-40BC0EFCAE36}" destId="{B65D8D85-1464-4AFC-AAA6-E9638130DA63}" srcOrd="1" destOrd="0" presId="urn:microsoft.com/office/officeart/2005/8/layout/default"/>
    <dgm:cxn modelId="{280EFA5B-A758-46A6-8624-5BA012EE11FF}" type="presParOf" srcId="{4E0A496A-0CB1-469C-AA52-40BC0EFCAE36}" destId="{DD8877FD-989C-46C9-A400-1FF784496808}" srcOrd="2" destOrd="0" presId="urn:microsoft.com/office/officeart/2005/8/layout/default"/>
    <dgm:cxn modelId="{4BE2C288-DC35-44CE-9B27-BF089109E8E9}" type="presParOf" srcId="{4E0A496A-0CB1-469C-AA52-40BC0EFCAE36}" destId="{04001C25-ABD1-4499-9D20-D8AF9BAA3EDC}" srcOrd="3" destOrd="0" presId="urn:microsoft.com/office/officeart/2005/8/layout/default"/>
    <dgm:cxn modelId="{5246F01A-8E11-4836-BC86-B0CD085B315E}" type="presParOf" srcId="{4E0A496A-0CB1-469C-AA52-40BC0EFCAE36}" destId="{E1AE9D9C-5FE5-4B24-8B3A-4E1800E6B425}" srcOrd="4" destOrd="0" presId="urn:microsoft.com/office/officeart/2005/8/layout/default"/>
    <dgm:cxn modelId="{C45C9048-0D77-49C1-BB1D-5B8A6113A72F}" type="presParOf" srcId="{4E0A496A-0CB1-469C-AA52-40BC0EFCAE36}" destId="{F60F4391-1C38-4AE2-BD0C-9F031F7225AC}" srcOrd="5" destOrd="0" presId="urn:microsoft.com/office/officeart/2005/8/layout/default"/>
    <dgm:cxn modelId="{BD723C85-7113-4AC1-9F01-9F49C96C70EE}" type="presParOf" srcId="{4E0A496A-0CB1-469C-AA52-40BC0EFCAE36}" destId="{BE295A43-6F73-4454-8227-68642AE6825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E52619-B44F-40E7-A2A0-F8CE91559C0E}"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EC"/>
        </a:p>
      </dgm:t>
    </dgm:pt>
    <dgm:pt modelId="{12311AF3-C519-41D4-BD14-0D7E8D7597BE}">
      <dgm:prSet phldrT="[Texto]"/>
      <dgm:spPr/>
      <dgm:t>
        <a:bodyPr/>
        <a:lstStyle/>
        <a:p>
          <a:r>
            <a:rPr lang="es-EC" b="0" i="0" dirty="0"/>
            <a:t>Sintetiza una copia completa del ADN </a:t>
          </a:r>
          <a:endParaRPr lang="es-EC" dirty="0"/>
        </a:p>
      </dgm:t>
    </dgm:pt>
    <dgm:pt modelId="{C27A2DF3-22DD-4EB4-82CA-6FABBE6CDE48}" type="parTrans" cxnId="{316FEDC1-B7D2-460F-9CFE-BEE4AB70BFF1}">
      <dgm:prSet/>
      <dgm:spPr/>
      <dgm:t>
        <a:bodyPr/>
        <a:lstStyle/>
        <a:p>
          <a:endParaRPr lang="es-EC"/>
        </a:p>
      </dgm:t>
    </dgm:pt>
    <dgm:pt modelId="{10B54527-7B97-4F2C-B1F3-26D9ED9CFE7E}" type="sibTrans" cxnId="{316FEDC1-B7D2-460F-9CFE-BEE4AB70BFF1}">
      <dgm:prSet/>
      <dgm:spPr/>
      <dgm:t>
        <a:bodyPr/>
        <a:lstStyle/>
        <a:p>
          <a:endParaRPr lang="es-EC"/>
        </a:p>
      </dgm:t>
    </dgm:pt>
    <dgm:pt modelId="{BD1D2C34-C7A3-4FE0-8AA6-FAC659F0C89E}">
      <dgm:prSet phldrT="[Texto]"/>
      <dgm:spPr/>
      <dgm:t>
        <a:bodyPr/>
        <a:lstStyle/>
        <a:p>
          <a:r>
            <a:rPr lang="es-EC" dirty="0"/>
            <a:t>Duplica la estructura del centrosoma </a:t>
          </a:r>
        </a:p>
      </dgm:t>
    </dgm:pt>
    <dgm:pt modelId="{1DCE0044-BE6F-4E1D-B1F1-DA3128487A04}" type="parTrans" cxnId="{12F0C9F8-5CE7-4D8F-8536-95885210E218}">
      <dgm:prSet/>
      <dgm:spPr/>
      <dgm:t>
        <a:bodyPr/>
        <a:lstStyle/>
        <a:p>
          <a:endParaRPr lang="es-EC"/>
        </a:p>
      </dgm:t>
    </dgm:pt>
    <dgm:pt modelId="{710E294C-485F-4261-8403-108DE749E2EB}" type="sibTrans" cxnId="{12F0C9F8-5CE7-4D8F-8536-95885210E218}">
      <dgm:prSet/>
      <dgm:spPr/>
      <dgm:t>
        <a:bodyPr/>
        <a:lstStyle/>
        <a:p>
          <a:endParaRPr lang="es-EC"/>
        </a:p>
      </dgm:t>
    </dgm:pt>
    <dgm:pt modelId="{7F728E1C-68E6-4E18-8CC3-26ED37C0377C}">
      <dgm:prSet/>
      <dgm:spPr/>
      <dgm:t>
        <a:bodyPr/>
        <a:lstStyle/>
        <a:p>
          <a:r>
            <a:rPr lang="es-EC" b="0" i="0" dirty="0"/>
            <a:t>Fase de síntesis</a:t>
          </a:r>
          <a:endParaRPr lang="es-EC" dirty="0"/>
        </a:p>
      </dgm:t>
    </dgm:pt>
    <dgm:pt modelId="{95C8DDA3-2A2C-41CF-815E-029D64B7C49A}" type="parTrans" cxnId="{E61E0A1C-5EFF-40F2-808E-5B47A4A01C91}">
      <dgm:prSet/>
      <dgm:spPr/>
      <dgm:t>
        <a:bodyPr/>
        <a:lstStyle/>
        <a:p>
          <a:endParaRPr lang="es-EC"/>
        </a:p>
      </dgm:t>
    </dgm:pt>
    <dgm:pt modelId="{BD195F1D-94AD-4AD6-8D17-FCDBB569C7F5}" type="sibTrans" cxnId="{E61E0A1C-5EFF-40F2-808E-5B47A4A01C91}">
      <dgm:prSet/>
      <dgm:spPr/>
      <dgm:t>
        <a:bodyPr/>
        <a:lstStyle/>
        <a:p>
          <a:endParaRPr lang="es-EC"/>
        </a:p>
      </dgm:t>
    </dgm:pt>
    <dgm:pt modelId="{FCCF072B-05CB-4D88-9A85-B70F94EF81CC}">
      <dgm:prSet phldrT="[Texto]"/>
      <dgm:spPr/>
      <dgm:t>
        <a:bodyPr/>
        <a:lstStyle/>
        <a:p>
          <a:r>
            <a:rPr lang="es-EC" dirty="0"/>
            <a:t>Dura 8 horas aproximadamente </a:t>
          </a:r>
        </a:p>
      </dgm:t>
    </dgm:pt>
    <dgm:pt modelId="{05B04217-7128-45F5-B68D-FD777C232442}" type="parTrans" cxnId="{0D7F900F-7382-417B-AFCE-D5FAEDC032A9}">
      <dgm:prSet/>
      <dgm:spPr/>
      <dgm:t>
        <a:bodyPr/>
        <a:lstStyle/>
        <a:p>
          <a:endParaRPr lang="es-EC"/>
        </a:p>
      </dgm:t>
    </dgm:pt>
    <dgm:pt modelId="{F245CD07-9E69-40D3-B81A-CC0CEEC8B733}" type="sibTrans" cxnId="{0D7F900F-7382-417B-AFCE-D5FAEDC032A9}">
      <dgm:prSet/>
      <dgm:spPr/>
      <dgm:t>
        <a:bodyPr/>
        <a:lstStyle/>
        <a:p>
          <a:endParaRPr lang="es-EC"/>
        </a:p>
      </dgm:t>
    </dgm:pt>
    <dgm:pt modelId="{D72B0C49-65F0-42A3-BEC3-281FC1BA79E9}" type="pres">
      <dgm:prSet presAssocID="{9EE52619-B44F-40E7-A2A0-F8CE91559C0E}" presName="diagram" presStyleCnt="0">
        <dgm:presLayoutVars>
          <dgm:dir/>
          <dgm:resizeHandles val="exact"/>
        </dgm:presLayoutVars>
      </dgm:prSet>
      <dgm:spPr/>
      <dgm:t>
        <a:bodyPr/>
        <a:lstStyle/>
        <a:p>
          <a:endParaRPr lang="es-ES"/>
        </a:p>
      </dgm:t>
    </dgm:pt>
    <dgm:pt modelId="{A9817332-DFAB-4643-83AE-382AC9F7D3F9}" type="pres">
      <dgm:prSet presAssocID="{12311AF3-C519-41D4-BD14-0D7E8D7597BE}" presName="node" presStyleLbl="node1" presStyleIdx="0" presStyleCnt="4" custLinFactX="11335" custLinFactNeighborX="100000" custLinFactNeighborY="-1182">
        <dgm:presLayoutVars>
          <dgm:bulletEnabled val="1"/>
        </dgm:presLayoutVars>
      </dgm:prSet>
      <dgm:spPr/>
      <dgm:t>
        <a:bodyPr/>
        <a:lstStyle/>
        <a:p>
          <a:endParaRPr lang="es-ES"/>
        </a:p>
      </dgm:t>
    </dgm:pt>
    <dgm:pt modelId="{78414617-0404-497C-9779-FFDAF8B04978}" type="pres">
      <dgm:prSet presAssocID="{10B54527-7B97-4F2C-B1F3-26D9ED9CFE7E}" presName="sibTrans" presStyleCnt="0"/>
      <dgm:spPr/>
    </dgm:pt>
    <dgm:pt modelId="{440DB88C-EBCD-47C3-846C-207F0F6E3B1F}" type="pres">
      <dgm:prSet presAssocID="{7F728E1C-68E6-4E18-8CC3-26ED37C0377C}" presName="node" presStyleLbl="node1" presStyleIdx="1" presStyleCnt="4" custLinFactX="-6371" custLinFactNeighborX="-100000" custLinFactNeighborY="-2618">
        <dgm:presLayoutVars>
          <dgm:bulletEnabled val="1"/>
        </dgm:presLayoutVars>
      </dgm:prSet>
      <dgm:spPr/>
      <dgm:t>
        <a:bodyPr/>
        <a:lstStyle/>
        <a:p>
          <a:endParaRPr lang="es-ES"/>
        </a:p>
      </dgm:t>
    </dgm:pt>
    <dgm:pt modelId="{7007E8E7-9D34-4178-9C18-5055E0F8ED52}" type="pres">
      <dgm:prSet presAssocID="{BD195F1D-94AD-4AD6-8D17-FCDBB569C7F5}" presName="sibTrans" presStyleCnt="0"/>
      <dgm:spPr/>
    </dgm:pt>
    <dgm:pt modelId="{B0573980-B0DB-4EF1-8512-5FAF4FF3FE2C}" type="pres">
      <dgm:prSet presAssocID="{BD1D2C34-C7A3-4FE0-8AA6-FAC659F0C89E}" presName="node" presStyleLbl="node1" presStyleIdx="2" presStyleCnt="4">
        <dgm:presLayoutVars>
          <dgm:bulletEnabled val="1"/>
        </dgm:presLayoutVars>
      </dgm:prSet>
      <dgm:spPr/>
      <dgm:t>
        <a:bodyPr/>
        <a:lstStyle/>
        <a:p>
          <a:endParaRPr lang="es-ES"/>
        </a:p>
      </dgm:t>
    </dgm:pt>
    <dgm:pt modelId="{74D0424C-69B3-4711-A12F-8FB340DB3624}" type="pres">
      <dgm:prSet presAssocID="{710E294C-485F-4261-8403-108DE749E2EB}" presName="sibTrans" presStyleCnt="0"/>
      <dgm:spPr/>
    </dgm:pt>
    <dgm:pt modelId="{7B44C763-F889-482E-9CF5-251CE4614EA7}" type="pres">
      <dgm:prSet presAssocID="{FCCF072B-05CB-4D88-9A85-B70F94EF81CC}" presName="node" presStyleLbl="node1" presStyleIdx="3" presStyleCnt="4" custLinFactNeighborY="1113">
        <dgm:presLayoutVars>
          <dgm:bulletEnabled val="1"/>
        </dgm:presLayoutVars>
      </dgm:prSet>
      <dgm:spPr/>
      <dgm:t>
        <a:bodyPr/>
        <a:lstStyle/>
        <a:p>
          <a:endParaRPr lang="es-ES"/>
        </a:p>
      </dgm:t>
    </dgm:pt>
  </dgm:ptLst>
  <dgm:cxnLst>
    <dgm:cxn modelId="{9EE376FD-482F-408D-8F81-5B5E114539B9}" type="presOf" srcId="{7F728E1C-68E6-4E18-8CC3-26ED37C0377C}" destId="{440DB88C-EBCD-47C3-846C-207F0F6E3B1F}" srcOrd="0" destOrd="0" presId="urn:microsoft.com/office/officeart/2005/8/layout/default"/>
    <dgm:cxn modelId="{0D7F900F-7382-417B-AFCE-D5FAEDC032A9}" srcId="{9EE52619-B44F-40E7-A2A0-F8CE91559C0E}" destId="{FCCF072B-05CB-4D88-9A85-B70F94EF81CC}" srcOrd="3" destOrd="0" parTransId="{05B04217-7128-45F5-B68D-FD777C232442}" sibTransId="{F245CD07-9E69-40D3-B81A-CC0CEEC8B733}"/>
    <dgm:cxn modelId="{12F0C9F8-5CE7-4D8F-8536-95885210E218}" srcId="{9EE52619-B44F-40E7-A2A0-F8CE91559C0E}" destId="{BD1D2C34-C7A3-4FE0-8AA6-FAC659F0C89E}" srcOrd="2" destOrd="0" parTransId="{1DCE0044-BE6F-4E1D-B1F1-DA3128487A04}" sibTransId="{710E294C-485F-4261-8403-108DE749E2EB}"/>
    <dgm:cxn modelId="{316FEDC1-B7D2-460F-9CFE-BEE4AB70BFF1}" srcId="{9EE52619-B44F-40E7-A2A0-F8CE91559C0E}" destId="{12311AF3-C519-41D4-BD14-0D7E8D7597BE}" srcOrd="0" destOrd="0" parTransId="{C27A2DF3-22DD-4EB4-82CA-6FABBE6CDE48}" sibTransId="{10B54527-7B97-4F2C-B1F3-26D9ED9CFE7E}"/>
    <dgm:cxn modelId="{285F660C-AA36-433C-815C-DD063D09EF47}" type="presOf" srcId="{FCCF072B-05CB-4D88-9A85-B70F94EF81CC}" destId="{7B44C763-F889-482E-9CF5-251CE4614EA7}" srcOrd="0" destOrd="0" presId="urn:microsoft.com/office/officeart/2005/8/layout/default"/>
    <dgm:cxn modelId="{432B8CA1-061F-4412-AF64-0622FEAA9F13}" type="presOf" srcId="{12311AF3-C519-41D4-BD14-0D7E8D7597BE}" destId="{A9817332-DFAB-4643-83AE-382AC9F7D3F9}" srcOrd="0" destOrd="0" presId="urn:microsoft.com/office/officeart/2005/8/layout/default"/>
    <dgm:cxn modelId="{E61E0A1C-5EFF-40F2-808E-5B47A4A01C91}" srcId="{9EE52619-B44F-40E7-A2A0-F8CE91559C0E}" destId="{7F728E1C-68E6-4E18-8CC3-26ED37C0377C}" srcOrd="1" destOrd="0" parTransId="{95C8DDA3-2A2C-41CF-815E-029D64B7C49A}" sibTransId="{BD195F1D-94AD-4AD6-8D17-FCDBB569C7F5}"/>
    <dgm:cxn modelId="{442409BC-4100-4472-80D5-601ECC892581}" type="presOf" srcId="{BD1D2C34-C7A3-4FE0-8AA6-FAC659F0C89E}" destId="{B0573980-B0DB-4EF1-8512-5FAF4FF3FE2C}" srcOrd="0" destOrd="0" presId="urn:microsoft.com/office/officeart/2005/8/layout/default"/>
    <dgm:cxn modelId="{DCDF99B9-3124-4AE4-977B-55E449132CCF}" type="presOf" srcId="{9EE52619-B44F-40E7-A2A0-F8CE91559C0E}" destId="{D72B0C49-65F0-42A3-BEC3-281FC1BA79E9}" srcOrd="0" destOrd="0" presId="urn:microsoft.com/office/officeart/2005/8/layout/default"/>
    <dgm:cxn modelId="{7146D080-7C82-456B-84F0-B632C41EE94C}" type="presParOf" srcId="{D72B0C49-65F0-42A3-BEC3-281FC1BA79E9}" destId="{A9817332-DFAB-4643-83AE-382AC9F7D3F9}" srcOrd="0" destOrd="0" presId="urn:microsoft.com/office/officeart/2005/8/layout/default"/>
    <dgm:cxn modelId="{2BE206CA-B6A7-4DDE-A610-100889E6CCDE}" type="presParOf" srcId="{D72B0C49-65F0-42A3-BEC3-281FC1BA79E9}" destId="{78414617-0404-497C-9779-FFDAF8B04978}" srcOrd="1" destOrd="0" presId="urn:microsoft.com/office/officeart/2005/8/layout/default"/>
    <dgm:cxn modelId="{E6015CFB-770D-423A-9532-62500485E338}" type="presParOf" srcId="{D72B0C49-65F0-42A3-BEC3-281FC1BA79E9}" destId="{440DB88C-EBCD-47C3-846C-207F0F6E3B1F}" srcOrd="2" destOrd="0" presId="urn:microsoft.com/office/officeart/2005/8/layout/default"/>
    <dgm:cxn modelId="{47FA63AE-2795-4A89-88BF-64257F4FEA95}" type="presParOf" srcId="{D72B0C49-65F0-42A3-BEC3-281FC1BA79E9}" destId="{7007E8E7-9D34-4178-9C18-5055E0F8ED52}" srcOrd="3" destOrd="0" presId="urn:microsoft.com/office/officeart/2005/8/layout/default"/>
    <dgm:cxn modelId="{57C7B6FC-7A1F-4465-AB18-19ED5918ACB4}" type="presParOf" srcId="{D72B0C49-65F0-42A3-BEC3-281FC1BA79E9}" destId="{B0573980-B0DB-4EF1-8512-5FAF4FF3FE2C}" srcOrd="4" destOrd="0" presId="urn:microsoft.com/office/officeart/2005/8/layout/default"/>
    <dgm:cxn modelId="{8363A241-1430-4101-9C5B-9B39FF389ABC}" type="presParOf" srcId="{D72B0C49-65F0-42A3-BEC3-281FC1BA79E9}" destId="{74D0424C-69B3-4711-A12F-8FB340DB3624}" srcOrd="5" destOrd="0" presId="urn:microsoft.com/office/officeart/2005/8/layout/default"/>
    <dgm:cxn modelId="{55919B23-C337-4395-BC6F-574AE465C99B}" type="presParOf" srcId="{D72B0C49-65F0-42A3-BEC3-281FC1BA79E9}" destId="{7B44C763-F889-482E-9CF5-251CE4614EA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DC9F8A4-1077-4FEB-B744-8359D4CC4312}" type="doc">
      <dgm:prSet loTypeId="urn:microsoft.com/office/officeart/2005/8/layout/default" loCatId="list" qsTypeId="urn:microsoft.com/office/officeart/2005/8/quickstyle/simple3" qsCatId="simple" csTypeId="urn:microsoft.com/office/officeart/2005/8/colors/accent0_1" csCatId="mainScheme" phldr="1"/>
      <dgm:spPr/>
      <dgm:t>
        <a:bodyPr/>
        <a:lstStyle/>
        <a:p>
          <a:endParaRPr lang="es-EC"/>
        </a:p>
      </dgm:t>
    </dgm:pt>
    <dgm:pt modelId="{3522F7B7-8420-4903-B564-4CB24DF83CD3}">
      <dgm:prSet phldrT="[Texto]"/>
      <dgm:spPr/>
      <dgm:t>
        <a:bodyPr/>
        <a:lstStyle/>
        <a:p>
          <a:r>
            <a:rPr lang="es-EC" dirty="0"/>
            <a:t>Presenta mayor crecimiento </a:t>
          </a:r>
        </a:p>
      </dgm:t>
    </dgm:pt>
    <dgm:pt modelId="{FE93E57F-820D-4C51-A595-B7C6F29627A5}" type="parTrans" cxnId="{499ADA57-DC5D-4644-95FF-2818126ECBAB}">
      <dgm:prSet/>
      <dgm:spPr/>
      <dgm:t>
        <a:bodyPr/>
        <a:lstStyle/>
        <a:p>
          <a:endParaRPr lang="es-EC"/>
        </a:p>
      </dgm:t>
    </dgm:pt>
    <dgm:pt modelId="{5B512190-61E5-430A-8C4F-4ED662E9FBCA}" type="sibTrans" cxnId="{499ADA57-DC5D-4644-95FF-2818126ECBAB}">
      <dgm:prSet/>
      <dgm:spPr/>
      <dgm:t>
        <a:bodyPr/>
        <a:lstStyle/>
        <a:p>
          <a:endParaRPr lang="es-EC"/>
        </a:p>
      </dgm:t>
    </dgm:pt>
    <dgm:pt modelId="{529C0623-D0D3-455E-81C3-DD7DC569CB53}">
      <dgm:prSet phldrT="[Texto]"/>
      <dgm:spPr/>
      <dgm:t>
        <a:bodyPr/>
        <a:lstStyle/>
        <a:p>
          <a:r>
            <a:rPr lang="es-EC" dirty="0"/>
            <a:t>Producción mayor de proteínas y organelos  </a:t>
          </a:r>
        </a:p>
      </dgm:t>
    </dgm:pt>
    <dgm:pt modelId="{7B2DB9FB-60A1-4646-B3B1-931841D04D86}" type="parTrans" cxnId="{DB48F518-F07D-4737-AD52-37B21CD66DB5}">
      <dgm:prSet/>
      <dgm:spPr/>
      <dgm:t>
        <a:bodyPr/>
        <a:lstStyle/>
        <a:p>
          <a:endParaRPr lang="es-EC"/>
        </a:p>
      </dgm:t>
    </dgm:pt>
    <dgm:pt modelId="{ECE1642E-F093-4ACB-BACC-328DC3D6A3A2}" type="sibTrans" cxnId="{DB48F518-F07D-4737-AD52-37B21CD66DB5}">
      <dgm:prSet/>
      <dgm:spPr/>
      <dgm:t>
        <a:bodyPr/>
        <a:lstStyle/>
        <a:p>
          <a:endParaRPr lang="es-EC"/>
        </a:p>
      </dgm:t>
    </dgm:pt>
    <dgm:pt modelId="{E0713DD4-71FB-4F3E-980D-5D4F8A8D9CF2}">
      <dgm:prSet phldrT="[Texto]"/>
      <dgm:spPr/>
      <dgm:t>
        <a:bodyPr/>
        <a:lstStyle/>
        <a:p>
          <a:r>
            <a:rPr lang="es-EC" dirty="0"/>
            <a:t>Separación de los centriolos </a:t>
          </a:r>
        </a:p>
      </dgm:t>
    </dgm:pt>
    <dgm:pt modelId="{3F643D42-E29D-461F-A705-29292271F452}" type="parTrans" cxnId="{C508CBCF-F5F0-4816-8A7C-A00ED555DFC3}">
      <dgm:prSet/>
      <dgm:spPr/>
      <dgm:t>
        <a:bodyPr/>
        <a:lstStyle/>
        <a:p>
          <a:endParaRPr lang="es-EC"/>
        </a:p>
      </dgm:t>
    </dgm:pt>
    <dgm:pt modelId="{A09D4003-A78E-41AF-BACE-248DCDDF712C}" type="sibTrans" cxnId="{C508CBCF-F5F0-4816-8A7C-A00ED555DFC3}">
      <dgm:prSet/>
      <dgm:spPr/>
      <dgm:t>
        <a:bodyPr/>
        <a:lstStyle/>
        <a:p>
          <a:endParaRPr lang="es-EC"/>
        </a:p>
      </dgm:t>
    </dgm:pt>
    <dgm:pt modelId="{3C0A311A-DB4F-4EC9-B666-47706117B9EF}">
      <dgm:prSet phldrT="[Texto]"/>
      <dgm:spPr/>
      <dgm:t>
        <a:bodyPr/>
        <a:lstStyle/>
        <a:p>
          <a:r>
            <a:rPr lang="es-EC" dirty="0"/>
            <a:t>Dura 4 horas aproximadamente </a:t>
          </a:r>
        </a:p>
      </dgm:t>
    </dgm:pt>
    <dgm:pt modelId="{EC0BC175-97F6-470C-9F58-8B9A84B68324}" type="parTrans" cxnId="{F6905E09-42E9-4C79-924E-AE4AD73B3338}">
      <dgm:prSet/>
      <dgm:spPr/>
      <dgm:t>
        <a:bodyPr/>
        <a:lstStyle/>
        <a:p>
          <a:endParaRPr lang="es-EC"/>
        </a:p>
      </dgm:t>
    </dgm:pt>
    <dgm:pt modelId="{6261DF7D-B858-443D-8C71-A5B357F76BD8}" type="sibTrans" cxnId="{F6905E09-42E9-4C79-924E-AE4AD73B3338}">
      <dgm:prSet/>
      <dgm:spPr/>
      <dgm:t>
        <a:bodyPr/>
        <a:lstStyle/>
        <a:p>
          <a:endParaRPr lang="es-EC"/>
        </a:p>
      </dgm:t>
    </dgm:pt>
    <dgm:pt modelId="{0DFB7DF9-CCEB-4279-AB18-BA1EE7D4321B}" type="pres">
      <dgm:prSet presAssocID="{2DC9F8A4-1077-4FEB-B744-8359D4CC4312}" presName="diagram" presStyleCnt="0">
        <dgm:presLayoutVars>
          <dgm:dir/>
          <dgm:resizeHandles val="exact"/>
        </dgm:presLayoutVars>
      </dgm:prSet>
      <dgm:spPr/>
      <dgm:t>
        <a:bodyPr/>
        <a:lstStyle/>
        <a:p>
          <a:endParaRPr lang="es-ES"/>
        </a:p>
      </dgm:t>
    </dgm:pt>
    <dgm:pt modelId="{321CF6B5-5B05-4733-9104-82BC45CB1907}" type="pres">
      <dgm:prSet presAssocID="{3522F7B7-8420-4903-B564-4CB24DF83CD3}" presName="node" presStyleLbl="node1" presStyleIdx="0" presStyleCnt="4">
        <dgm:presLayoutVars>
          <dgm:bulletEnabled val="1"/>
        </dgm:presLayoutVars>
      </dgm:prSet>
      <dgm:spPr/>
      <dgm:t>
        <a:bodyPr/>
        <a:lstStyle/>
        <a:p>
          <a:endParaRPr lang="es-ES"/>
        </a:p>
      </dgm:t>
    </dgm:pt>
    <dgm:pt modelId="{82AD17BD-57ED-4FE4-B9EA-3E3E76223B5A}" type="pres">
      <dgm:prSet presAssocID="{5B512190-61E5-430A-8C4F-4ED662E9FBCA}" presName="sibTrans" presStyleCnt="0"/>
      <dgm:spPr/>
    </dgm:pt>
    <dgm:pt modelId="{AE4A647C-B1B8-4297-8563-F33210601283}" type="pres">
      <dgm:prSet presAssocID="{529C0623-D0D3-455E-81C3-DD7DC569CB53}" presName="node" presStyleLbl="node1" presStyleIdx="1" presStyleCnt="4">
        <dgm:presLayoutVars>
          <dgm:bulletEnabled val="1"/>
        </dgm:presLayoutVars>
      </dgm:prSet>
      <dgm:spPr/>
      <dgm:t>
        <a:bodyPr/>
        <a:lstStyle/>
        <a:p>
          <a:endParaRPr lang="es-ES"/>
        </a:p>
      </dgm:t>
    </dgm:pt>
    <dgm:pt modelId="{1D69D429-E2CC-4962-8245-FBD365C2B1BB}" type="pres">
      <dgm:prSet presAssocID="{ECE1642E-F093-4ACB-BACC-328DC3D6A3A2}" presName="sibTrans" presStyleCnt="0"/>
      <dgm:spPr/>
    </dgm:pt>
    <dgm:pt modelId="{F47857C2-B678-4054-98A2-53E6CC41AC0B}" type="pres">
      <dgm:prSet presAssocID="{E0713DD4-71FB-4F3E-980D-5D4F8A8D9CF2}" presName="node" presStyleLbl="node1" presStyleIdx="2" presStyleCnt="4">
        <dgm:presLayoutVars>
          <dgm:bulletEnabled val="1"/>
        </dgm:presLayoutVars>
      </dgm:prSet>
      <dgm:spPr/>
      <dgm:t>
        <a:bodyPr/>
        <a:lstStyle/>
        <a:p>
          <a:endParaRPr lang="es-ES"/>
        </a:p>
      </dgm:t>
    </dgm:pt>
    <dgm:pt modelId="{A8A1EE00-8CB9-4DCB-ADAC-DE0C238191B3}" type="pres">
      <dgm:prSet presAssocID="{A09D4003-A78E-41AF-BACE-248DCDDF712C}" presName="sibTrans" presStyleCnt="0"/>
      <dgm:spPr/>
    </dgm:pt>
    <dgm:pt modelId="{1DDFE602-93AC-43B4-BEBB-76B94B2258C2}" type="pres">
      <dgm:prSet presAssocID="{3C0A311A-DB4F-4EC9-B666-47706117B9EF}" presName="node" presStyleLbl="node1" presStyleIdx="3" presStyleCnt="4" custLinFactNeighborY="1113">
        <dgm:presLayoutVars>
          <dgm:bulletEnabled val="1"/>
        </dgm:presLayoutVars>
      </dgm:prSet>
      <dgm:spPr/>
      <dgm:t>
        <a:bodyPr/>
        <a:lstStyle/>
        <a:p>
          <a:endParaRPr lang="es-ES"/>
        </a:p>
      </dgm:t>
    </dgm:pt>
  </dgm:ptLst>
  <dgm:cxnLst>
    <dgm:cxn modelId="{499ADA57-DC5D-4644-95FF-2818126ECBAB}" srcId="{2DC9F8A4-1077-4FEB-B744-8359D4CC4312}" destId="{3522F7B7-8420-4903-B564-4CB24DF83CD3}" srcOrd="0" destOrd="0" parTransId="{FE93E57F-820D-4C51-A595-B7C6F29627A5}" sibTransId="{5B512190-61E5-430A-8C4F-4ED662E9FBCA}"/>
    <dgm:cxn modelId="{49787DB7-CC1D-49A1-AD02-AB5FE5CF2BD1}" type="presOf" srcId="{2DC9F8A4-1077-4FEB-B744-8359D4CC4312}" destId="{0DFB7DF9-CCEB-4279-AB18-BA1EE7D4321B}" srcOrd="0" destOrd="0" presId="urn:microsoft.com/office/officeart/2005/8/layout/default"/>
    <dgm:cxn modelId="{DB48F518-F07D-4737-AD52-37B21CD66DB5}" srcId="{2DC9F8A4-1077-4FEB-B744-8359D4CC4312}" destId="{529C0623-D0D3-455E-81C3-DD7DC569CB53}" srcOrd="1" destOrd="0" parTransId="{7B2DB9FB-60A1-4646-B3B1-931841D04D86}" sibTransId="{ECE1642E-F093-4ACB-BACC-328DC3D6A3A2}"/>
    <dgm:cxn modelId="{75FB481E-8903-45A9-8F73-AB3432EBD411}" type="presOf" srcId="{E0713DD4-71FB-4F3E-980D-5D4F8A8D9CF2}" destId="{F47857C2-B678-4054-98A2-53E6CC41AC0B}" srcOrd="0" destOrd="0" presId="urn:microsoft.com/office/officeart/2005/8/layout/default"/>
    <dgm:cxn modelId="{E11B2637-0089-4231-9D0B-70753DD04CBF}" type="presOf" srcId="{529C0623-D0D3-455E-81C3-DD7DC569CB53}" destId="{AE4A647C-B1B8-4297-8563-F33210601283}" srcOrd="0" destOrd="0" presId="urn:microsoft.com/office/officeart/2005/8/layout/default"/>
    <dgm:cxn modelId="{5827B363-32FE-49C7-A42B-DE224316CF74}" type="presOf" srcId="{3C0A311A-DB4F-4EC9-B666-47706117B9EF}" destId="{1DDFE602-93AC-43B4-BEBB-76B94B2258C2}" srcOrd="0" destOrd="0" presId="urn:microsoft.com/office/officeart/2005/8/layout/default"/>
    <dgm:cxn modelId="{C508CBCF-F5F0-4816-8A7C-A00ED555DFC3}" srcId="{2DC9F8A4-1077-4FEB-B744-8359D4CC4312}" destId="{E0713DD4-71FB-4F3E-980D-5D4F8A8D9CF2}" srcOrd="2" destOrd="0" parTransId="{3F643D42-E29D-461F-A705-29292271F452}" sibTransId="{A09D4003-A78E-41AF-BACE-248DCDDF712C}"/>
    <dgm:cxn modelId="{F6905E09-42E9-4C79-924E-AE4AD73B3338}" srcId="{2DC9F8A4-1077-4FEB-B744-8359D4CC4312}" destId="{3C0A311A-DB4F-4EC9-B666-47706117B9EF}" srcOrd="3" destOrd="0" parTransId="{EC0BC175-97F6-470C-9F58-8B9A84B68324}" sibTransId="{6261DF7D-B858-443D-8C71-A5B357F76BD8}"/>
    <dgm:cxn modelId="{333909B2-5B76-447B-A1FC-70C8804E4A30}" type="presOf" srcId="{3522F7B7-8420-4903-B564-4CB24DF83CD3}" destId="{321CF6B5-5B05-4733-9104-82BC45CB1907}" srcOrd="0" destOrd="0" presId="urn:microsoft.com/office/officeart/2005/8/layout/default"/>
    <dgm:cxn modelId="{246C83F6-3B55-462A-99BD-A4261C4AC205}" type="presParOf" srcId="{0DFB7DF9-CCEB-4279-AB18-BA1EE7D4321B}" destId="{321CF6B5-5B05-4733-9104-82BC45CB1907}" srcOrd="0" destOrd="0" presId="urn:microsoft.com/office/officeart/2005/8/layout/default"/>
    <dgm:cxn modelId="{6235BEEB-CC67-465B-A1A7-731CF576BF18}" type="presParOf" srcId="{0DFB7DF9-CCEB-4279-AB18-BA1EE7D4321B}" destId="{82AD17BD-57ED-4FE4-B9EA-3E3E76223B5A}" srcOrd="1" destOrd="0" presId="urn:microsoft.com/office/officeart/2005/8/layout/default"/>
    <dgm:cxn modelId="{37F4B244-E4A9-4631-A85F-922808CEC4E6}" type="presParOf" srcId="{0DFB7DF9-CCEB-4279-AB18-BA1EE7D4321B}" destId="{AE4A647C-B1B8-4297-8563-F33210601283}" srcOrd="2" destOrd="0" presId="urn:microsoft.com/office/officeart/2005/8/layout/default"/>
    <dgm:cxn modelId="{D0A20F57-AE2F-4F24-8A84-CCD8DBC1DEC9}" type="presParOf" srcId="{0DFB7DF9-CCEB-4279-AB18-BA1EE7D4321B}" destId="{1D69D429-E2CC-4962-8245-FBD365C2B1BB}" srcOrd="3" destOrd="0" presId="urn:microsoft.com/office/officeart/2005/8/layout/default"/>
    <dgm:cxn modelId="{87202AF3-D701-429D-84D0-FF7AA2EFAB71}" type="presParOf" srcId="{0DFB7DF9-CCEB-4279-AB18-BA1EE7D4321B}" destId="{F47857C2-B678-4054-98A2-53E6CC41AC0B}" srcOrd="4" destOrd="0" presId="urn:microsoft.com/office/officeart/2005/8/layout/default"/>
    <dgm:cxn modelId="{BFC8869C-AFBA-467A-B3D8-0ACA5D936784}" type="presParOf" srcId="{0DFB7DF9-CCEB-4279-AB18-BA1EE7D4321B}" destId="{A8A1EE00-8CB9-4DCB-ADAC-DE0C238191B3}" srcOrd="5" destOrd="0" presId="urn:microsoft.com/office/officeart/2005/8/layout/default"/>
    <dgm:cxn modelId="{C32414F0-710F-4FFE-B0BA-FFC6046B0729}" type="presParOf" srcId="{0DFB7DF9-CCEB-4279-AB18-BA1EE7D4321B}" destId="{1DDFE602-93AC-43B4-BEBB-76B94B2258C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8C4F713-6CDA-4E36-81E4-CA41C2671EDE}"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s-EC"/>
        </a:p>
      </dgm:t>
    </dgm:pt>
    <dgm:pt modelId="{08B18CF2-EA4D-49FF-A2A9-1DF472E86DE1}">
      <dgm:prSet phldrT="[Texto]"/>
      <dgm:spPr/>
      <dgm:t>
        <a:bodyPr/>
        <a:lstStyle/>
        <a:p>
          <a:r>
            <a:rPr lang="es-EC"/>
            <a:t>Etapa final del ciclo celular </a:t>
          </a:r>
          <a:endParaRPr lang="es-EC" dirty="0"/>
        </a:p>
      </dgm:t>
    </dgm:pt>
    <dgm:pt modelId="{3D509079-584B-45D1-AADE-80E1B8364912}" type="parTrans" cxnId="{D039C1BA-E14B-4AEC-BF38-F6204E2A49AF}">
      <dgm:prSet/>
      <dgm:spPr/>
      <dgm:t>
        <a:bodyPr/>
        <a:lstStyle/>
        <a:p>
          <a:endParaRPr lang="es-EC">
            <a:solidFill>
              <a:schemeClr val="tx1"/>
            </a:solidFill>
          </a:endParaRPr>
        </a:p>
      </dgm:t>
    </dgm:pt>
    <dgm:pt modelId="{8441DE19-F8F3-4CE0-BFDA-713F96D1C4F0}" type="sibTrans" cxnId="{D039C1BA-E14B-4AEC-BF38-F6204E2A49AF}">
      <dgm:prSet/>
      <dgm:spPr/>
      <dgm:t>
        <a:bodyPr/>
        <a:lstStyle/>
        <a:p>
          <a:endParaRPr lang="es-EC">
            <a:solidFill>
              <a:schemeClr val="tx1"/>
            </a:solidFill>
          </a:endParaRPr>
        </a:p>
      </dgm:t>
    </dgm:pt>
    <dgm:pt modelId="{33914D20-8EE0-4FC8-9900-5F67CEB0BD8E}">
      <dgm:prSet phldrT="[Texto]"/>
      <dgm:spPr/>
      <dgm:t>
        <a:bodyPr/>
        <a:lstStyle/>
        <a:p>
          <a:r>
            <a:rPr lang="es-EC"/>
            <a:t>Produce la cariocinesis y citocinesis </a:t>
          </a:r>
          <a:endParaRPr lang="es-EC" dirty="0"/>
        </a:p>
      </dgm:t>
    </dgm:pt>
    <dgm:pt modelId="{B709B999-8BF2-49B2-8145-F004A268420C}" type="parTrans" cxnId="{73756359-84E5-47B5-8F58-C34A86AE04BA}">
      <dgm:prSet/>
      <dgm:spPr/>
      <dgm:t>
        <a:bodyPr/>
        <a:lstStyle/>
        <a:p>
          <a:endParaRPr lang="es-EC">
            <a:solidFill>
              <a:schemeClr val="tx1"/>
            </a:solidFill>
          </a:endParaRPr>
        </a:p>
      </dgm:t>
    </dgm:pt>
    <dgm:pt modelId="{F7379E4B-C8FF-4DF8-A771-6BBBA491C3A0}" type="sibTrans" cxnId="{73756359-84E5-47B5-8F58-C34A86AE04BA}">
      <dgm:prSet/>
      <dgm:spPr/>
      <dgm:t>
        <a:bodyPr/>
        <a:lstStyle/>
        <a:p>
          <a:endParaRPr lang="es-EC">
            <a:solidFill>
              <a:schemeClr val="tx1"/>
            </a:solidFill>
          </a:endParaRPr>
        </a:p>
      </dgm:t>
    </dgm:pt>
    <dgm:pt modelId="{33A8599C-61F1-46B0-9913-EDAEE7E3DEA7}">
      <dgm:prSet phldrT="[Texto]"/>
      <dgm:spPr/>
      <dgm:t>
        <a:bodyPr/>
        <a:lstStyle/>
        <a:p>
          <a:r>
            <a:rPr lang="es-EC"/>
            <a:t>Se obtiene  células hijas </a:t>
          </a:r>
          <a:endParaRPr lang="es-EC" dirty="0"/>
        </a:p>
      </dgm:t>
    </dgm:pt>
    <dgm:pt modelId="{0FD39EF0-A989-4709-A5FA-7BBF8DC2CE84}" type="parTrans" cxnId="{71319592-EBF4-4637-9E18-196509EEDBEB}">
      <dgm:prSet/>
      <dgm:spPr/>
      <dgm:t>
        <a:bodyPr/>
        <a:lstStyle/>
        <a:p>
          <a:endParaRPr lang="es-EC">
            <a:solidFill>
              <a:schemeClr val="tx1"/>
            </a:solidFill>
          </a:endParaRPr>
        </a:p>
      </dgm:t>
    </dgm:pt>
    <dgm:pt modelId="{177E5BDE-BBB4-4B96-B2BA-9CBD33756373}" type="sibTrans" cxnId="{71319592-EBF4-4637-9E18-196509EEDBEB}">
      <dgm:prSet/>
      <dgm:spPr/>
      <dgm:t>
        <a:bodyPr/>
        <a:lstStyle/>
        <a:p>
          <a:endParaRPr lang="es-EC">
            <a:solidFill>
              <a:schemeClr val="tx1"/>
            </a:solidFill>
          </a:endParaRPr>
        </a:p>
      </dgm:t>
    </dgm:pt>
    <dgm:pt modelId="{94EF5AF7-DCCB-4B43-8693-B1F00433876D}">
      <dgm:prSet phldrT="[Texto]"/>
      <dgm:spPr/>
      <dgm:t>
        <a:bodyPr/>
        <a:lstStyle/>
        <a:p>
          <a:r>
            <a:rPr lang="es-EC"/>
            <a:t>Células hijas contienen el mismo # de cromosomas </a:t>
          </a:r>
          <a:endParaRPr lang="es-EC" dirty="0"/>
        </a:p>
      </dgm:t>
    </dgm:pt>
    <dgm:pt modelId="{0BE3A178-23EA-4060-9790-06C468D8B498}" type="parTrans" cxnId="{AB3B69F2-92C3-4D45-982B-E8ED64A0B606}">
      <dgm:prSet/>
      <dgm:spPr/>
      <dgm:t>
        <a:bodyPr/>
        <a:lstStyle/>
        <a:p>
          <a:endParaRPr lang="es-EC">
            <a:solidFill>
              <a:schemeClr val="tx1"/>
            </a:solidFill>
          </a:endParaRPr>
        </a:p>
      </dgm:t>
    </dgm:pt>
    <dgm:pt modelId="{9AC5F8AC-236E-4652-95E7-71AE55FA880F}" type="sibTrans" cxnId="{AB3B69F2-92C3-4D45-982B-E8ED64A0B606}">
      <dgm:prSet/>
      <dgm:spPr/>
      <dgm:t>
        <a:bodyPr/>
        <a:lstStyle/>
        <a:p>
          <a:endParaRPr lang="es-EC">
            <a:solidFill>
              <a:schemeClr val="tx1"/>
            </a:solidFill>
          </a:endParaRPr>
        </a:p>
      </dgm:t>
    </dgm:pt>
    <dgm:pt modelId="{C23888A9-C4A5-4AA0-8D1E-F34C946F1D7C}">
      <dgm:prSet phldrT="[Texto]"/>
      <dgm:spPr/>
      <dgm:t>
        <a:bodyPr/>
        <a:lstStyle/>
        <a:p>
          <a:r>
            <a:rPr lang="es-EC"/>
            <a:t>Células hijas contienen la misma información genética </a:t>
          </a:r>
          <a:endParaRPr lang="es-EC" dirty="0"/>
        </a:p>
      </dgm:t>
    </dgm:pt>
    <dgm:pt modelId="{C3D324F5-A629-4F17-98DC-03B391F79033}" type="parTrans" cxnId="{808EE7C8-DFE9-46D3-970D-B144EED3C140}">
      <dgm:prSet/>
      <dgm:spPr/>
      <dgm:t>
        <a:bodyPr/>
        <a:lstStyle/>
        <a:p>
          <a:endParaRPr lang="es-EC">
            <a:solidFill>
              <a:schemeClr val="tx1"/>
            </a:solidFill>
          </a:endParaRPr>
        </a:p>
      </dgm:t>
    </dgm:pt>
    <dgm:pt modelId="{8572950C-6F9F-4508-8222-71D84CD8927A}" type="sibTrans" cxnId="{808EE7C8-DFE9-46D3-970D-B144EED3C140}">
      <dgm:prSet/>
      <dgm:spPr/>
      <dgm:t>
        <a:bodyPr/>
        <a:lstStyle/>
        <a:p>
          <a:endParaRPr lang="es-EC">
            <a:solidFill>
              <a:schemeClr val="tx1"/>
            </a:solidFill>
          </a:endParaRPr>
        </a:p>
      </dgm:t>
    </dgm:pt>
    <dgm:pt modelId="{8B6BB5E9-DC58-483D-923A-3588FEFAC51C}" type="pres">
      <dgm:prSet presAssocID="{D8C4F713-6CDA-4E36-81E4-CA41C2671EDE}" presName="diagram" presStyleCnt="0">
        <dgm:presLayoutVars>
          <dgm:dir/>
          <dgm:resizeHandles val="exact"/>
        </dgm:presLayoutVars>
      </dgm:prSet>
      <dgm:spPr/>
      <dgm:t>
        <a:bodyPr/>
        <a:lstStyle/>
        <a:p>
          <a:endParaRPr lang="es-ES"/>
        </a:p>
      </dgm:t>
    </dgm:pt>
    <dgm:pt modelId="{8F33B076-FB89-4C6D-81C5-E1A4B7CB7036}" type="pres">
      <dgm:prSet presAssocID="{08B18CF2-EA4D-49FF-A2A9-1DF472E86DE1}" presName="node" presStyleLbl="node1" presStyleIdx="0" presStyleCnt="5">
        <dgm:presLayoutVars>
          <dgm:bulletEnabled val="1"/>
        </dgm:presLayoutVars>
      </dgm:prSet>
      <dgm:spPr/>
      <dgm:t>
        <a:bodyPr/>
        <a:lstStyle/>
        <a:p>
          <a:endParaRPr lang="es-ES"/>
        </a:p>
      </dgm:t>
    </dgm:pt>
    <dgm:pt modelId="{FAB9158B-1673-435E-923B-60F6E768E0DE}" type="pres">
      <dgm:prSet presAssocID="{8441DE19-F8F3-4CE0-BFDA-713F96D1C4F0}" presName="sibTrans" presStyleCnt="0"/>
      <dgm:spPr/>
    </dgm:pt>
    <dgm:pt modelId="{E2174167-13B6-4C06-B151-FF0CB2FA7204}" type="pres">
      <dgm:prSet presAssocID="{33914D20-8EE0-4FC8-9900-5F67CEB0BD8E}" presName="node" presStyleLbl="node1" presStyleIdx="1" presStyleCnt="5">
        <dgm:presLayoutVars>
          <dgm:bulletEnabled val="1"/>
        </dgm:presLayoutVars>
      </dgm:prSet>
      <dgm:spPr/>
      <dgm:t>
        <a:bodyPr/>
        <a:lstStyle/>
        <a:p>
          <a:endParaRPr lang="es-ES"/>
        </a:p>
      </dgm:t>
    </dgm:pt>
    <dgm:pt modelId="{0EDFE3F1-6010-4D9A-B982-1D763706F060}" type="pres">
      <dgm:prSet presAssocID="{F7379E4B-C8FF-4DF8-A771-6BBBA491C3A0}" presName="sibTrans" presStyleCnt="0"/>
      <dgm:spPr/>
    </dgm:pt>
    <dgm:pt modelId="{75640130-334B-4AD2-A3E1-20A4BE229A78}" type="pres">
      <dgm:prSet presAssocID="{33A8599C-61F1-46B0-9913-EDAEE7E3DEA7}" presName="node" presStyleLbl="node1" presStyleIdx="2" presStyleCnt="5">
        <dgm:presLayoutVars>
          <dgm:bulletEnabled val="1"/>
        </dgm:presLayoutVars>
      </dgm:prSet>
      <dgm:spPr/>
      <dgm:t>
        <a:bodyPr/>
        <a:lstStyle/>
        <a:p>
          <a:endParaRPr lang="es-ES"/>
        </a:p>
      </dgm:t>
    </dgm:pt>
    <dgm:pt modelId="{C3C1A9E7-7CB6-4B1F-8840-B53639516DE1}" type="pres">
      <dgm:prSet presAssocID="{177E5BDE-BBB4-4B96-B2BA-9CBD33756373}" presName="sibTrans" presStyleCnt="0"/>
      <dgm:spPr/>
    </dgm:pt>
    <dgm:pt modelId="{4229D5C1-7811-4F0B-98A5-783492C37D42}" type="pres">
      <dgm:prSet presAssocID="{94EF5AF7-DCCB-4B43-8693-B1F00433876D}" presName="node" presStyleLbl="node1" presStyleIdx="3" presStyleCnt="5">
        <dgm:presLayoutVars>
          <dgm:bulletEnabled val="1"/>
        </dgm:presLayoutVars>
      </dgm:prSet>
      <dgm:spPr/>
      <dgm:t>
        <a:bodyPr/>
        <a:lstStyle/>
        <a:p>
          <a:endParaRPr lang="es-ES"/>
        </a:p>
      </dgm:t>
    </dgm:pt>
    <dgm:pt modelId="{2EE0C01F-F05A-4D58-A110-5E5E909E5CDA}" type="pres">
      <dgm:prSet presAssocID="{9AC5F8AC-236E-4652-95E7-71AE55FA880F}" presName="sibTrans" presStyleCnt="0"/>
      <dgm:spPr/>
    </dgm:pt>
    <dgm:pt modelId="{87B049C7-6C62-41B6-9B56-714E7A808229}" type="pres">
      <dgm:prSet presAssocID="{C23888A9-C4A5-4AA0-8D1E-F34C946F1D7C}" presName="node" presStyleLbl="node1" presStyleIdx="4" presStyleCnt="5">
        <dgm:presLayoutVars>
          <dgm:bulletEnabled val="1"/>
        </dgm:presLayoutVars>
      </dgm:prSet>
      <dgm:spPr/>
      <dgm:t>
        <a:bodyPr/>
        <a:lstStyle/>
        <a:p>
          <a:endParaRPr lang="es-ES"/>
        </a:p>
      </dgm:t>
    </dgm:pt>
  </dgm:ptLst>
  <dgm:cxnLst>
    <dgm:cxn modelId="{71319592-EBF4-4637-9E18-196509EEDBEB}" srcId="{D8C4F713-6CDA-4E36-81E4-CA41C2671EDE}" destId="{33A8599C-61F1-46B0-9913-EDAEE7E3DEA7}" srcOrd="2" destOrd="0" parTransId="{0FD39EF0-A989-4709-A5FA-7BBF8DC2CE84}" sibTransId="{177E5BDE-BBB4-4B96-B2BA-9CBD33756373}"/>
    <dgm:cxn modelId="{02C915F4-D2F8-4E7E-8DF5-0EF459E40B61}" type="presOf" srcId="{08B18CF2-EA4D-49FF-A2A9-1DF472E86DE1}" destId="{8F33B076-FB89-4C6D-81C5-E1A4B7CB7036}" srcOrd="0" destOrd="0" presId="urn:microsoft.com/office/officeart/2005/8/layout/default"/>
    <dgm:cxn modelId="{35079BC1-119D-413F-96AA-E07CA530DFC6}" type="presOf" srcId="{94EF5AF7-DCCB-4B43-8693-B1F00433876D}" destId="{4229D5C1-7811-4F0B-98A5-783492C37D42}" srcOrd="0" destOrd="0" presId="urn:microsoft.com/office/officeart/2005/8/layout/default"/>
    <dgm:cxn modelId="{BBF40090-C267-463C-8597-B0EE45E4DC78}" type="presOf" srcId="{33A8599C-61F1-46B0-9913-EDAEE7E3DEA7}" destId="{75640130-334B-4AD2-A3E1-20A4BE229A78}" srcOrd="0" destOrd="0" presId="urn:microsoft.com/office/officeart/2005/8/layout/default"/>
    <dgm:cxn modelId="{808EE7C8-DFE9-46D3-970D-B144EED3C140}" srcId="{D8C4F713-6CDA-4E36-81E4-CA41C2671EDE}" destId="{C23888A9-C4A5-4AA0-8D1E-F34C946F1D7C}" srcOrd="4" destOrd="0" parTransId="{C3D324F5-A629-4F17-98DC-03B391F79033}" sibTransId="{8572950C-6F9F-4508-8222-71D84CD8927A}"/>
    <dgm:cxn modelId="{547F552F-58D5-4DE8-82EC-69E2F39ECCBD}" type="presOf" srcId="{D8C4F713-6CDA-4E36-81E4-CA41C2671EDE}" destId="{8B6BB5E9-DC58-483D-923A-3588FEFAC51C}" srcOrd="0" destOrd="0" presId="urn:microsoft.com/office/officeart/2005/8/layout/default"/>
    <dgm:cxn modelId="{AB3B69F2-92C3-4D45-982B-E8ED64A0B606}" srcId="{D8C4F713-6CDA-4E36-81E4-CA41C2671EDE}" destId="{94EF5AF7-DCCB-4B43-8693-B1F00433876D}" srcOrd="3" destOrd="0" parTransId="{0BE3A178-23EA-4060-9790-06C468D8B498}" sibTransId="{9AC5F8AC-236E-4652-95E7-71AE55FA880F}"/>
    <dgm:cxn modelId="{E443FDBE-E50C-48A7-947B-BD6527B06918}" type="presOf" srcId="{C23888A9-C4A5-4AA0-8D1E-F34C946F1D7C}" destId="{87B049C7-6C62-41B6-9B56-714E7A808229}" srcOrd="0" destOrd="0" presId="urn:microsoft.com/office/officeart/2005/8/layout/default"/>
    <dgm:cxn modelId="{7FA35B08-966D-458D-AE36-793EDEB17B6F}" type="presOf" srcId="{33914D20-8EE0-4FC8-9900-5F67CEB0BD8E}" destId="{E2174167-13B6-4C06-B151-FF0CB2FA7204}" srcOrd="0" destOrd="0" presId="urn:microsoft.com/office/officeart/2005/8/layout/default"/>
    <dgm:cxn modelId="{73756359-84E5-47B5-8F58-C34A86AE04BA}" srcId="{D8C4F713-6CDA-4E36-81E4-CA41C2671EDE}" destId="{33914D20-8EE0-4FC8-9900-5F67CEB0BD8E}" srcOrd="1" destOrd="0" parTransId="{B709B999-8BF2-49B2-8145-F004A268420C}" sibTransId="{F7379E4B-C8FF-4DF8-A771-6BBBA491C3A0}"/>
    <dgm:cxn modelId="{D039C1BA-E14B-4AEC-BF38-F6204E2A49AF}" srcId="{D8C4F713-6CDA-4E36-81E4-CA41C2671EDE}" destId="{08B18CF2-EA4D-49FF-A2A9-1DF472E86DE1}" srcOrd="0" destOrd="0" parTransId="{3D509079-584B-45D1-AADE-80E1B8364912}" sibTransId="{8441DE19-F8F3-4CE0-BFDA-713F96D1C4F0}"/>
    <dgm:cxn modelId="{F0493F70-72B4-4C2E-AAE5-2BB07BD1F67D}" type="presParOf" srcId="{8B6BB5E9-DC58-483D-923A-3588FEFAC51C}" destId="{8F33B076-FB89-4C6D-81C5-E1A4B7CB7036}" srcOrd="0" destOrd="0" presId="urn:microsoft.com/office/officeart/2005/8/layout/default"/>
    <dgm:cxn modelId="{1663BFA1-AC75-4ADD-9328-6AE23389C890}" type="presParOf" srcId="{8B6BB5E9-DC58-483D-923A-3588FEFAC51C}" destId="{FAB9158B-1673-435E-923B-60F6E768E0DE}" srcOrd="1" destOrd="0" presId="urn:microsoft.com/office/officeart/2005/8/layout/default"/>
    <dgm:cxn modelId="{0C7842AE-87C4-4925-B405-057623DDC68F}" type="presParOf" srcId="{8B6BB5E9-DC58-483D-923A-3588FEFAC51C}" destId="{E2174167-13B6-4C06-B151-FF0CB2FA7204}" srcOrd="2" destOrd="0" presId="urn:microsoft.com/office/officeart/2005/8/layout/default"/>
    <dgm:cxn modelId="{A52F3370-6822-4D27-A365-8D92DF70C2B6}" type="presParOf" srcId="{8B6BB5E9-DC58-483D-923A-3588FEFAC51C}" destId="{0EDFE3F1-6010-4D9A-B982-1D763706F060}" srcOrd="3" destOrd="0" presId="urn:microsoft.com/office/officeart/2005/8/layout/default"/>
    <dgm:cxn modelId="{E0CC3273-C863-4171-9FE1-314799D910BC}" type="presParOf" srcId="{8B6BB5E9-DC58-483D-923A-3588FEFAC51C}" destId="{75640130-334B-4AD2-A3E1-20A4BE229A78}" srcOrd="4" destOrd="0" presId="urn:microsoft.com/office/officeart/2005/8/layout/default"/>
    <dgm:cxn modelId="{68FBEB29-BCB0-4F74-A010-593F59CD8468}" type="presParOf" srcId="{8B6BB5E9-DC58-483D-923A-3588FEFAC51C}" destId="{C3C1A9E7-7CB6-4B1F-8840-B53639516DE1}" srcOrd="5" destOrd="0" presId="urn:microsoft.com/office/officeart/2005/8/layout/default"/>
    <dgm:cxn modelId="{5C6FB8EF-2CED-4EC6-AC96-D3C73245A8B3}" type="presParOf" srcId="{8B6BB5E9-DC58-483D-923A-3588FEFAC51C}" destId="{4229D5C1-7811-4F0B-98A5-783492C37D42}" srcOrd="6" destOrd="0" presId="urn:microsoft.com/office/officeart/2005/8/layout/default"/>
    <dgm:cxn modelId="{B75094D7-95DA-4813-9F17-3E9785AADA05}" type="presParOf" srcId="{8B6BB5E9-DC58-483D-923A-3588FEFAC51C}" destId="{2EE0C01F-F05A-4D58-A110-5E5E909E5CDA}" srcOrd="7" destOrd="0" presId="urn:microsoft.com/office/officeart/2005/8/layout/default"/>
    <dgm:cxn modelId="{C00811EA-869A-4678-ADEB-87C03F576915}" type="presParOf" srcId="{8B6BB5E9-DC58-483D-923A-3588FEFAC51C}" destId="{87B049C7-6C62-41B6-9B56-714E7A80822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21263D0-1ED5-4C6A-AC88-53184D077106}"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s-EC"/>
        </a:p>
      </dgm:t>
    </dgm:pt>
    <dgm:pt modelId="{3215F320-9A0E-4768-AC01-798E848397CC}">
      <dgm:prSet phldrT="[Texto]"/>
      <dgm:spPr/>
      <dgm:t>
        <a:bodyPr/>
        <a:lstStyle/>
        <a:p>
          <a:r>
            <a:rPr lang="es-EC" b="0" i="0" dirty="0"/>
            <a:t>Es la segunda etapa principal de la fase mitótica </a:t>
          </a:r>
          <a:endParaRPr lang="es-EC" dirty="0"/>
        </a:p>
      </dgm:t>
    </dgm:pt>
    <dgm:pt modelId="{A0F63D30-F3C3-4735-B1A6-4833AFB310D4}" type="parTrans" cxnId="{13CEAB6A-2EEE-402B-B83E-B34DB37D30B3}">
      <dgm:prSet/>
      <dgm:spPr/>
      <dgm:t>
        <a:bodyPr/>
        <a:lstStyle/>
        <a:p>
          <a:endParaRPr lang="es-EC"/>
        </a:p>
      </dgm:t>
    </dgm:pt>
    <dgm:pt modelId="{E50444DC-3BE8-48BA-B509-2E9FC0FBA6CE}" type="sibTrans" cxnId="{13CEAB6A-2EEE-402B-B83E-B34DB37D30B3}">
      <dgm:prSet/>
      <dgm:spPr/>
      <dgm:t>
        <a:bodyPr/>
        <a:lstStyle/>
        <a:p>
          <a:endParaRPr lang="es-EC"/>
        </a:p>
      </dgm:t>
    </dgm:pt>
    <dgm:pt modelId="{CC750590-DBC5-4969-9612-3663F785C389}">
      <dgm:prSet phldrT="[Texto]"/>
      <dgm:spPr/>
      <dgm:t>
        <a:bodyPr/>
        <a:lstStyle/>
        <a:p>
          <a:r>
            <a:rPr lang="es-EC" dirty="0"/>
            <a:t>Se forma un anillo ( actina)</a:t>
          </a:r>
        </a:p>
      </dgm:t>
    </dgm:pt>
    <dgm:pt modelId="{E20AA0E1-F89D-4B87-83AD-45C855B84956}" type="parTrans" cxnId="{F067A347-8C67-4118-A3F0-A9E070583595}">
      <dgm:prSet/>
      <dgm:spPr/>
      <dgm:t>
        <a:bodyPr/>
        <a:lstStyle/>
        <a:p>
          <a:endParaRPr lang="es-EC"/>
        </a:p>
      </dgm:t>
    </dgm:pt>
    <dgm:pt modelId="{B6C1FA4D-48AA-485C-B59C-E70732FD7869}" type="sibTrans" cxnId="{F067A347-8C67-4118-A3F0-A9E070583595}">
      <dgm:prSet/>
      <dgm:spPr/>
      <dgm:t>
        <a:bodyPr/>
        <a:lstStyle/>
        <a:p>
          <a:endParaRPr lang="es-EC"/>
        </a:p>
      </dgm:t>
    </dgm:pt>
    <dgm:pt modelId="{881A5DDD-95E2-4A5B-9BC9-C29567DA0BAD}">
      <dgm:prSet phldrT="[Texto]"/>
      <dgm:spPr/>
      <dgm:t>
        <a:bodyPr/>
        <a:lstStyle/>
        <a:p>
          <a:r>
            <a:rPr lang="es-EC" b="0" i="0" dirty="0"/>
            <a:t>El anillo se contrae, formando un surco de escisión </a:t>
          </a:r>
          <a:endParaRPr lang="es-EC" dirty="0"/>
        </a:p>
      </dgm:t>
    </dgm:pt>
    <dgm:pt modelId="{B424901B-65EB-459E-86AB-E872B1647735}" type="parTrans" cxnId="{7A3285A3-98FB-4189-B73B-AA1F1402BE62}">
      <dgm:prSet/>
      <dgm:spPr/>
      <dgm:t>
        <a:bodyPr/>
        <a:lstStyle/>
        <a:p>
          <a:endParaRPr lang="es-EC"/>
        </a:p>
      </dgm:t>
    </dgm:pt>
    <dgm:pt modelId="{80DFB52D-3531-41A1-AD77-A71E115CDEF0}" type="sibTrans" cxnId="{7A3285A3-98FB-4189-B73B-AA1F1402BE62}">
      <dgm:prSet/>
      <dgm:spPr/>
      <dgm:t>
        <a:bodyPr/>
        <a:lstStyle/>
        <a:p>
          <a:endParaRPr lang="es-EC"/>
        </a:p>
      </dgm:t>
    </dgm:pt>
    <dgm:pt modelId="{B17A5D29-6D7C-4101-AAF2-836EA3C55CE3}">
      <dgm:prSet phldrT="[Texto]"/>
      <dgm:spPr/>
      <dgm:t>
        <a:bodyPr/>
        <a:lstStyle/>
        <a:p>
          <a:r>
            <a:rPr lang="es-EC" b="0" i="0" dirty="0"/>
            <a:t>Proceso de división del citoplasma de una célula en dos, formando así dos células hijas</a:t>
          </a:r>
          <a:endParaRPr lang="es-EC" dirty="0"/>
        </a:p>
      </dgm:t>
    </dgm:pt>
    <dgm:pt modelId="{85CAB0EE-1508-43E0-AFCF-34C5D8D6E91B}" type="parTrans" cxnId="{B5CB814E-EF0D-40CE-B7A0-D063DE647C52}">
      <dgm:prSet/>
      <dgm:spPr/>
      <dgm:t>
        <a:bodyPr/>
        <a:lstStyle/>
        <a:p>
          <a:endParaRPr lang="es-EC"/>
        </a:p>
      </dgm:t>
    </dgm:pt>
    <dgm:pt modelId="{9980AEBA-C00B-4D22-8299-C6AB7F7BF128}" type="sibTrans" cxnId="{B5CB814E-EF0D-40CE-B7A0-D063DE647C52}">
      <dgm:prSet/>
      <dgm:spPr/>
      <dgm:t>
        <a:bodyPr/>
        <a:lstStyle/>
        <a:p>
          <a:endParaRPr lang="es-EC"/>
        </a:p>
      </dgm:t>
    </dgm:pt>
    <dgm:pt modelId="{13F39EB0-10CB-4998-B274-8D968F6F7215}" type="pres">
      <dgm:prSet presAssocID="{421263D0-1ED5-4C6A-AC88-53184D077106}" presName="diagram" presStyleCnt="0">
        <dgm:presLayoutVars>
          <dgm:dir/>
          <dgm:resizeHandles val="exact"/>
        </dgm:presLayoutVars>
      </dgm:prSet>
      <dgm:spPr/>
      <dgm:t>
        <a:bodyPr/>
        <a:lstStyle/>
        <a:p>
          <a:endParaRPr lang="es-ES"/>
        </a:p>
      </dgm:t>
    </dgm:pt>
    <dgm:pt modelId="{0B868F35-C605-401C-BDAA-95CB237DAE24}" type="pres">
      <dgm:prSet presAssocID="{3215F320-9A0E-4768-AC01-798E848397CC}" presName="node" presStyleLbl="node1" presStyleIdx="0" presStyleCnt="4">
        <dgm:presLayoutVars>
          <dgm:bulletEnabled val="1"/>
        </dgm:presLayoutVars>
      </dgm:prSet>
      <dgm:spPr/>
      <dgm:t>
        <a:bodyPr/>
        <a:lstStyle/>
        <a:p>
          <a:endParaRPr lang="es-ES"/>
        </a:p>
      </dgm:t>
    </dgm:pt>
    <dgm:pt modelId="{79169FEB-CC3A-4571-89A9-4AC67B8FF928}" type="pres">
      <dgm:prSet presAssocID="{E50444DC-3BE8-48BA-B509-2E9FC0FBA6CE}" presName="sibTrans" presStyleCnt="0"/>
      <dgm:spPr/>
    </dgm:pt>
    <dgm:pt modelId="{433CD614-B483-4312-8910-ED57CB3813FA}" type="pres">
      <dgm:prSet presAssocID="{B17A5D29-6D7C-4101-AAF2-836EA3C55CE3}" presName="node" presStyleLbl="node1" presStyleIdx="1" presStyleCnt="4">
        <dgm:presLayoutVars>
          <dgm:bulletEnabled val="1"/>
        </dgm:presLayoutVars>
      </dgm:prSet>
      <dgm:spPr/>
      <dgm:t>
        <a:bodyPr/>
        <a:lstStyle/>
        <a:p>
          <a:endParaRPr lang="es-ES"/>
        </a:p>
      </dgm:t>
    </dgm:pt>
    <dgm:pt modelId="{5AA90F4C-5DB5-4FAB-A8CE-8F8D335293D2}" type="pres">
      <dgm:prSet presAssocID="{9980AEBA-C00B-4D22-8299-C6AB7F7BF128}" presName="sibTrans" presStyleCnt="0"/>
      <dgm:spPr/>
    </dgm:pt>
    <dgm:pt modelId="{C2EDFF93-4011-4FE4-8742-DE7C52758B18}" type="pres">
      <dgm:prSet presAssocID="{CC750590-DBC5-4969-9612-3663F785C389}" presName="node" presStyleLbl="node1" presStyleIdx="2" presStyleCnt="4">
        <dgm:presLayoutVars>
          <dgm:bulletEnabled val="1"/>
        </dgm:presLayoutVars>
      </dgm:prSet>
      <dgm:spPr/>
      <dgm:t>
        <a:bodyPr/>
        <a:lstStyle/>
        <a:p>
          <a:endParaRPr lang="es-ES"/>
        </a:p>
      </dgm:t>
    </dgm:pt>
    <dgm:pt modelId="{1CC1E054-922C-48BA-AF19-9EDCB1692123}" type="pres">
      <dgm:prSet presAssocID="{B6C1FA4D-48AA-485C-B59C-E70732FD7869}" presName="sibTrans" presStyleCnt="0"/>
      <dgm:spPr/>
    </dgm:pt>
    <dgm:pt modelId="{FF5C69F5-BEC1-4213-A3D0-DBA7AD4FA3BF}" type="pres">
      <dgm:prSet presAssocID="{881A5DDD-95E2-4A5B-9BC9-C29567DA0BAD}" presName="node" presStyleLbl="node1" presStyleIdx="3" presStyleCnt="4">
        <dgm:presLayoutVars>
          <dgm:bulletEnabled val="1"/>
        </dgm:presLayoutVars>
      </dgm:prSet>
      <dgm:spPr/>
      <dgm:t>
        <a:bodyPr/>
        <a:lstStyle/>
        <a:p>
          <a:endParaRPr lang="es-ES"/>
        </a:p>
      </dgm:t>
    </dgm:pt>
  </dgm:ptLst>
  <dgm:cxnLst>
    <dgm:cxn modelId="{B5CB814E-EF0D-40CE-B7A0-D063DE647C52}" srcId="{421263D0-1ED5-4C6A-AC88-53184D077106}" destId="{B17A5D29-6D7C-4101-AAF2-836EA3C55CE3}" srcOrd="1" destOrd="0" parTransId="{85CAB0EE-1508-43E0-AFCF-34C5D8D6E91B}" sibTransId="{9980AEBA-C00B-4D22-8299-C6AB7F7BF128}"/>
    <dgm:cxn modelId="{D9A78276-DE08-4B6B-AF05-BC6C5FE51A49}" type="presOf" srcId="{B17A5D29-6D7C-4101-AAF2-836EA3C55CE3}" destId="{433CD614-B483-4312-8910-ED57CB3813FA}" srcOrd="0" destOrd="0" presId="urn:microsoft.com/office/officeart/2005/8/layout/default"/>
    <dgm:cxn modelId="{C97E9ADF-C46D-4161-A740-420E57E6332A}" type="presOf" srcId="{881A5DDD-95E2-4A5B-9BC9-C29567DA0BAD}" destId="{FF5C69F5-BEC1-4213-A3D0-DBA7AD4FA3BF}" srcOrd="0" destOrd="0" presId="urn:microsoft.com/office/officeart/2005/8/layout/default"/>
    <dgm:cxn modelId="{3309F207-CF5D-413B-AE64-65EB0277C9A1}" type="presOf" srcId="{421263D0-1ED5-4C6A-AC88-53184D077106}" destId="{13F39EB0-10CB-4998-B274-8D968F6F7215}" srcOrd="0" destOrd="0" presId="urn:microsoft.com/office/officeart/2005/8/layout/default"/>
    <dgm:cxn modelId="{98EACFF9-0943-42FA-A5DE-29FE53E1020D}" type="presOf" srcId="{3215F320-9A0E-4768-AC01-798E848397CC}" destId="{0B868F35-C605-401C-BDAA-95CB237DAE24}" srcOrd="0" destOrd="0" presId="urn:microsoft.com/office/officeart/2005/8/layout/default"/>
    <dgm:cxn modelId="{F067A347-8C67-4118-A3F0-A9E070583595}" srcId="{421263D0-1ED5-4C6A-AC88-53184D077106}" destId="{CC750590-DBC5-4969-9612-3663F785C389}" srcOrd="2" destOrd="0" parTransId="{E20AA0E1-F89D-4B87-83AD-45C855B84956}" sibTransId="{B6C1FA4D-48AA-485C-B59C-E70732FD7869}"/>
    <dgm:cxn modelId="{D3828249-9879-44C8-8CC4-9FE7638191B0}" type="presOf" srcId="{CC750590-DBC5-4969-9612-3663F785C389}" destId="{C2EDFF93-4011-4FE4-8742-DE7C52758B18}" srcOrd="0" destOrd="0" presId="urn:microsoft.com/office/officeart/2005/8/layout/default"/>
    <dgm:cxn modelId="{13CEAB6A-2EEE-402B-B83E-B34DB37D30B3}" srcId="{421263D0-1ED5-4C6A-AC88-53184D077106}" destId="{3215F320-9A0E-4768-AC01-798E848397CC}" srcOrd="0" destOrd="0" parTransId="{A0F63D30-F3C3-4735-B1A6-4833AFB310D4}" sibTransId="{E50444DC-3BE8-48BA-B509-2E9FC0FBA6CE}"/>
    <dgm:cxn modelId="{7A3285A3-98FB-4189-B73B-AA1F1402BE62}" srcId="{421263D0-1ED5-4C6A-AC88-53184D077106}" destId="{881A5DDD-95E2-4A5B-9BC9-C29567DA0BAD}" srcOrd="3" destOrd="0" parTransId="{B424901B-65EB-459E-86AB-E872B1647735}" sibTransId="{80DFB52D-3531-41A1-AD77-A71E115CDEF0}"/>
    <dgm:cxn modelId="{0216D425-DF42-4521-8B03-9E9EBB084504}" type="presParOf" srcId="{13F39EB0-10CB-4998-B274-8D968F6F7215}" destId="{0B868F35-C605-401C-BDAA-95CB237DAE24}" srcOrd="0" destOrd="0" presId="urn:microsoft.com/office/officeart/2005/8/layout/default"/>
    <dgm:cxn modelId="{86B4CDAF-1170-43ED-A5BB-4FD41FF0D632}" type="presParOf" srcId="{13F39EB0-10CB-4998-B274-8D968F6F7215}" destId="{79169FEB-CC3A-4571-89A9-4AC67B8FF928}" srcOrd="1" destOrd="0" presId="urn:microsoft.com/office/officeart/2005/8/layout/default"/>
    <dgm:cxn modelId="{2FDD8262-3356-4DB6-AC9C-6BB17C576C25}" type="presParOf" srcId="{13F39EB0-10CB-4998-B274-8D968F6F7215}" destId="{433CD614-B483-4312-8910-ED57CB3813FA}" srcOrd="2" destOrd="0" presId="urn:microsoft.com/office/officeart/2005/8/layout/default"/>
    <dgm:cxn modelId="{52975533-A3C4-4D6C-B9D6-D925C0CD84CE}" type="presParOf" srcId="{13F39EB0-10CB-4998-B274-8D968F6F7215}" destId="{5AA90F4C-5DB5-4FAB-A8CE-8F8D335293D2}" srcOrd="3" destOrd="0" presId="urn:microsoft.com/office/officeart/2005/8/layout/default"/>
    <dgm:cxn modelId="{99EF4EF9-3B31-4D9D-A882-E001739755A5}" type="presParOf" srcId="{13F39EB0-10CB-4998-B274-8D968F6F7215}" destId="{C2EDFF93-4011-4FE4-8742-DE7C52758B18}" srcOrd="4" destOrd="0" presId="urn:microsoft.com/office/officeart/2005/8/layout/default"/>
    <dgm:cxn modelId="{D3297F24-1A91-49ED-B2D9-4B3665D34358}" type="presParOf" srcId="{13F39EB0-10CB-4998-B274-8D968F6F7215}" destId="{1CC1E054-922C-48BA-AF19-9EDCB1692123}" srcOrd="5" destOrd="0" presId="urn:microsoft.com/office/officeart/2005/8/layout/default"/>
    <dgm:cxn modelId="{F591C2E6-0169-402A-9CE3-3B8D45F887F9}" type="presParOf" srcId="{13F39EB0-10CB-4998-B274-8D968F6F7215}" destId="{FF5C69F5-BEC1-4213-A3D0-DBA7AD4FA3B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631758-7742-4E77-BC0B-23A41721518C}"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C"/>
        </a:p>
      </dgm:t>
    </dgm:pt>
    <dgm:pt modelId="{206FD246-A12D-46B4-A554-D7424F5E4D88}">
      <dgm:prSet phldrT="[Texto]"/>
      <dgm:spPr/>
      <dgm:t>
        <a:bodyPr/>
        <a:lstStyle/>
        <a:p>
          <a:r>
            <a:rPr lang="es-EC" dirty="0"/>
            <a:t>Principales portadores de información genética</a:t>
          </a:r>
        </a:p>
      </dgm:t>
    </dgm:pt>
    <dgm:pt modelId="{ACDAE72C-0593-482A-B367-9466E486E7EF}" type="parTrans" cxnId="{9B8D9CF6-A5A3-48B2-9EC6-83BFDBCB6834}">
      <dgm:prSet/>
      <dgm:spPr/>
      <dgm:t>
        <a:bodyPr/>
        <a:lstStyle/>
        <a:p>
          <a:endParaRPr lang="es-EC"/>
        </a:p>
      </dgm:t>
    </dgm:pt>
    <dgm:pt modelId="{41FA0CCE-AEF0-40CB-BA15-866D32A2769E}" type="sibTrans" cxnId="{9B8D9CF6-A5A3-48B2-9EC6-83BFDBCB6834}">
      <dgm:prSet/>
      <dgm:spPr/>
      <dgm:t>
        <a:bodyPr/>
        <a:lstStyle/>
        <a:p>
          <a:endParaRPr lang="es-EC"/>
        </a:p>
      </dgm:t>
    </dgm:pt>
    <dgm:pt modelId="{65DDF1E6-1823-4052-8A68-14641E02D07A}">
      <dgm:prSet phldrT="[Texto]"/>
      <dgm:spPr/>
      <dgm:t>
        <a:bodyPr/>
        <a:lstStyle/>
        <a:p>
          <a:r>
            <a:rPr lang="es-EC" dirty="0"/>
            <a:t>Se fabrican en el</a:t>
          </a:r>
          <a:r>
            <a:rPr lang="es-EC" b="1" dirty="0"/>
            <a:t> núcleo celular</a:t>
          </a:r>
          <a:r>
            <a:rPr lang="es-EC" dirty="0"/>
            <a:t>.</a:t>
          </a:r>
        </a:p>
      </dgm:t>
    </dgm:pt>
    <dgm:pt modelId="{35B950B7-3FF4-47C0-9390-F02707E189B8}" type="parTrans" cxnId="{D1F17318-2D97-4393-B57E-3B0348B25AC1}">
      <dgm:prSet/>
      <dgm:spPr/>
      <dgm:t>
        <a:bodyPr/>
        <a:lstStyle/>
        <a:p>
          <a:endParaRPr lang="es-EC"/>
        </a:p>
      </dgm:t>
    </dgm:pt>
    <dgm:pt modelId="{DDC6D6A3-A50E-4320-8A59-4C3F5FE0A552}" type="sibTrans" cxnId="{D1F17318-2D97-4393-B57E-3B0348B25AC1}">
      <dgm:prSet/>
      <dgm:spPr/>
      <dgm:t>
        <a:bodyPr/>
        <a:lstStyle/>
        <a:p>
          <a:endParaRPr lang="es-EC"/>
        </a:p>
      </dgm:t>
    </dgm:pt>
    <dgm:pt modelId="{EED211ED-5CA5-4AA7-9625-52DC8D90DEC2}">
      <dgm:prSet phldrT="[Texto]"/>
      <dgm:spPr/>
      <dgm:t>
        <a:bodyPr/>
        <a:lstStyle/>
        <a:p>
          <a:r>
            <a:rPr lang="es-EC" dirty="0"/>
            <a:t>“Cuerpo coloreado” </a:t>
          </a:r>
        </a:p>
        <a:p>
          <a:r>
            <a:rPr lang="es-EC" dirty="0"/>
            <a:t>Denominado así por su CAPACIDAD DE TEÑIRSE </a:t>
          </a:r>
        </a:p>
      </dgm:t>
    </dgm:pt>
    <dgm:pt modelId="{67C75BD2-BEBA-4A57-A3A6-7FD76BF061F8}" type="parTrans" cxnId="{193128C4-A501-4A71-AB91-462D91E29DE3}">
      <dgm:prSet/>
      <dgm:spPr/>
      <dgm:t>
        <a:bodyPr/>
        <a:lstStyle/>
        <a:p>
          <a:endParaRPr lang="es-EC"/>
        </a:p>
      </dgm:t>
    </dgm:pt>
    <dgm:pt modelId="{8B333CAD-04B0-4525-9506-0B824932863F}" type="sibTrans" cxnId="{193128C4-A501-4A71-AB91-462D91E29DE3}">
      <dgm:prSet/>
      <dgm:spPr/>
      <dgm:t>
        <a:bodyPr/>
        <a:lstStyle/>
        <a:p>
          <a:endParaRPr lang="es-EC"/>
        </a:p>
      </dgm:t>
    </dgm:pt>
    <dgm:pt modelId="{3805C7CF-6EA0-43AA-9385-6C869C89DE57}">
      <dgm:prSet phldrT="[Texto]"/>
      <dgm:spPr/>
      <dgm:t>
        <a:bodyPr/>
        <a:lstStyle/>
        <a:p>
          <a:r>
            <a:rPr lang="es-EC" dirty="0"/>
            <a:t>Constituidos por </a:t>
          </a:r>
        </a:p>
        <a:p>
          <a:r>
            <a:rPr lang="es-EC" dirty="0"/>
            <a:t>1 molécula de ADN y proteínas  </a:t>
          </a:r>
        </a:p>
      </dgm:t>
    </dgm:pt>
    <dgm:pt modelId="{C11A10CC-4D2A-4D53-9F12-72BC0FD024F2}" type="parTrans" cxnId="{93C43EF2-950E-4DB4-AAC5-4139498480F6}">
      <dgm:prSet/>
      <dgm:spPr/>
      <dgm:t>
        <a:bodyPr/>
        <a:lstStyle/>
        <a:p>
          <a:endParaRPr lang="es-EC"/>
        </a:p>
      </dgm:t>
    </dgm:pt>
    <dgm:pt modelId="{F70AF934-58E2-4D43-B5E2-FB5AEF6B1466}" type="sibTrans" cxnId="{93C43EF2-950E-4DB4-AAC5-4139498480F6}">
      <dgm:prSet/>
      <dgm:spPr/>
      <dgm:t>
        <a:bodyPr/>
        <a:lstStyle/>
        <a:p>
          <a:endParaRPr lang="es-EC"/>
        </a:p>
      </dgm:t>
    </dgm:pt>
    <dgm:pt modelId="{44054D7C-FFC4-4C48-B23B-27FA81E30B7B}">
      <dgm:prSet phldrT="[Texto]"/>
      <dgm:spPr/>
      <dgm:t>
        <a:bodyPr/>
        <a:lstStyle/>
        <a:p>
          <a:r>
            <a:rPr lang="es-EC" dirty="0"/>
            <a:t>1903- Walter Sutton / Theodor Boveri –</a:t>
          </a:r>
        </a:p>
        <a:p>
          <a:r>
            <a:rPr lang="es-EC" dirty="0"/>
            <a:t>Notaron que los cromosomas son portadores de los GENES </a:t>
          </a:r>
        </a:p>
      </dgm:t>
    </dgm:pt>
    <dgm:pt modelId="{3A32515D-E47E-45C6-BA08-30A5814D7BD5}" type="parTrans" cxnId="{14D6E32A-4C69-49C7-9779-54848B3A58DB}">
      <dgm:prSet/>
      <dgm:spPr/>
      <dgm:t>
        <a:bodyPr/>
        <a:lstStyle/>
        <a:p>
          <a:endParaRPr lang="es-EC"/>
        </a:p>
      </dgm:t>
    </dgm:pt>
    <dgm:pt modelId="{C328D32F-011B-488A-949B-49A918878630}" type="sibTrans" cxnId="{14D6E32A-4C69-49C7-9779-54848B3A58DB}">
      <dgm:prSet/>
      <dgm:spPr/>
      <dgm:t>
        <a:bodyPr/>
        <a:lstStyle/>
        <a:p>
          <a:endParaRPr lang="es-EC"/>
        </a:p>
      </dgm:t>
    </dgm:pt>
    <dgm:pt modelId="{CBEFCA5C-2358-47F2-9174-808A4C8EE131}">
      <dgm:prSet phldrT="[Texto]"/>
      <dgm:spPr/>
      <dgm:t>
        <a:bodyPr/>
        <a:lstStyle/>
        <a:p>
          <a:r>
            <a:rPr lang="es-EC" dirty="0"/>
            <a:t>1880- Walther Fleming- Durante la división celular  </a:t>
          </a:r>
        </a:p>
      </dgm:t>
    </dgm:pt>
    <dgm:pt modelId="{4364DE29-C694-4865-ADC3-78427A3C7B44}" type="parTrans" cxnId="{C16DAED0-9456-4BDE-89A2-C8CF8FFE0A0B}">
      <dgm:prSet/>
      <dgm:spPr/>
      <dgm:t>
        <a:bodyPr/>
        <a:lstStyle/>
        <a:p>
          <a:endParaRPr lang="es-EC"/>
        </a:p>
      </dgm:t>
    </dgm:pt>
    <dgm:pt modelId="{C6C2B380-691D-4FF3-9C1E-A89A8B8599C4}" type="sibTrans" cxnId="{C16DAED0-9456-4BDE-89A2-C8CF8FFE0A0B}">
      <dgm:prSet/>
      <dgm:spPr/>
      <dgm:t>
        <a:bodyPr/>
        <a:lstStyle/>
        <a:p>
          <a:endParaRPr lang="es-EC"/>
        </a:p>
      </dgm:t>
    </dgm:pt>
    <dgm:pt modelId="{7468236B-3251-4AEA-A169-A1D316DB4E4C}" type="pres">
      <dgm:prSet presAssocID="{17631758-7742-4E77-BC0B-23A41721518C}" presName="diagram" presStyleCnt="0">
        <dgm:presLayoutVars>
          <dgm:dir/>
          <dgm:resizeHandles val="exact"/>
        </dgm:presLayoutVars>
      </dgm:prSet>
      <dgm:spPr/>
      <dgm:t>
        <a:bodyPr/>
        <a:lstStyle/>
        <a:p>
          <a:endParaRPr lang="es-ES"/>
        </a:p>
      </dgm:t>
    </dgm:pt>
    <dgm:pt modelId="{9D005118-57A3-4B65-A84C-C8118F861A62}" type="pres">
      <dgm:prSet presAssocID="{206FD246-A12D-46B4-A554-D7424F5E4D88}" presName="node" presStyleLbl="node1" presStyleIdx="0" presStyleCnt="6">
        <dgm:presLayoutVars>
          <dgm:bulletEnabled val="1"/>
        </dgm:presLayoutVars>
      </dgm:prSet>
      <dgm:spPr/>
      <dgm:t>
        <a:bodyPr/>
        <a:lstStyle/>
        <a:p>
          <a:endParaRPr lang="es-ES"/>
        </a:p>
      </dgm:t>
    </dgm:pt>
    <dgm:pt modelId="{0229EDA4-CDAC-450E-B98D-957AD80658C7}" type="pres">
      <dgm:prSet presAssocID="{41FA0CCE-AEF0-40CB-BA15-866D32A2769E}" presName="sibTrans" presStyleCnt="0"/>
      <dgm:spPr/>
    </dgm:pt>
    <dgm:pt modelId="{5ADFABD1-70A0-4265-8B48-7C914BA34E7B}" type="pres">
      <dgm:prSet presAssocID="{65DDF1E6-1823-4052-8A68-14641E02D07A}" presName="node" presStyleLbl="node1" presStyleIdx="1" presStyleCnt="6">
        <dgm:presLayoutVars>
          <dgm:bulletEnabled val="1"/>
        </dgm:presLayoutVars>
      </dgm:prSet>
      <dgm:spPr/>
      <dgm:t>
        <a:bodyPr/>
        <a:lstStyle/>
        <a:p>
          <a:endParaRPr lang="es-ES"/>
        </a:p>
      </dgm:t>
    </dgm:pt>
    <dgm:pt modelId="{1978A958-C3DA-48EB-88D9-9E5FFB9B73EB}" type="pres">
      <dgm:prSet presAssocID="{DDC6D6A3-A50E-4320-8A59-4C3F5FE0A552}" presName="sibTrans" presStyleCnt="0"/>
      <dgm:spPr/>
    </dgm:pt>
    <dgm:pt modelId="{555A8A81-F96F-4831-AF30-713532E4A702}" type="pres">
      <dgm:prSet presAssocID="{EED211ED-5CA5-4AA7-9625-52DC8D90DEC2}" presName="node" presStyleLbl="node1" presStyleIdx="2" presStyleCnt="6">
        <dgm:presLayoutVars>
          <dgm:bulletEnabled val="1"/>
        </dgm:presLayoutVars>
      </dgm:prSet>
      <dgm:spPr/>
      <dgm:t>
        <a:bodyPr/>
        <a:lstStyle/>
        <a:p>
          <a:endParaRPr lang="es-ES"/>
        </a:p>
      </dgm:t>
    </dgm:pt>
    <dgm:pt modelId="{1F643356-C218-4490-86A2-8A7B597393D8}" type="pres">
      <dgm:prSet presAssocID="{8B333CAD-04B0-4525-9506-0B824932863F}" presName="sibTrans" presStyleCnt="0"/>
      <dgm:spPr/>
    </dgm:pt>
    <dgm:pt modelId="{9281D2D7-E0E1-48D0-B73C-0F365D4B9984}" type="pres">
      <dgm:prSet presAssocID="{CBEFCA5C-2358-47F2-9174-808A4C8EE131}" presName="node" presStyleLbl="node1" presStyleIdx="3" presStyleCnt="6">
        <dgm:presLayoutVars>
          <dgm:bulletEnabled val="1"/>
        </dgm:presLayoutVars>
      </dgm:prSet>
      <dgm:spPr/>
      <dgm:t>
        <a:bodyPr/>
        <a:lstStyle/>
        <a:p>
          <a:endParaRPr lang="es-ES"/>
        </a:p>
      </dgm:t>
    </dgm:pt>
    <dgm:pt modelId="{E85BF8A6-D557-4D51-87D4-0E9F75F4DDBC}" type="pres">
      <dgm:prSet presAssocID="{C6C2B380-691D-4FF3-9C1E-A89A8B8599C4}" presName="sibTrans" presStyleCnt="0"/>
      <dgm:spPr/>
    </dgm:pt>
    <dgm:pt modelId="{71CC0D3E-8BB3-4785-935D-86A653C0EA35}" type="pres">
      <dgm:prSet presAssocID="{44054D7C-FFC4-4C48-B23B-27FA81E30B7B}" presName="node" presStyleLbl="node1" presStyleIdx="4" presStyleCnt="6">
        <dgm:presLayoutVars>
          <dgm:bulletEnabled val="1"/>
        </dgm:presLayoutVars>
      </dgm:prSet>
      <dgm:spPr/>
      <dgm:t>
        <a:bodyPr/>
        <a:lstStyle/>
        <a:p>
          <a:endParaRPr lang="es-ES"/>
        </a:p>
      </dgm:t>
    </dgm:pt>
    <dgm:pt modelId="{EAA1A9B4-6D68-47CB-9FE4-C615DC239231}" type="pres">
      <dgm:prSet presAssocID="{C328D32F-011B-488A-949B-49A918878630}" presName="sibTrans" presStyleCnt="0"/>
      <dgm:spPr/>
    </dgm:pt>
    <dgm:pt modelId="{28F62E87-142E-4A10-A0FE-75230FD3332C}" type="pres">
      <dgm:prSet presAssocID="{3805C7CF-6EA0-43AA-9385-6C869C89DE57}" presName="node" presStyleLbl="node1" presStyleIdx="5" presStyleCnt="6">
        <dgm:presLayoutVars>
          <dgm:bulletEnabled val="1"/>
        </dgm:presLayoutVars>
      </dgm:prSet>
      <dgm:spPr/>
      <dgm:t>
        <a:bodyPr/>
        <a:lstStyle/>
        <a:p>
          <a:endParaRPr lang="es-ES"/>
        </a:p>
      </dgm:t>
    </dgm:pt>
  </dgm:ptLst>
  <dgm:cxnLst>
    <dgm:cxn modelId="{4FB1204A-E5C1-4714-86F3-967E06F967A4}" type="presOf" srcId="{EED211ED-5CA5-4AA7-9625-52DC8D90DEC2}" destId="{555A8A81-F96F-4831-AF30-713532E4A702}" srcOrd="0" destOrd="0" presId="urn:microsoft.com/office/officeart/2005/8/layout/default"/>
    <dgm:cxn modelId="{CA12CEF1-781F-405D-A9E2-781BED12292C}" type="presOf" srcId="{206FD246-A12D-46B4-A554-D7424F5E4D88}" destId="{9D005118-57A3-4B65-A84C-C8118F861A62}" srcOrd="0" destOrd="0" presId="urn:microsoft.com/office/officeart/2005/8/layout/default"/>
    <dgm:cxn modelId="{E66543A8-333D-46C9-8743-06730298CB1D}" type="presOf" srcId="{65DDF1E6-1823-4052-8A68-14641E02D07A}" destId="{5ADFABD1-70A0-4265-8B48-7C914BA34E7B}" srcOrd="0" destOrd="0" presId="urn:microsoft.com/office/officeart/2005/8/layout/default"/>
    <dgm:cxn modelId="{4119A805-573B-42E3-801C-2CE18BF124A6}" type="presOf" srcId="{CBEFCA5C-2358-47F2-9174-808A4C8EE131}" destId="{9281D2D7-E0E1-48D0-B73C-0F365D4B9984}" srcOrd="0" destOrd="0" presId="urn:microsoft.com/office/officeart/2005/8/layout/default"/>
    <dgm:cxn modelId="{335A19A7-C5FC-43DA-803A-5D25A3E736AD}" type="presOf" srcId="{3805C7CF-6EA0-43AA-9385-6C869C89DE57}" destId="{28F62E87-142E-4A10-A0FE-75230FD3332C}" srcOrd="0" destOrd="0" presId="urn:microsoft.com/office/officeart/2005/8/layout/default"/>
    <dgm:cxn modelId="{14D6E32A-4C69-49C7-9779-54848B3A58DB}" srcId="{17631758-7742-4E77-BC0B-23A41721518C}" destId="{44054D7C-FFC4-4C48-B23B-27FA81E30B7B}" srcOrd="4" destOrd="0" parTransId="{3A32515D-E47E-45C6-BA08-30A5814D7BD5}" sibTransId="{C328D32F-011B-488A-949B-49A918878630}"/>
    <dgm:cxn modelId="{193128C4-A501-4A71-AB91-462D91E29DE3}" srcId="{17631758-7742-4E77-BC0B-23A41721518C}" destId="{EED211ED-5CA5-4AA7-9625-52DC8D90DEC2}" srcOrd="2" destOrd="0" parTransId="{67C75BD2-BEBA-4A57-A3A6-7FD76BF061F8}" sibTransId="{8B333CAD-04B0-4525-9506-0B824932863F}"/>
    <dgm:cxn modelId="{93C43EF2-950E-4DB4-AAC5-4139498480F6}" srcId="{17631758-7742-4E77-BC0B-23A41721518C}" destId="{3805C7CF-6EA0-43AA-9385-6C869C89DE57}" srcOrd="5" destOrd="0" parTransId="{C11A10CC-4D2A-4D53-9F12-72BC0FD024F2}" sibTransId="{F70AF934-58E2-4D43-B5E2-FB5AEF6B1466}"/>
    <dgm:cxn modelId="{E86B6E00-E7D6-4AE4-9D82-87F2437D8477}" type="presOf" srcId="{17631758-7742-4E77-BC0B-23A41721518C}" destId="{7468236B-3251-4AEA-A169-A1D316DB4E4C}" srcOrd="0" destOrd="0" presId="urn:microsoft.com/office/officeart/2005/8/layout/default"/>
    <dgm:cxn modelId="{9B8D9CF6-A5A3-48B2-9EC6-83BFDBCB6834}" srcId="{17631758-7742-4E77-BC0B-23A41721518C}" destId="{206FD246-A12D-46B4-A554-D7424F5E4D88}" srcOrd="0" destOrd="0" parTransId="{ACDAE72C-0593-482A-B367-9466E486E7EF}" sibTransId="{41FA0CCE-AEF0-40CB-BA15-866D32A2769E}"/>
    <dgm:cxn modelId="{D1F17318-2D97-4393-B57E-3B0348B25AC1}" srcId="{17631758-7742-4E77-BC0B-23A41721518C}" destId="{65DDF1E6-1823-4052-8A68-14641E02D07A}" srcOrd="1" destOrd="0" parTransId="{35B950B7-3FF4-47C0-9390-F02707E189B8}" sibTransId="{DDC6D6A3-A50E-4320-8A59-4C3F5FE0A552}"/>
    <dgm:cxn modelId="{6472A4BF-E221-4519-88A7-25A66AF1BD11}" type="presOf" srcId="{44054D7C-FFC4-4C48-B23B-27FA81E30B7B}" destId="{71CC0D3E-8BB3-4785-935D-86A653C0EA35}" srcOrd="0" destOrd="0" presId="urn:microsoft.com/office/officeart/2005/8/layout/default"/>
    <dgm:cxn modelId="{C16DAED0-9456-4BDE-89A2-C8CF8FFE0A0B}" srcId="{17631758-7742-4E77-BC0B-23A41721518C}" destId="{CBEFCA5C-2358-47F2-9174-808A4C8EE131}" srcOrd="3" destOrd="0" parTransId="{4364DE29-C694-4865-ADC3-78427A3C7B44}" sibTransId="{C6C2B380-691D-4FF3-9C1E-A89A8B8599C4}"/>
    <dgm:cxn modelId="{23BFEE23-65EA-4B1D-96A4-885C4C860553}" type="presParOf" srcId="{7468236B-3251-4AEA-A169-A1D316DB4E4C}" destId="{9D005118-57A3-4B65-A84C-C8118F861A62}" srcOrd="0" destOrd="0" presId="urn:microsoft.com/office/officeart/2005/8/layout/default"/>
    <dgm:cxn modelId="{361785BD-7CFF-4919-A2D3-49A1516E3FD7}" type="presParOf" srcId="{7468236B-3251-4AEA-A169-A1D316DB4E4C}" destId="{0229EDA4-CDAC-450E-B98D-957AD80658C7}" srcOrd="1" destOrd="0" presId="urn:microsoft.com/office/officeart/2005/8/layout/default"/>
    <dgm:cxn modelId="{E8887ABC-FB89-4928-9831-CDB2A7581887}" type="presParOf" srcId="{7468236B-3251-4AEA-A169-A1D316DB4E4C}" destId="{5ADFABD1-70A0-4265-8B48-7C914BA34E7B}" srcOrd="2" destOrd="0" presId="urn:microsoft.com/office/officeart/2005/8/layout/default"/>
    <dgm:cxn modelId="{4F810FE6-6C91-4A1B-A18E-05FEAF8DE2AE}" type="presParOf" srcId="{7468236B-3251-4AEA-A169-A1D316DB4E4C}" destId="{1978A958-C3DA-48EB-88D9-9E5FFB9B73EB}" srcOrd="3" destOrd="0" presId="urn:microsoft.com/office/officeart/2005/8/layout/default"/>
    <dgm:cxn modelId="{7012F35C-2EEB-4AA6-ABCB-481F2C793CD7}" type="presParOf" srcId="{7468236B-3251-4AEA-A169-A1D316DB4E4C}" destId="{555A8A81-F96F-4831-AF30-713532E4A702}" srcOrd="4" destOrd="0" presId="urn:microsoft.com/office/officeart/2005/8/layout/default"/>
    <dgm:cxn modelId="{C7F7F79A-31D6-4E5B-9C33-669D58407C40}" type="presParOf" srcId="{7468236B-3251-4AEA-A169-A1D316DB4E4C}" destId="{1F643356-C218-4490-86A2-8A7B597393D8}" srcOrd="5" destOrd="0" presId="urn:microsoft.com/office/officeart/2005/8/layout/default"/>
    <dgm:cxn modelId="{65A118E8-5F8D-4D37-8FFC-3555A4F6BD01}" type="presParOf" srcId="{7468236B-3251-4AEA-A169-A1D316DB4E4C}" destId="{9281D2D7-E0E1-48D0-B73C-0F365D4B9984}" srcOrd="6" destOrd="0" presId="urn:microsoft.com/office/officeart/2005/8/layout/default"/>
    <dgm:cxn modelId="{45E1E15E-CD18-45E1-97CB-2235C58FD620}" type="presParOf" srcId="{7468236B-3251-4AEA-A169-A1D316DB4E4C}" destId="{E85BF8A6-D557-4D51-87D4-0E9F75F4DDBC}" srcOrd="7" destOrd="0" presId="urn:microsoft.com/office/officeart/2005/8/layout/default"/>
    <dgm:cxn modelId="{27E9BB81-FDF8-41C1-977F-E9A91C98C9D3}" type="presParOf" srcId="{7468236B-3251-4AEA-A169-A1D316DB4E4C}" destId="{71CC0D3E-8BB3-4785-935D-86A653C0EA35}" srcOrd="8" destOrd="0" presId="urn:microsoft.com/office/officeart/2005/8/layout/default"/>
    <dgm:cxn modelId="{39D793E5-AD91-4D01-AF2A-D256C3F7D079}" type="presParOf" srcId="{7468236B-3251-4AEA-A169-A1D316DB4E4C}" destId="{EAA1A9B4-6D68-47CB-9FE4-C615DC239231}" srcOrd="9" destOrd="0" presId="urn:microsoft.com/office/officeart/2005/8/layout/default"/>
    <dgm:cxn modelId="{B294EB39-9E98-41A2-92A9-B9ECD18DA478}" type="presParOf" srcId="{7468236B-3251-4AEA-A169-A1D316DB4E4C}" destId="{28F62E87-142E-4A10-A0FE-75230FD3332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B61CA3D-75B9-49F8-B484-88B05F248055}"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C"/>
        </a:p>
      </dgm:t>
    </dgm:pt>
    <dgm:pt modelId="{006716F3-9607-46DF-902D-3B4B40428FBD}">
      <dgm:prSet phldrT="[Texto]"/>
      <dgm:spPr/>
      <dgm:t>
        <a:bodyPr/>
        <a:lstStyle/>
        <a:p>
          <a:r>
            <a:rPr lang="es-EC" b="0" i="0" dirty="0"/>
            <a:t>Proviene del griego </a:t>
          </a:r>
          <a:r>
            <a:rPr lang="es-EC" b="0" i="0" dirty="0" err="1"/>
            <a:t>meíosis</a:t>
          </a:r>
          <a:r>
            <a:rPr lang="es-EC" b="0" i="0" dirty="0"/>
            <a:t>, que significa "disminución“ </a:t>
          </a:r>
          <a:endParaRPr lang="es-EC" dirty="0"/>
        </a:p>
      </dgm:t>
    </dgm:pt>
    <dgm:pt modelId="{B5058A9E-B8AB-429F-ACBF-A030768AF0C8}" type="parTrans" cxnId="{088E82A5-DCCA-4547-B0CA-FACF1A0683A3}">
      <dgm:prSet/>
      <dgm:spPr/>
      <dgm:t>
        <a:bodyPr/>
        <a:lstStyle/>
        <a:p>
          <a:endParaRPr lang="es-EC"/>
        </a:p>
      </dgm:t>
    </dgm:pt>
    <dgm:pt modelId="{488F8E87-53AA-43DC-80FE-37DA4C4B77D5}" type="sibTrans" cxnId="{088E82A5-DCCA-4547-B0CA-FACF1A0683A3}">
      <dgm:prSet/>
      <dgm:spPr/>
      <dgm:t>
        <a:bodyPr/>
        <a:lstStyle/>
        <a:p>
          <a:endParaRPr lang="es-EC"/>
        </a:p>
      </dgm:t>
    </dgm:pt>
    <dgm:pt modelId="{0CC6CF16-8D3F-438E-B95C-B21E0ADADC08}">
      <dgm:prSet phldrT="[Texto]"/>
      <dgm:spPr/>
      <dgm:t>
        <a:bodyPr/>
        <a:lstStyle/>
        <a:p>
          <a:r>
            <a:rPr lang="es-EC" b="0" i="0" dirty="0"/>
            <a:t>Reducir la cantidad de cromosomas en los gametos</a:t>
          </a:r>
          <a:endParaRPr lang="es-EC" dirty="0"/>
        </a:p>
      </dgm:t>
    </dgm:pt>
    <dgm:pt modelId="{87D2F513-5F84-4B5D-B70B-06AAB1B1D0A6}" type="parTrans" cxnId="{B77F0A16-D9BF-4088-854F-DCF9D7A713E6}">
      <dgm:prSet/>
      <dgm:spPr/>
      <dgm:t>
        <a:bodyPr/>
        <a:lstStyle/>
        <a:p>
          <a:endParaRPr lang="es-EC"/>
        </a:p>
      </dgm:t>
    </dgm:pt>
    <dgm:pt modelId="{496FA9A3-495F-4696-A83A-0FC2FA8F8533}" type="sibTrans" cxnId="{B77F0A16-D9BF-4088-854F-DCF9D7A713E6}">
      <dgm:prSet/>
      <dgm:spPr/>
      <dgm:t>
        <a:bodyPr/>
        <a:lstStyle/>
        <a:p>
          <a:endParaRPr lang="es-EC"/>
        </a:p>
      </dgm:t>
    </dgm:pt>
    <dgm:pt modelId="{4BF6AE9E-C596-495C-BC07-812989A1D987}">
      <dgm:prSet phldrT="[Texto]"/>
      <dgm:spPr/>
      <dgm:t>
        <a:bodyPr/>
        <a:lstStyle/>
        <a:p>
          <a:r>
            <a:rPr lang="es-EC" b="0" i="0" dirty="0"/>
            <a:t>Producir cuatro células hijas haploides</a:t>
          </a:r>
          <a:endParaRPr lang="es-EC" dirty="0"/>
        </a:p>
      </dgm:t>
    </dgm:pt>
    <dgm:pt modelId="{B956D447-CD58-4F28-A569-D2C711C1B8F7}" type="parTrans" cxnId="{4C9793C3-5ECB-4B0C-8EB1-671DF15887BC}">
      <dgm:prSet/>
      <dgm:spPr/>
      <dgm:t>
        <a:bodyPr/>
        <a:lstStyle/>
        <a:p>
          <a:endParaRPr lang="es-EC"/>
        </a:p>
      </dgm:t>
    </dgm:pt>
    <dgm:pt modelId="{105CCE72-63F5-4D98-945B-CB3B8CC709AD}" type="sibTrans" cxnId="{4C9793C3-5ECB-4B0C-8EB1-671DF15887BC}">
      <dgm:prSet/>
      <dgm:spPr/>
      <dgm:t>
        <a:bodyPr/>
        <a:lstStyle/>
        <a:p>
          <a:endParaRPr lang="es-EC"/>
        </a:p>
      </dgm:t>
    </dgm:pt>
    <dgm:pt modelId="{7FDE9F64-9F10-4EB6-9FFE-1A46B1B195FD}">
      <dgm:prSet phldrT="[Texto]"/>
      <dgm:spPr/>
      <dgm:t>
        <a:bodyPr/>
        <a:lstStyle/>
        <a:p>
          <a:r>
            <a:rPr lang="es-EC" dirty="0"/>
            <a:t>La célula diploide se divide en 4 células haploides. </a:t>
          </a:r>
        </a:p>
      </dgm:t>
    </dgm:pt>
    <dgm:pt modelId="{51BEB904-278A-4638-9808-BC76ABD5D78D}" type="parTrans" cxnId="{98B47BA1-06B9-4E25-9CF9-60F6A4E9AE9E}">
      <dgm:prSet/>
      <dgm:spPr/>
      <dgm:t>
        <a:bodyPr/>
        <a:lstStyle/>
        <a:p>
          <a:endParaRPr lang="es-EC"/>
        </a:p>
      </dgm:t>
    </dgm:pt>
    <dgm:pt modelId="{F3AA8FDF-300C-4E3C-876F-41D7539EFA9A}" type="sibTrans" cxnId="{98B47BA1-06B9-4E25-9CF9-60F6A4E9AE9E}">
      <dgm:prSet/>
      <dgm:spPr/>
      <dgm:t>
        <a:bodyPr/>
        <a:lstStyle/>
        <a:p>
          <a:endParaRPr lang="es-EC"/>
        </a:p>
      </dgm:t>
    </dgm:pt>
    <dgm:pt modelId="{0AD375D6-7369-4F77-B6FC-7F7EBE6462F5}">
      <dgm:prSet phldrT="[Texto]"/>
      <dgm:spPr/>
      <dgm:t>
        <a:bodyPr/>
        <a:lstStyle/>
        <a:p>
          <a:r>
            <a:rPr lang="es-EC" dirty="0"/>
            <a:t>Consta de 2 divisiones: meiosis I y meiosis II</a:t>
          </a:r>
        </a:p>
      </dgm:t>
    </dgm:pt>
    <dgm:pt modelId="{2F9AFB23-01B8-47DA-ACF5-38CB11EADA27}" type="parTrans" cxnId="{0AA1BDF2-E7C0-4FF2-B6D2-409669EF2D1E}">
      <dgm:prSet/>
      <dgm:spPr/>
      <dgm:t>
        <a:bodyPr/>
        <a:lstStyle/>
        <a:p>
          <a:endParaRPr lang="es-EC"/>
        </a:p>
      </dgm:t>
    </dgm:pt>
    <dgm:pt modelId="{852A76AB-99EE-4A75-BB8B-79C751F9307B}" type="sibTrans" cxnId="{0AA1BDF2-E7C0-4FF2-B6D2-409669EF2D1E}">
      <dgm:prSet/>
      <dgm:spPr/>
      <dgm:t>
        <a:bodyPr/>
        <a:lstStyle/>
        <a:p>
          <a:endParaRPr lang="es-EC"/>
        </a:p>
      </dgm:t>
    </dgm:pt>
    <dgm:pt modelId="{ACA2D5ED-BA76-457A-B007-EE839755689E}">
      <dgm:prSet phldrT="[Texto]"/>
      <dgm:spPr/>
      <dgm:t>
        <a:bodyPr/>
        <a:lstStyle/>
        <a:p>
          <a:r>
            <a:rPr lang="es-EC" dirty="0"/>
            <a:t>LA célula diploide se divide en 4 células haploides. </a:t>
          </a:r>
        </a:p>
      </dgm:t>
    </dgm:pt>
    <dgm:pt modelId="{34A67051-6B02-48B8-809B-58BE7E3CB8CD}" type="parTrans" cxnId="{8D744874-0190-4626-B4D5-E319EC0B7008}">
      <dgm:prSet/>
      <dgm:spPr/>
      <dgm:t>
        <a:bodyPr/>
        <a:lstStyle/>
        <a:p>
          <a:endParaRPr lang="es-EC"/>
        </a:p>
      </dgm:t>
    </dgm:pt>
    <dgm:pt modelId="{81E377A7-68FC-4253-8822-65393F060146}" type="sibTrans" cxnId="{8D744874-0190-4626-B4D5-E319EC0B7008}">
      <dgm:prSet/>
      <dgm:spPr/>
      <dgm:t>
        <a:bodyPr/>
        <a:lstStyle/>
        <a:p>
          <a:endParaRPr lang="es-EC"/>
        </a:p>
      </dgm:t>
    </dgm:pt>
    <dgm:pt modelId="{E81D8221-7702-47ED-9C70-7CADD79264E4}">
      <dgm:prSet phldrT="[Texto]"/>
      <dgm:spPr/>
      <dgm:t>
        <a:bodyPr/>
        <a:lstStyle/>
        <a:p>
          <a:r>
            <a:rPr lang="es-EC" dirty="0"/>
            <a:t>Consta de 4 fases: Profase I- II; metafase I-II; anafase I-II; telofase I-II</a:t>
          </a:r>
        </a:p>
      </dgm:t>
    </dgm:pt>
    <dgm:pt modelId="{D49EACC8-C5AC-4A9E-89DE-639105C84742}" type="parTrans" cxnId="{5A5E0F25-8D1D-451B-ADB3-5D6B73D54713}">
      <dgm:prSet/>
      <dgm:spPr/>
      <dgm:t>
        <a:bodyPr/>
        <a:lstStyle/>
        <a:p>
          <a:endParaRPr lang="es-EC"/>
        </a:p>
      </dgm:t>
    </dgm:pt>
    <dgm:pt modelId="{0F9330B0-24EB-4FC3-9911-4D59E4792144}" type="sibTrans" cxnId="{5A5E0F25-8D1D-451B-ADB3-5D6B73D54713}">
      <dgm:prSet/>
      <dgm:spPr/>
      <dgm:t>
        <a:bodyPr/>
        <a:lstStyle/>
        <a:p>
          <a:endParaRPr lang="es-EC"/>
        </a:p>
      </dgm:t>
    </dgm:pt>
    <dgm:pt modelId="{32A67828-851A-4FDB-944E-A53CF68789D9}" type="pres">
      <dgm:prSet presAssocID="{AB61CA3D-75B9-49F8-B484-88B05F248055}" presName="diagram" presStyleCnt="0">
        <dgm:presLayoutVars>
          <dgm:dir/>
          <dgm:resizeHandles val="exact"/>
        </dgm:presLayoutVars>
      </dgm:prSet>
      <dgm:spPr/>
      <dgm:t>
        <a:bodyPr/>
        <a:lstStyle/>
        <a:p>
          <a:endParaRPr lang="es-ES"/>
        </a:p>
      </dgm:t>
    </dgm:pt>
    <dgm:pt modelId="{E6F0DAFF-1DB0-4F5A-85C7-8A59F8AD8B05}" type="pres">
      <dgm:prSet presAssocID="{006716F3-9607-46DF-902D-3B4B40428FBD}" presName="node" presStyleLbl="node1" presStyleIdx="0" presStyleCnt="7">
        <dgm:presLayoutVars>
          <dgm:bulletEnabled val="1"/>
        </dgm:presLayoutVars>
      </dgm:prSet>
      <dgm:spPr/>
      <dgm:t>
        <a:bodyPr/>
        <a:lstStyle/>
        <a:p>
          <a:endParaRPr lang="es-ES"/>
        </a:p>
      </dgm:t>
    </dgm:pt>
    <dgm:pt modelId="{BDB22F38-6E1D-4502-9E9F-B18A725AC92C}" type="pres">
      <dgm:prSet presAssocID="{488F8E87-53AA-43DC-80FE-37DA4C4B77D5}" presName="sibTrans" presStyleCnt="0"/>
      <dgm:spPr/>
    </dgm:pt>
    <dgm:pt modelId="{CD60A740-1ABC-4B76-A5E5-C7211DA5A4E7}" type="pres">
      <dgm:prSet presAssocID="{0CC6CF16-8D3F-438E-B95C-B21E0ADADC08}" presName="node" presStyleLbl="node1" presStyleIdx="1" presStyleCnt="7">
        <dgm:presLayoutVars>
          <dgm:bulletEnabled val="1"/>
        </dgm:presLayoutVars>
      </dgm:prSet>
      <dgm:spPr/>
      <dgm:t>
        <a:bodyPr/>
        <a:lstStyle/>
        <a:p>
          <a:endParaRPr lang="es-ES"/>
        </a:p>
      </dgm:t>
    </dgm:pt>
    <dgm:pt modelId="{20ED381F-10B2-4B64-8E66-190E5290C359}" type="pres">
      <dgm:prSet presAssocID="{496FA9A3-495F-4696-A83A-0FC2FA8F8533}" presName="sibTrans" presStyleCnt="0"/>
      <dgm:spPr/>
    </dgm:pt>
    <dgm:pt modelId="{05527DF3-463C-4311-8FA4-E1F15C3B5D5A}" type="pres">
      <dgm:prSet presAssocID="{4BF6AE9E-C596-495C-BC07-812989A1D987}" presName="node" presStyleLbl="node1" presStyleIdx="2" presStyleCnt="7">
        <dgm:presLayoutVars>
          <dgm:bulletEnabled val="1"/>
        </dgm:presLayoutVars>
      </dgm:prSet>
      <dgm:spPr/>
      <dgm:t>
        <a:bodyPr/>
        <a:lstStyle/>
        <a:p>
          <a:endParaRPr lang="es-ES"/>
        </a:p>
      </dgm:t>
    </dgm:pt>
    <dgm:pt modelId="{ADB5A9F9-81A6-46EE-A474-159D079C14D2}" type="pres">
      <dgm:prSet presAssocID="{105CCE72-63F5-4D98-945B-CB3B8CC709AD}" presName="sibTrans" presStyleCnt="0"/>
      <dgm:spPr/>
    </dgm:pt>
    <dgm:pt modelId="{75A3F962-06DA-48C1-8224-A41E0FDFDA0D}" type="pres">
      <dgm:prSet presAssocID="{7FDE9F64-9F10-4EB6-9FFE-1A46B1B195FD}" presName="node" presStyleLbl="node1" presStyleIdx="3" presStyleCnt="7">
        <dgm:presLayoutVars>
          <dgm:bulletEnabled val="1"/>
        </dgm:presLayoutVars>
      </dgm:prSet>
      <dgm:spPr/>
      <dgm:t>
        <a:bodyPr/>
        <a:lstStyle/>
        <a:p>
          <a:endParaRPr lang="es-ES"/>
        </a:p>
      </dgm:t>
    </dgm:pt>
    <dgm:pt modelId="{B9B41BFD-61C1-46C0-935D-F824D16365F5}" type="pres">
      <dgm:prSet presAssocID="{F3AA8FDF-300C-4E3C-876F-41D7539EFA9A}" presName="sibTrans" presStyleCnt="0"/>
      <dgm:spPr/>
    </dgm:pt>
    <dgm:pt modelId="{C1A97673-BBA5-4AF2-8A83-3A10F2D43A00}" type="pres">
      <dgm:prSet presAssocID="{ACA2D5ED-BA76-457A-B007-EE839755689E}" presName="node" presStyleLbl="node1" presStyleIdx="4" presStyleCnt="7">
        <dgm:presLayoutVars>
          <dgm:bulletEnabled val="1"/>
        </dgm:presLayoutVars>
      </dgm:prSet>
      <dgm:spPr/>
      <dgm:t>
        <a:bodyPr/>
        <a:lstStyle/>
        <a:p>
          <a:endParaRPr lang="es-ES"/>
        </a:p>
      </dgm:t>
    </dgm:pt>
    <dgm:pt modelId="{D3338AA3-3885-4DBB-9FBB-1E8A2AE7E6AD}" type="pres">
      <dgm:prSet presAssocID="{81E377A7-68FC-4253-8822-65393F060146}" presName="sibTrans" presStyleCnt="0"/>
      <dgm:spPr/>
    </dgm:pt>
    <dgm:pt modelId="{232592E7-80C7-4EAD-A1A2-86210D5547C5}" type="pres">
      <dgm:prSet presAssocID="{0AD375D6-7369-4F77-B6FC-7F7EBE6462F5}" presName="node" presStyleLbl="node1" presStyleIdx="5" presStyleCnt="7">
        <dgm:presLayoutVars>
          <dgm:bulletEnabled val="1"/>
        </dgm:presLayoutVars>
      </dgm:prSet>
      <dgm:spPr/>
      <dgm:t>
        <a:bodyPr/>
        <a:lstStyle/>
        <a:p>
          <a:endParaRPr lang="es-ES"/>
        </a:p>
      </dgm:t>
    </dgm:pt>
    <dgm:pt modelId="{3471A1A9-E492-40B4-B371-945B982A1B00}" type="pres">
      <dgm:prSet presAssocID="{852A76AB-99EE-4A75-BB8B-79C751F9307B}" presName="sibTrans" presStyleCnt="0"/>
      <dgm:spPr/>
    </dgm:pt>
    <dgm:pt modelId="{D6A35DBC-02B1-4E3A-9E35-EE82841BDECA}" type="pres">
      <dgm:prSet presAssocID="{E81D8221-7702-47ED-9C70-7CADD79264E4}" presName="node" presStyleLbl="node1" presStyleIdx="6" presStyleCnt="7">
        <dgm:presLayoutVars>
          <dgm:bulletEnabled val="1"/>
        </dgm:presLayoutVars>
      </dgm:prSet>
      <dgm:spPr/>
      <dgm:t>
        <a:bodyPr/>
        <a:lstStyle/>
        <a:p>
          <a:endParaRPr lang="es-ES"/>
        </a:p>
      </dgm:t>
    </dgm:pt>
  </dgm:ptLst>
  <dgm:cxnLst>
    <dgm:cxn modelId="{8BBF01B6-0E0B-4660-A665-66DA0598838C}" type="presOf" srcId="{4BF6AE9E-C596-495C-BC07-812989A1D987}" destId="{05527DF3-463C-4311-8FA4-E1F15C3B5D5A}" srcOrd="0" destOrd="0" presId="urn:microsoft.com/office/officeart/2005/8/layout/default"/>
    <dgm:cxn modelId="{5A5E0F25-8D1D-451B-ADB3-5D6B73D54713}" srcId="{AB61CA3D-75B9-49F8-B484-88B05F248055}" destId="{E81D8221-7702-47ED-9C70-7CADD79264E4}" srcOrd="6" destOrd="0" parTransId="{D49EACC8-C5AC-4A9E-89DE-639105C84742}" sibTransId="{0F9330B0-24EB-4FC3-9911-4D59E4792144}"/>
    <dgm:cxn modelId="{299D1EC7-043E-4C54-AD49-578E5409E411}" type="presOf" srcId="{006716F3-9607-46DF-902D-3B4B40428FBD}" destId="{E6F0DAFF-1DB0-4F5A-85C7-8A59F8AD8B05}" srcOrd="0" destOrd="0" presId="urn:microsoft.com/office/officeart/2005/8/layout/default"/>
    <dgm:cxn modelId="{730D13E4-D3FE-4043-8A2F-69156D0A25BF}" type="presOf" srcId="{0AD375D6-7369-4F77-B6FC-7F7EBE6462F5}" destId="{232592E7-80C7-4EAD-A1A2-86210D5547C5}" srcOrd="0" destOrd="0" presId="urn:microsoft.com/office/officeart/2005/8/layout/default"/>
    <dgm:cxn modelId="{4227F971-1091-4C41-9486-EE09532B9D26}" type="presOf" srcId="{7FDE9F64-9F10-4EB6-9FFE-1A46B1B195FD}" destId="{75A3F962-06DA-48C1-8224-A41E0FDFDA0D}" srcOrd="0" destOrd="0" presId="urn:microsoft.com/office/officeart/2005/8/layout/default"/>
    <dgm:cxn modelId="{98B47BA1-06B9-4E25-9CF9-60F6A4E9AE9E}" srcId="{AB61CA3D-75B9-49F8-B484-88B05F248055}" destId="{7FDE9F64-9F10-4EB6-9FFE-1A46B1B195FD}" srcOrd="3" destOrd="0" parTransId="{51BEB904-278A-4638-9808-BC76ABD5D78D}" sibTransId="{F3AA8FDF-300C-4E3C-876F-41D7539EFA9A}"/>
    <dgm:cxn modelId="{088E82A5-DCCA-4547-B0CA-FACF1A0683A3}" srcId="{AB61CA3D-75B9-49F8-B484-88B05F248055}" destId="{006716F3-9607-46DF-902D-3B4B40428FBD}" srcOrd="0" destOrd="0" parTransId="{B5058A9E-B8AB-429F-ACBF-A030768AF0C8}" sibTransId="{488F8E87-53AA-43DC-80FE-37DA4C4B77D5}"/>
    <dgm:cxn modelId="{4C9793C3-5ECB-4B0C-8EB1-671DF15887BC}" srcId="{AB61CA3D-75B9-49F8-B484-88B05F248055}" destId="{4BF6AE9E-C596-495C-BC07-812989A1D987}" srcOrd="2" destOrd="0" parTransId="{B956D447-CD58-4F28-A569-D2C711C1B8F7}" sibTransId="{105CCE72-63F5-4D98-945B-CB3B8CC709AD}"/>
    <dgm:cxn modelId="{AA253105-A666-4E7F-9D66-AAD82FCD738E}" type="presOf" srcId="{AB61CA3D-75B9-49F8-B484-88B05F248055}" destId="{32A67828-851A-4FDB-944E-A53CF68789D9}" srcOrd="0" destOrd="0" presId="urn:microsoft.com/office/officeart/2005/8/layout/default"/>
    <dgm:cxn modelId="{D0E68D71-1BB2-4433-BE38-7EE39FCB59B9}" type="presOf" srcId="{ACA2D5ED-BA76-457A-B007-EE839755689E}" destId="{C1A97673-BBA5-4AF2-8A83-3A10F2D43A00}" srcOrd="0" destOrd="0" presId="urn:microsoft.com/office/officeart/2005/8/layout/default"/>
    <dgm:cxn modelId="{B77F0A16-D9BF-4088-854F-DCF9D7A713E6}" srcId="{AB61CA3D-75B9-49F8-B484-88B05F248055}" destId="{0CC6CF16-8D3F-438E-B95C-B21E0ADADC08}" srcOrd="1" destOrd="0" parTransId="{87D2F513-5F84-4B5D-B70B-06AAB1B1D0A6}" sibTransId="{496FA9A3-495F-4696-A83A-0FC2FA8F8533}"/>
    <dgm:cxn modelId="{80BD59E3-5141-4411-918B-E17E8F1A0205}" type="presOf" srcId="{E81D8221-7702-47ED-9C70-7CADD79264E4}" destId="{D6A35DBC-02B1-4E3A-9E35-EE82841BDECA}" srcOrd="0" destOrd="0" presId="urn:microsoft.com/office/officeart/2005/8/layout/default"/>
    <dgm:cxn modelId="{8D744874-0190-4626-B4D5-E319EC0B7008}" srcId="{AB61CA3D-75B9-49F8-B484-88B05F248055}" destId="{ACA2D5ED-BA76-457A-B007-EE839755689E}" srcOrd="4" destOrd="0" parTransId="{34A67051-6B02-48B8-809B-58BE7E3CB8CD}" sibTransId="{81E377A7-68FC-4253-8822-65393F060146}"/>
    <dgm:cxn modelId="{A2CA7C2D-0EDC-4220-9011-A06392D1453F}" type="presOf" srcId="{0CC6CF16-8D3F-438E-B95C-B21E0ADADC08}" destId="{CD60A740-1ABC-4B76-A5E5-C7211DA5A4E7}" srcOrd="0" destOrd="0" presId="urn:microsoft.com/office/officeart/2005/8/layout/default"/>
    <dgm:cxn modelId="{0AA1BDF2-E7C0-4FF2-B6D2-409669EF2D1E}" srcId="{AB61CA3D-75B9-49F8-B484-88B05F248055}" destId="{0AD375D6-7369-4F77-B6FC-7F7EBE6462F5}" srcOrd="5" destOrd="0" parTransId="{2F9AFB23-01B8-47DA-ACF5-38CB11EADA27}" sibTransId="{852A76AB-99EE-4A75-BB8B-79C751F9307B}"/>
    <dgm:cxn modelId="{8DED0F6A-B465-4049-8F25-7500B2F0F7C8}" type="presParOf" srcId="{32A67828-851A-4FDB-944E-A53CF68789D9}" destId="{E6F0DAFF-1DB0-4F5A-85C7-8A59F8AD8B05}" srcOrd="0" destOrd="0" presId="urn:microsoft.com/office/officeart/2005/8/layout/default"/>
    <dgm:cxn modelId="{ED595001-B936-4970-983A-F933E66C3FF0}" type="presParOf" srcId="{32A67828-851A-4FDB-944E-A53CF68789D9}" destId="{BDB22F38-6E1D-4502-9E9F-B18A725AC92C}" srcOrd="1" destOrd="0" presId="urn:microsoft.com/office/officeart/2005/8/layout/default"/>
    <dgm:cxn modelId="{C8362603-C6FB-4E60-AF2A-D31084ACE79C}" type="presParOf" srcId="{32A67828-851A-4FDB-944E-A53CF68789D9}" destId="{CD60A740-1ABC-4B76-A5E5-C7211DA5A4E7}" srcOrd="2" destOrd="0" presId="urn:microsoft.com/office/officeart/2005/8/layout/default"/>
    <dgm:cxn modelId="{AB294468-E8E6-4654-A8CF-25A9C779F279}" type="presParOf" srcId="{32A67828-851A-4FDB-944E-A53CF68789D9}" destId="{20ED381F-10B2-4B64-8E66-190E5290C359}" srcOrd="3" destOrd="0" presId="urn:microsoft.com/office/officeart/2005/8/layout/default"/>
    <dgm:cxn modelId="{4BC0F95C-E969-49CE-B857-F03CE56CA5D5}" type="presParOf" srcId="{32A67828-851A-4FDB-944E-A53CF68789D9}" destId="{05527DF3-463C-4311-8FA4-E1F15C3B5D5A}" srcOrd="4" destOrd="0" presId="urn:microsoft.com/office/officeart/2005/8/layout/default"/>
    <dgm:cxn modelId="{A98CC4B7-3F07-45CC-89EE-F18B5E42387F}" type="presParOf" srcId="{32A67828-851A-4FDB-944E-A53CF68789D9}" destId="{ADB5A9F9-81A6-46EE-A474-159D079C14D2}" srcOrd="5" destOrd="0" presId="urn:microsoft.com/office/officeart/2005/8/layout/default"/>
    <dgm:cxn modelId="{53179666-F009-4348-AEB7-715E12DE3D15}" type="presParOf" srcId="{32A67828-851A-4FDB-944E-A53CF68789D9}" destId="{75A3F962-06DA-48C1-8224-A41E0FDFDA0D}" srcOrd="6" destOrd="0" presId="urn:microsoft.com/office/officeart/2005/8/layout/default"/>
    <dgm:cxn modelId="{5932FBC8-3FD1-405F-8386-01B72B7734CB}" type="presParOf" srcId="{32A67828-851A-4FDB-944E-A53CF68789D9}" destId="{B9B41BFD-61C1-46C0-935D-F824D16365F5}" srcOrd="7" destOrd="0" presId="urn:microsoft.com/office/officeart/2005/8/layout/default"/>
    <dgm:cxn modelId="{C36AC285-2980-4AF4-913B-693E2E2B1FDE}" type="presParOf" srcId="{32A67828-851A-4FDB-944E-A53CF68789D9}" destId="{C1A97673-BBA5-4AF2-8A83-3A10F2D43A00}" srcOrd="8" destOrd="0" presId="urn:microsoft.com/office/officeart/2005/8/layout/default"/>
    <dgm:cxn modelId="{4A084196-5235-42B3-A56C-B7CDD9D49DA2}" type="presParOf" srcId="{32A67828-851A-4FDB-944E-A53CF68789D9}" destId="{D3338AA3-3885-4DBB-9FBB-1E8A2AE7E6AD}" srcOrd="9" destOrd="0" presId="urn:microsoft.com/office/officeart/2005/8/layout/default"/>
    <dgm:cxn modelId="{CAE47709-89FD-4141-A732-FB0DF68E7723}" type="presParOf" srcId="{32A67828-851A-4FDB-944E-A53CF68789D9}" destId="{232592E7-80C7-4EAD-A1A2-86210D5547C5}" srcOrd="10" destOrd="0" presId="urn:microsoft.com/office/officeart/2005/8/layout/default"/>
    <dgm:cxn modelId="{5605AEA8-AD76-4DFB-A24E-42752BCE8D82}" type="presParOf" srcId="{32A67828-851A-4FDB-944E-A53CF68789D9}" destId="{3471A1A9-E492-40B4-B371-945B982A1B00}" srcOrd="11" destOrd="0" presId="urn:microsoft.com/office/officeart/2005/8/layout/default"/>
    <dgm:cxn modelId="{14258077-1956-431D-96C0-DB84EBE7F87D}" type="presParOf" srcId="{32A67828-851A-4FDB-944E-A53CF68789D9}" destId="{D6A35DBC-02B1-4E3A-9E35-EE82841BDEC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527BF02-9803-4C07-BB32-168F4D01C5E5}"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C"/>
        </a:p>
      </dgm:t>
    </dgm:pt>
    <dgm:pt modelId="{28D6E622-1F9B-40F5-8FF3-9DFBE15A2966}">
      <dgm:prSet phldrT="[Texto]"/>
      <dgm:spPr/>
      <dgm:t>
        <a:bodyPr/>
        <a:lstStyle/>
        <a:p>
          <a:r>
            <a:rPr lang="es-EC" b="0" i="0" dirty="0"/>
            <a:t>Se produce la segregación cromosómica</a:t>
          </a:r>
          <a:endParaRPr lang="es-EC" dirty="0"/>
        </a:p>
      </dgm:t>
    </dgm:pt>
    <dgm:pt modelId="{0478DD00-CBA3-4D10-AD70-5F358D151C21}" type="parTrans" cxnId="{05CCDA64-63B6-4E5B-9BCC-F1F71A4A9CF8}">
      <dgm:prSet/>
      <dgm:spPr/>
      <dgm:t>
        <a:bodyPr/>
        <a:lstStyle/>
        <a:p>
          <a:endParaRPr lang="es-EC"/>
        </a:p>
      </dgm:t>
    </dgm:pt>
    <dgm:pt modelId="{BF50D5B0-0C25-45EF-B988-0D80294E1ACC}" type="sibTrans" cxnId="{05CCDA64-63B6-4E5B-9BCC-F1F71A4A9CF8}">
      <dgm:prSet/>
      <dgm:spPr/>
      <dgm:t>
        <a:bodyPr/>
        <a:lstStyle/>
        <a:p>
          <a:endParaRPr lang="es-EC"/>
        </a:p>
      </dgm:t>
    </dgm:pt>
    <dgm:pt modelId="{0A64F9A6-6A6C-49DC-BEC4-8DC8BE957E1C}">
      <dgm:prSet phldrT="[Texto]"/>
      <dgm:spPr/>
      <dgm:t>
        <a:bodyPr/>
        <a:lstStyle/>
        <a:p>
          <a:r>
            <a:rPr lang="es-EC" dirty="0"/>
            <a:t>Los cromosomas homólogos se aparean e intercambian ADN.</a:t>
          </a:r>
        </a:p>
      </dgm:t>
    </dgm:pt>
    <dgm:pt modelId="{59D284A4-8375-4718-9430-BC112FCE7BD6}" type="parTrans" cxnId="{619F0557-6F55-4B09-878D-2C8FFB0BEE54}">
      <dgm:prSet/>
      <dgm:spPr/>
      <dgm:t>
        <a:bodyPr/>
        <a:lstStyle/>
        <a:p>
          <a:endParaRPr lang="es-EC"/>
        </a:p>
      </dgm:t>
    </dgm:pt>
    <dgm:pt modelId="{4C3402ED-E261-49B4-B16E-A6DC06DF34A6}" type="sibTrans" cxnId="{619F0557-6F55-4B09-878D-2C8FFB0BEE54}">
      <dgm:prSet/>
      <dgm:spPr/>
      <dgm:t>
        <a:bodyPr/>
        <a:lstStyle/>
        <a:p>
          <a:endParaRPr lang="es-EC"/>
        </a:p>
      </dgm:t>
    </dgm:pt>
    <dgm:pt modelId="{7D600D80-BAC4-4D33-A56E-B74F0A2CD456}">
      <dgm:prSet phldrT="[Texto]"/>
      <dgm:spPr/>
      <dgm:t>
        <a:bodyPr/>
        <a:lstStyle/>
        <a:p>
          <a:r>
            <a:rPr lang="es-EC" dirty="0"/>
            <a:t>Cada cromosoma consta de 2 cromátidas idénticas  </a:t>
          </a:r>
        </a:p>
      </dgm:t>
    </dgm:pt>
    <dgm:pt modelId="{E1D48E8E-457E-4ABF-BA75-ACC1B8E0DA81}" type="parTrans" cxnId="{2C93138B-CAE2-4C2F-B354-6F532F1B12B2}">
      <dgm:prSet/>
      <dgm:spPr/>
      <dgm:t>
        <a:bodyPr/>
        <a:lstStyle/>
        <a:p>
          <a:endParaRPr lang="es-EC"/>
        </a:p>
      </dgm:t>
    </dgm:pt>
    <dgm:pt modelId="{58EF5DCB-5381-4DEF-9222-A9941650EE74}" type="sibTrans" cxnId="{2C93138B-CAE2-4C2F-B354-6F532F1B12B2}">
      <dgm:prSet/>
      <dgm:spPr/>
      <dgm:t>
        <a:bodyPr/>
        <a:lstStyle/>
        <a:p>
          <a:endParaRPr lang="es-EC"/>
        </a:p>
      </dgm:t>
    </dgm:pt>
    <dgm:pt modelId="{9E7C247E-3044-4477-850B-1491169E2B66}" type="pres">
      <dgm:prSet presAssocID="{C527BF02-9803-4C07-BB32-168F4D01C5E5}" presName="diagram" presStyleCnt="0">
        <dgm:presLayoutVars>
          <dgm:dir/>
          <dgm:resizeHandles val="exact"/>
        </dgm:presLayoutVars>
      </dgm:prSet>
      <dgm:spPr/>
      <dgm:t>
        <a:bodyPr/>
        <a:lstStyle/>
        <a:p>
          <a:endParaRPr lang="es-ES"/>
        </a:p>
      </dgm:t>
    </dgm:pt>
    <dgm:pt modelId="{8DB791CC-BE2D-4BF8-B7AC-20B4303CB5F4}" type="pres">
      <dgm:prSet presAssocID="{28D6E622-1F9B-40F5-8FF3-9DFBE15A2966}" presName="node" presStyleLbl="node1" presStyleIdx="0" presStyleCnt="3">
        <dgm:presLayoutVars>
          <dgm:bulletEnabled val="1"/>
        </dgm:presLayoutVars>
      </dgm:prSet>
      <dgm:spPr/>
      <dgm:t>
        <a:bodyPr/>
        <a:lstStyle/>
        <a:p>
          <a:endParaRPr lang="es-ES"/>
        </a:p>
      </dgm:t>
    </dgm:pt>
    <dgm:pt modelId="{1840AF1F-FF48-4012-B77F-F35D4FD65029}" type="pres">
      <dgm:prSet presAssocID="{BF50D5B0-0C25-45EF-B988-0D80294E1ACC}" presName="sibTrans" presStyleCnt="0"/>
      <dgm:spPr/>
    </dgm:pt>
    <dgm:pt modelId="{3B8A9E2E-0448-430A-B4C3-9ECBDFE02479}" type="pres">
      <dgm:prSet presAssocID="{0A64F9A6-6A6C-49DC-BEC4-8DC8BE957E1C}" presName="node" presStyleLbl="node1" presStyleIdx="1" presStyleCnt="3">
        <dgm:presLayoutVars>
          <dgm:bulletEnabled val="1"/>
        </dgm:presLayoutVars>
      </dgm:prSet>
      <dgm:spPr/>
      <dgm:t>
        <a:bodyPr/>
        <a:lstStyle/>
        <a:p>
          <a:endParaRPr lang="es-ES"/>
        </a:p>
      </dgm:t>
    </dgm:pt>
    <dgm:pt modelId="{7CBC6BE1-4F71-41B0-A08C-7EA8BD777E41}" type="pres">
      <dgm:prSet presAssocID="{4C3402ED-E261-49B4-B16E-A6DC06DF34A6}" presName="sibTrans" presStyleCnt="0"/>
      <dgm:spPr/>
    </dgm:pt>
    <dgm:pt modelId="{FF6D82A9-ECF7-44ED-9FDA-62847F2F9976}" type="pres">
      <dgm:prSet presAssocID="{7D600D80-BAC4-4D33-A56E-B74F0A2CD456}" presName="node" presStyleLbl="node1" presStyleIdx="2" presStyleCnt="3" custLinFactNeighborY="-1086">
        <dgm:presLayoutVars>
          <dgm:bulletEnabled val="1"/>
        </dgm:presLayoutVars>
      </dgm:prSet>
      <dgm:spPr/>
      <dgm:t>
        <a:bodyPr/>
        <a:lstStyle/>
        <a:p>
          <a:endParaRPr lang="es-ES"/>
        </a:p>
      </dgm:t>
    </dgm:pt>
  </dgm:ptLst>
  <dgm:cxnLst>
    <dgm:cxn modelId="{619F0557-6F55-4B09-878D-2C8FFB0BEE54}" srcId="{C527BF02-9803-4C07-BB32-168F4D01C5E5}" destId="{0A64F9A6-6A6C-49DC-BEC4-8DC8BE957E1C}" srcOrd="1" destOrd="0" parTransId="{59D284A4-8375-4718-9430-BC112FCE7BD6}" sibTransId="{4C3402ED-E261-49B4-B16E-A6DC06DF34A6}"/>
    <dgm:cxn modelId="{05CCDA64-63B6-4E5B-9BCC-F1F71A4A9CF8}" srcId="{C527BF02-9803-4C07-BB32-168F4D01C5E5}" destId="{28D6E622-1F9B-40F5-8FF3-9DFBE15A2966}" srcOrd="0" destOrd="0" parTransId="{0478DD00-CBA3-4D10-AD70-5F358D151C21}" sibTransId="{BF50D5B0-0C25-45EF-B988-0D80294E1ACC}"/>
    <dgm:cxn modelId="{2C93138B-CAE2-4C2F-B354-6F532F1B12B2}" srcId="{C527BF02-9803-4C07-BB32-168F4D01C5E5}" destId="{7D600D80-BAC4-4D33-A56E-B74F0A2CD456}" srcOrd="2" destOrd="0" parTransId="{E1D48E8E-457E-4ABF-BA75-ACC1B8E0DA81}" sibTransId="{58EF5DCB-5381-4DEF-9222-A9941650EE74}"/>
    <dgm:cxn modelId="{0E430079-8CDE-4D9C-AA22-2C01910D2CBF}" type="presOf" srcId="{0A64F9A6-6A6C-49DC-BEC4-8DC8BE957E1C}" destId="{3B8A9E2E-0448-430A-B4C3-9ECBDFE02479}" srcOrd="0" destOrd="0" presId="urn:microsoft.com/office/officeart/2005/8/layout/default"/>
    <dgm:cxn modelId="{1910C4F4-EF8B-48EF-B439-6C0212B4D01B}" type="presOf" srcId="{28D6E622-1F9B-40F5-8FF3-9DFBE15A2966}" destId="{8DB791CC-BE2D-4BF8-B7AC-20B4303CB5F4}" srcOrd="0" destOrd="0" presId="urn:microsoft.com/office/officeart/2005/8/layout/default"/>
    <dgm:cxn modelId="{62E4BCEC-5451-4E33-94D4-9A167F814EAB}" type="presOf" srcId="{C527BF02-9803-4C07-BB32-168F4D01C5E5}" destId="{9E7C247E-3044-4477-850B-1491169E2B66}" srcOrd="0" destOrd="0" presId="urn:microsoft.com/office/officeart/2005/8/layout/default"/>
    <dgm:cxn modelId="{42EC0BAB-B3A3-4451-B754-1DF53ED491E9}" type="presOf" srcId="{7D600D80-BAC4-4D33-A56E-B74F0A2CD456}" destId="{FF6D82A9-ECF7-44ED-9FDA-62847F2F9976}" srcOrd="0" destOrd="0" presId="urn:microsoft.com/office/officeart/2005/8/layout/default"/>
    <dgm:cxn modelId="{15069514-5280-4746-A6B0-20F5FDD64774}" type="presParOf" srcId="{9E7C247E-3044-4477-850B-1491169E2B66}" destId="{8DB791CC-BE2D-4BF8-B7AC-20B4303CB5F4}" srcOrd="0" destOrd="0" presId="urn:microsoft.com/office/officeart/2005/8/layout/default"/>
    <dgm:cxn modelId="{88D1E5AC-30FE-4981-A279-201740D11890}" type="presParOf" srcId="{9E7C247E-3044-4477-850B-1491169E2B66}" destId="{1840AF1F-FF48-4012-B77F-F35D4FD65029}" srcOrd="1" destOrd="0" presId="urn:microsoft.com/office/officeart/2005/8/layout/default"/>
    <dgm:cxn modelId="{C08B9B32-438F-48BB-8F19-80213F81D7ED}" type="presParOf" srcId="{9E7C247E-3044-4477-850B-1491169E2B66}" destId="{3B8A9E2E-0448-430A-B4C3-9ECBDFE02479}" srcOrd="2" destOrd="0" presId="urn:microsoft.com/office/officeart/2005/8/layout/default"/>
    <dgm:cxn modelId="{B0FDEBE5-7103-49F4-937B-1F9962C8359F}" type="presParOf" srcId="{9E7C247E-3044-4477-850B-1491169E2B66}" destId="{7CBC6BE1-4F71-41B0-A08C-7EA8BD777E41}" srcOrd="3" destOrd="0" presId="urn:microsoft.com/office/officeart/2005/8/layout/default"/>
    <dgm:cxn modelId="{5A38E76C-878F-4159-BE63-90BB6C2D407A}" type="presParOf" srcId="{9E7C247E-3044-4477-850B-1491169E2B66}" destId="{FF6D82A9-ECF7-44ED-9FDA-62847F2F997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98DA50-4E2F-4A76-B99C-6DF736FDC18B}"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EC"/>
        </a:p>
      </dgm:t>
    </dgm:pt>
    <dgm:pt modelId="{8DAAE44D-2F80-445F-8877-DB15EDA22BB9}">
      <dgm:prSet phldrT="[Texto]" custT="1"/>
      <dgm:spPr/>
      <dgm:t>
        <a:bodyPr/>
        <a:lstStyle/>
        <a:p>
          <a:r>
            <a:rPr lang="es-EC" sz="1600" b="1"/>
            <a:t>CENTRÓMERO: </a:t>
          </a:r>
          <a:r>
            <a:rPr lang="es-EC" sz="1600"/>
            <a:t>constituido por PROTEÍNAS; es el sitio donde se une el huso mitótico.   </a:t>
          </a:r>
          <a:endParaRPr lang="es-EC" sz="1600" dirty="0"/>
        </a:p>
      </dgm:t>
    </dgm:pt>
    <dgm:pt modelId="{78AC94E7-C7AD-4535-B339-8D4823FB14A9}" type="parTrans" cxnId="{E6CA95F6-59AF-4E68-A5B5-C46D8EE0FE10}">
      <dgm:prSet/>
      <dgm:spPr/>
      <dgm:t>
        <a:bodyPr/>
        <a:lstStyle/>
        <a:p>
          <a:endParaRPr lang="es-EC" sz="2400"/>
        </a:p>
      </dgm:t>
    </dgm:pt>
    <dgm:pt modelId="{03F550FF-A9D4-47AC-ADE3-8791FC18B029}" type="sibTrans" cxnId="{E6CA95F6-59AF-4E68-A5B5-C46D8EE0FE10}">
      <dgm:prSet/>
      <dgm:spPr/>
      <dgm:t>
        <a:bodyPr/>
        <a:lstStyle/>
        <a:p>
          <a:endParaRPr lang="es-EC" sz="2400"/>
        </a:p>
      </dgm:t>
    </dgm:pt>
    <dgm:pt modelId="{B0715CAC-D864-4388-A813-E96A3ABC1C02}">
      <dgm:prSet phldrT="[Texto]" custT="1"/>
      <dgm:spPr/>
      <dgm:t>
        <a:bodyPr/>
        <a:lstStyle/>
        <a:p>
          <a:r>
            <a:rPr lang="es-EC" sz="1600" b="1"/>
            <a:t>BRAZOS: corto (p); largo (q)</a:t>
          </a:r>
          <a:r>
            <a:rPr lang="es-EC" sz="1600"/>
            <a:t> </a:t>
          </a:r>
          <a:endParaRPr lang="es-EC" sz="1600" dirty="0"/>
        </a:p>
      </dgm:t>
    </dgm:pt>
    <dgm:pt modelId="{E83B379E-4685-4D68-9DCC-BA11959EBE2B}" type="parTrans" cxnId="{CF87678E-7E15-4154-B508-C683D4B2374E}">
      <dgm:prSet/>
      <dgm:spPr/>
      <dgm:t>
        <a:bodyPr/>
        <a:lstStyle/>
        <a:p>
          <a:endParaRPr lang="es-EC" sz="2400"/>
        </a:p>
      </dgm:t>
    </dgm:pt>
    <dgm:pt modelId="{8818E4E1-82BA-415E-A7A9-3BAC1E79DF9D}" type="sibTrans" cxnId="{CF87678E-7E15-4154-B508-C683D4B2374E}">
      <dgm:prSet/>
      <dgm:spPr/>
      <dgm:t>
        <a:bodyPr/>
        <a:lstStyle/>
        <a:p>
          <a:endParaRPr lang="es-EC" sz="2400"/>
        </a:p>
      </dgm:t>
    </dgm:pt>
    <dgm:pt modelId="{AE69361E-5AFB-4F2C-99A8-C185A16D2C52}">
      <dgm:prSet phldrT="[Texto]" custT="1"/>
      <dgm:spPr/>
      <dgm:t>
        <a:bodyPr/>
        <a:lstStyle/>
        <a:p>
          <a:r>
            <a:rPr lang="es-EC" sz="1600" b="1"/>
            <a:t>TELÓMERO: </a:t>
          </a:r>
          <a:r>
            <a:rPr lang="es-EC" sz="1600"/>
            <a:t>secuencias de ADN que protegen los extremos de los cromosomas; evitando que los extremos se unan con otros cromosomas.</a:t>
          </a:r>
          <a:endParaRPr lang="es-EC" sz="1600" dirty="0"/>
        </a:p>
      </dgm:t>
    </dgm:pt>
    <dgm:pt modelId="{A21E0D75-9656-42BD-AB90-B2DBE5C465E8}" type="parTrans" cxnId="{57D5D8C9-404B-47AD-AC1D-4E1A4BDB5887}">
      <dgm:prSet/>
      <dgm:spPr/>
      <dgm:t>
        <a:bodyPr/>
        <a:lstStyle/>
        <a:p>
          <a:endParaRPr lang="es-EC" sz="2400"/>
        </a:p>
      </dgm:t>
    </dgm:pt>
    <dgm:pt modelId="{0E1C71E2-D8E5-4F47-A2CA-665A46F72982}" type="sibTrans" cxnId="{57D5D8C9-404B-47AD-AC1D-4E1A4BDB5887}">
      <dgm:prSet/>
      <dgm:spPr/>
      <dgm:t>
        <a:bodyPr/>
        <a:lstStyle/>
        <a:p>
          <a:endParaRPr lang="es-EC" sz="2400"/>
        </a:p>
      </dgm:t>
    </dgm:pt>
    <dgm:pt modelId="{15BC3E4C-3AC1-407F-A7A5-E75B27CFA007}" type="pres">
      <dgm:prSet presAssocID="{7198DA50-4E2F-4A76-B99C-6DF736FDC18B}" presName="linear" presStyleCnt="0">
        <dgm:presLayoutVars>
          <dgm:dir/>
          <dgm:animLvl val="lvl"/>
          <dgm:resizeHandles val="exact"/>
        </dgm:presLayoutVars>
      </dgm:prSet>
      <dgm:spPr/>
      <dgm:t>
        <a:bodyPr/>
        <a:lstStyle/>
        <a:p>
          <a:endParaRPr lang="es-ES"/>
        </a:p>
      </dgm:t>
    </dgm:pt>
    <dgm:pt modelId="{622E0BBF-290F-4541-B610-5F10E1BF34D1}" type="pres">
      <dgm:prSet presAssocID="{8DAAE44D-2F80-445F-8877-DB15EDA22BB9}" presName="parentLin" presStyleCnt="0"/>
      <dgm:spPr/>
    </dgm:pt>
    <dgm:pt modelId="{08E07986-0B2D-4F91-9ED6-D0F2A04BE1C4}" type="pres">
      <dgm:prSet presAssocID="{8DAAE44D-2F80-445F-8877-DB15EDA22BB9}" presName="parentLeftMargin" presStyleLbl="node1" presStyleIdx="0" presStyleCnt="3"/>
      <dgm:spPr/>
      <dgm:t>
        <a:bodyPr/>
        <a:lstStyle/>
        <a:p>
          <a:endParaRPr lang="es-ES"/>
        </a:p>
      </dgm:t>
    </dgm:pt>
    <dgm:pt modelId="{47FE8669-2064-4E79-8A91-0699E9C05711}" type="pres">
      <dgm:prSet presAssocID="{8DAAE44D-2F80-445F-8877-DB15EDA22BB9}" presName="parentText" presStyleLbl="node1" presStyleIdx="0" presStyleCnt="3">
        <dgm:presLayoutVars>
          <dgm:chMax val="0"/>
          <dgm:bulletEnabled val="1"/>
        </dgm:presLayoutVars>
      </dgm:prSet>
      <dgm:spPr/>
      <dgm:t>
        <a:bodyPr/>
        <a:lstStyle/>
        <a:p>
          <a:endParaRPr lang="es-ES"/>
        </a:p>
      </dgm:t>
    </dgm:pt>
    <dgm:pt modelId="{6D4E3CAC-8AD5-4B4D-9B58-B64E1BD2BA4A}" type="pres">
      <dgm:prSet presAssocID="{8DAAE44D-2F80-445F-8877-DB15EDA22BB9}" presName="negativeSpace" presStyleCnt="0"/>
      <dgm:spPr/>
    </dgm:pt>
    <dgm:pt modelId="{7E7D21BB-9EDA-4AF2-8F7F-83278511D578}" type="pres">
      <dgm:prSet presAssocID="{8DAAE44D-2F80-445F-8877-DB15EDA22BB9}" presName="childText" presStyleLbl="conFgAcc1" presStyleIdx="0" presStyleCnt="3">
        <dgm:presLayoutVars>
          <dgm:bulletEnabled val="1"/>
        </dgm:presLayoutVars>
      </dgm:prSet>
      <dgm:spPr/>
    </dgm:pt>
    <dgm:pt modelId="{C136FBE0-840A-4FD8-82CF-16CB1935A068}" type="pres">
      <dgm:prSet presAssocID="{03F550FF-A9D4-47AC-ADE3-8791FC18B029}" presName="spaceBetweenRectangles" presStyleCnt="0"/>
      <dgm:spPr/>
    </dgm:pt>
    <dgm:pt modelId="{1729DC77-887E-4B31-90D2-B7A439EE6612}" type="pres">
      <dgm:prSet presAssocID="{B0715CAC-D864-4388-A813-E96A3ABC1C02}" presName="parentLin" presStyleCnt="0"/>
      <dgm:spPr/>
    </dgm:pt>
    <dgm:pt modelId="{962A35B1-AEDD-4A82-A788-B50C2007C471}" type="pres">
      <dgm:prSet presAssocID="{B0715CAC-D864-4388-A813-E96A3ABC1C02}" presName="parentLeftMargin" presStyleLbl="node1" presStyleIdx="0" presStyleCnt="3"/>
      <dgm:spPr/>
      <dgm:t>
        <a:bodyPr/>
        <a:lstStyle/>
        <a:p>
          <a:endParaRPr lang="es-ES"/>
        </a:p>
      </dgm:t>
    </dgm:pt>
    <dgm:pt modelId="{1CFE20EE-896A-4A6F-AC18-58219E4CFBC6}" type="pres">
      <dgm:prSet presAssocID="{B0715CAC-D864-4388-A813-E96A3ABC1C02}" presName="parentText" presStyleLbl="node1" presStyleIdx="1" presStyleCnt="3">
        <dgm:presLayoutVars>
          <dgm:chMax val="0"/>
          <dgm:bulletEnabled val="1"/>
        </dgm:presLayoutVars>
      </dgm:prSet>
      <dgm:spPr/>
      <dgm:t>
        <a:bodyPr/>
        <a:lstStyle/>
        <a:p>
          <a:endParaRPr lang="es-ES"/>
        </a:p>
      </dgm:t>
    </dgm:pt>
    <dgm:pt modelId="{3CA312C8-21EB-4089-A709-3B4FFF1673AE}" type="pres">
      <dgm:prSet presAssocID="{B0715CAC-D864-4388-A813-E96A3ABC1C02}" presName="negativeSpace" presStyleCnt="0"/>
      <dgm:spPr/>
    </dgm:pt>
    <dgm:pt modelId="{4845D692-3B63-4FDE-8690-B3261FC3AB68}" type="pres">
      <dgm:prSet presAssocID="{B0715CAC-D864-4388-A813-E96A3ABC1C02}" presName="childText" presStyleLbl="conFgAcc1" presStyleIdx="1" presStyleCnt="3">
        <dgm:presLayoutVars>
          <dgm:bulletEnabled val="1"/>
        </dgm:presLayoutVars>
      </dgm:prSet>
      <dgm:spPr/>
    </dgm:pt>
    <dgm:pt modelId="{73F500E5-6B07-4424-933E-92EE651C98D2}" type="pres">
      <dgm:prSet presAssocID="{8818E4E1-82BA-415E-A7A9-3BAC1E79DF9D}" presName="spaceBetweenRectangles" presStyleCnt="0"/>
      <dgm:spPr/>
    </dgm:pt>
    <dgm:pt modelId="{03C034AD-3BF2-434E-A883-80A1169C86E1}" type="pres">
      <dgm:prSet presAssocID="{AE69361E-5AFB-4F2C-99A8-C185A16D2C52}" presName="parentLin" presStyleCnt="0"/>
      <dgm:spPr/>
    </dgm:pt>
    <dgm:pt modelId="{FA8E2733-966F-4A39-B6EE-A4964B9DB026}" type="pres">
      <dgm:prSet presAssocID="{AE69361E-5AFB-4F2C-99A8-C185A16D2C52}" presName="parentLeftMargin" presStyleLbl="node1" presStyleIdx="1" presStyleCnt="3"/>
      <dgm:spPr/>
      <dgm:t>
        <a:bodyPr/>
        <a:lstStyle/>
        <a:p>
          <a:endParaRPr lang="es-ES"/>
        </a:p>
      </dgm:t>
    </dgm:pt>
    <dgm:pt modelId="{A0D5C4FC-5FD8-417D-B535-66C56B525581}" type="pres">
      <dgm:prSet presAssocID="{AE69361E-5AFB-4F2C-99A8-C185A16D2C52}" presName="parentText" presStyleLbl="node1" presStyleIdx="2" presStyleCnt="3">
        <dgm:presLayoutVars>
          <dgm:chMax val="0"/>
          <dgm:bulletEnabled val="1"/>
        </dgm:presLayoutVars>
      </dgm:prSet>
      <dgm:spPr/>
      <dgm:t>
        <a:bodyPr/>
        <a:lstStyle/>
        <a:p>
          <a:endParaRPr lang="es-ES"/>
        </a:p>
      </dgm:t>
    </dgm:pt>
    <dgm:pt modelId="{B5C49A76-8619-45D2-9B01-5FD9913AE946}" type="pres">
      <dgm:prSet presAssocID="{AE69361E-5AFB-4F2C-99A8-C185A16D2C52}" presName="negativeSpace" presStyleCnt="0"/>
      <dgm:spPr/>
    </dgm:pt>
    <dgm:pt modelId="{01913D3C-3E63-4200-A86B-AC79654C5016}" type="pres">
      <dgm:prSet presAssocID="{AE69361E-5AFB-4F2C-99A8-C185A16D2C52}" presName="childText" presStyleLbl="conFgAcc1" presStyleIdx="2" presStyleCnt="3">
        <dgm:presLayoutVars>
          <dgm:bulletEnabled val="1"/>
        </dgm:presLayoutVars>
      </dgm:prSet>
      <dgm:spPr/>
    </dgm:pt>
  </dgm:ptLst>
  <dgm:cxnLst>
    <dgm:cxn modelId="{13AAC276-9E98-45C8-AD44-E3B9CB7B6675}" type="presOf" srcId="{B0715CAC-D864-4388-A813-E96A3ABC1C02}" destId="{1CFE20EE-896A-4A6F-AC18-58219E4CFBC6}" srcOrd="1" destOrd="0" presId="urn:microsoft.com/office/officeart/2005/8/layout/list1"/>
    <dgm:cxn modelId="{9C226342-C3D4-4085-9ED3-4451E894BE99}" type="presOf" srcId="{AE69361E-5AFB-4F2C-99A8-C185A16D2C52}" destId="{A0D5C4FC-5FD8-417D-B535-66C56B525581}" srcOrd="1" destOrd="0" presId="urn:microsoft.com/office/officeart/2005/8/layout/list1"/>
    <dgm:cxn modelId="{57D5D8C9-404B-47AD-AC1D-4E1A4BDB5887}" srcId="{7198DA50-4E2F-4A76-B99C-6DF736FDC18B}" destId="{AE69361E-5AFB-4F2C-99A8-C185A16D2C52}" srcOrd="2" destOrd="0" parTransId="{A21E0D75-9656-42BD-AB90-B2DBE5C465E8}" sibTransId="{0E1C71E2-D8E5-4F47-A2CA-665A46F72982}"/>
    <dgm:cxn modelId="{C9478B47-45AA-4AE0-988D-CD1117F84127}" type="presOf" srcId="{8DAAE44D-2F80-445F-8877-DB15EDA22BB9}" destId="{47FE8669-2064-4E79-8A91-0699E9C05711}" srcOrd="1" destOrd="0" presId="urn:microsoft.com/office/officeart/2005/8/layout/list1"/>
    <dgm:cxn modelId="{978631E6-3BA7-400F-9482-ED0B2DEABDAD}" type="presOf" srcId="{B0715CAC-D864-4388-A813-E96A3ABC1C02}" destId="{962A35B1-AEDD-4A82-A788-B50C2007C471}" srcOrd="0" destOrd="0" presId="urn:microsoft.com/office/officeart/2005/8/layout/list1"/>
    <dgm:cxn modelId="{CF87678E-7E15-4154-B508-C683D4B2374E}" srcId="{7198DA50-4E2F-4A76-B99C-6DF736FDC18B}" destId="{B0715CAC-D864-4388-A813-E96A3ABC1C02}" srcOrd="1" destOrd="0" parTransId="{E83B379E-4685-4D68-9DCC-BA11959EBE2B}" sibTransId="{8818E4E1-82BA-415E-A7A9-3BAC1E79DF9D}"/>
    <dgm:cxn modelId="{C4075818-700F-458C-8328-76A82EAF3143}" type="presOf" srcId="{8DAAE44D-2F80-445F-8877-DB15EDA22BB9}" destId="{08E07986-0B2D-4F91-9ED6-D0F2A04BE1C4}" srcOrd="0" destOrd="0" presId="urn:microsoft.com/office/officeart/2005/8/layout/list1"/>
    <dgm:cxn modelId="{CA2CF3BF-4607-4BA0-9551-CE1B016F497D}" type="presOf" srcId="{AE69361E-5AFB-4F2C-99A8-C185A16D2C52}" destId="{FA8E2733-966F-4A39-B6EE-A4964B9DB026}" srcOrd="0" destOrd="0" presId="urn:microsoft.com/office/officeart/2005/8/layout/list1"/>
    <dgm:cxn modelId="{EB1AA74F-751C-4FD9-B110-6B8EFAF51DAC}" type="presOf" srcId="{7198DA50-4E2F-4A76-B99C-6DF736FDC18B}" destId="{15BC3E4C-3AC1-407F-A7A5-E75B27CFA007}" srcOrd="0" destOrd="0" presId="urn:microsoft.com/office/officeart/2005/8/layout/list1"/>
    <dgm:cxn modelId="{E6CA95F6-59AF-4E68-A5B5-C46D8EE0FE10}" srcId="{7198DA50-4E2F-4A76-B99C-6DF736FDC18B}" destId="{8DAAE44D-2F80-445F-8877-DB15EDA22BB9}" srcOrd="0" destOrd="0" parTransId="{78AC94E7-C7AD-4535-B339-8D4823FB14A9}" sibTransId="{03F550FF-A9D4-47AC-ADE3-8791FC18B029}"/>
    <dgm:cxn modelId="{D4D3FB80-35EE-42A4-A756-22A4424314CB}" type="presParOf" srcId="{15BC3E4C-3AC1-407F-A7A5-E75B27CFA007}" destId="{622E0BBF-290F-4541-B610-5F10E1BF34D1}" srcOrd="0" destOrd="0" presId="urn:microsoft.com/office/officeart/2005/8/layout/list1"/>
    <dgm:cxn modelId="{BB64023C-195E-4BCB-9942-651408048FF4}" type="presParOf" srcId="{622E0BBF-290F-4541-B610-5F10E1BF34D1}" destId="{08E07986-0B2D-4F91-9ED6-D0F2A04BE1C4}" srcOrd="0" destOrd="0" presId="urn:microsoft.com/office/officeart/2005/8/layout/list1"/>
    <dgm:cxn modelId="{4AD7F6B0-5951-4C1F-BA6D-BDAD8AE05BEA}" type="presParOf" srcId="{622E0BBF-290F-4541-B610-5F10E1BF34D1}" destId="{47FE8669-2064-4E79-8A91-0699E9C05711}" srcOrd="1" destOrd="0" presId="urn:microsoft.com/office/officeart/2005/8/layout/list1"/>
    <dgm:cxn modelId="{0EC03DAA-E09A-4CE7-ABF3-1E36CAAE2AEC}" type="presParOf" srcId="{15BC3E4C-3AC1-407F-A7A5-E75B27CFA007}" destId="{6D4E3CAC-8AD5-4B4D-9B58-B64E1BD2BA4A}" srcOrd="1" destOrd="0" presId="urn:microsoft.com/office/officeart/2005/8/layout/list1"/>
    <dgm:cxn modelId="{B93FA2F1-3BB1-4974-91AA-11FBB798E7A0}" type="presParOf" srcId="{15BC3E4C-3AC1-407F-A7A5-E75B27CFA007}" destId="{7E7D21BB-9EDA-4AF2-8F7F-83278511D578}" srcOrd="2" destOrd="0" presId="urn:microsoft.com/office/officeart/2005/8/layout/list1"/>
    <dgm:cxn modelId="{AB2D1CD8-175A-47F8-9202-00433A2EF20F}" type="presParOf" srcId="{15BC3E4C-3AC1-407F-A7A5-E75B27CFA007}" destId="{C136FBE0-840A-4FD8-82CF-16CB1935A068}" srcOrd="3" destOrd="0" presId="urn:microsoft.com/office/officeart/2005/8/layout/list1"/>
    <dgm:cxn modelId="{5EDE5780-9E0B-4146-B091-DBB0F8B619F3}" type="presParOf" srcId="{15BC3E4C-3AC1-407F-A7A5-E75B27CFA007}" destId="{1729DC77-887E-4B31-90D2-B7A439EE6612}" srcOrd="4" destOrd="0" presId="urn:microsoft.com/office/officeart/2005/8/layout/list1"/>
    <dgm:cxn modelId="{4CEE3CEE-13A0-4B32-8A29-CC1465999F30}" type="presParOf" srcId="{1729DC77-887E-4B31-90D2-B7A439EE6612}" destId="{962A35B1-AEDD-4A82-A788-B50C2007C471}" srcOrd="0" destOrd="0" presId="urn:microsoft.com/office/officeart/2005/8/layout/list1"/>
    <dgm:cxn modelId="{EEB51ED2-F495-4C5F-BB87-331660047D98}" type="presParOf" srcId="{1729DC77-887E-4B31-90D2-B7A439EE6612}" destId="{1CFE20EE-896A-4A6F-AC18-58219E4CFBC6}" srcOrd="1" destOrd="0" presId="urn:microsoft.com/office/officeart/2005/8/layout/list1"/>
    <dgm:cxn modelId="{78695BEA-9202-41B0-BE08-199F11840888}" type="presParOf" srcId="{15BC3E4C-3AC1-407F-A7A5-E75B27CFA007}" destId="{3CA312C8-21EB-4089-A709-3B4FFF1673AE}" srcOrd="5" destOrd="0" presId="urn:microsoft.com/office/officeart/2005/8/layout/list1"/>
    <dgm:cxn modelId="{7285D2EE-CA60-4112-AB9B-EDC0E07AC05A}" type="presParOf" srcId="{15BC3E4C-3AC1-407F-A7A5-E75B27CFA007}" destId="{4845D692-3B63-4FDE-8690-B3261FC3AB68}" srcOrd="6" destOrd="0" presId="urn:microsoft.com/office/officeart/2005/8/layout/list1"/>
    <dgm:cxn modelId="{1A57B124-6F32-4A0A-88A3-5E599E1809A1}" type="presParOf" srcId="{15BC3E4C-3AC1-407F-A7A5-E75B27CFA007}" destId="{73F500E5-6B07-4424-933E-92EE651C98D2}" srcOrd="7" destOrd="0" presId="urn:microsoft.com/office/officeart/2005/8/layout/list1"/>
    <dgm:cxn modelId="{19C23FFA-DE78-464F-96C2-FB68A267ACB7}" type="presParOf" srcId="{15BC3E4C-3AC1-407F-A7A5-E75B27CFA007}" destId="{03C034AD-3BF2-434E-A883-80A1169C86E1}" srcOrd="8" destOrd="0" presId="urn:microsoft.com/office/officeart/2005/8/layout/list1"/>
    <dgm:cxn modelId="{1F80F8B0-EF27-4E7B-9478-415A31CC9416}" type="presParOf" srcId="{03C034AD-3BF2-434E-A883-80A1169C86E1}" destId="{FA8E2733-966F-4A39-B6EE-A4964B9DB026}" srcOrd="0" destOrd="0" presId="urn:microsoft.com/office/officeart/2005/8/layout/list1"/>
    <dgm:cxn modelId="{19140268-9E7A-4D47-AACD-6898F07CE19B}" type="presParOf" srcId="{03C034AD-3BF2-434E-A883-80A1169C86E1}" destId="{A0D5C4FC-5FD8-417D-B535-66C56B525581}" srcOrd="1" destOrd="0" presId="urn:microsoft.com/office/officeart/2005/8/layout/list1"/>
    <dgm:cxn modelId="{B867C02F-71E9-416B-B6E9-CD9F6C6BE022}" type="presParOf" srcId="{15BC3E4C-3AC1-407F-A7A5-E75B27CFA007}" destId="{B5C49A76-8619-45D2-9B01-5FD9913AE946}" srcOrd="9" destOrd="0" presId="urn:microsoft.com/office/officeart/2005/8/layout/list1"/>
    <dgm:cxn modelId="{83F75808-B80A-436B-A443-644924166F16}" type="presParOf" srcId="{15BC3E4C-3AC1-407F-A7A5-E75B27CFA007}" destId="{01913D3C-3E63-4200-A86B-AC79654C501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98DA50-4E2F-4A76-B99C-6DF736FDC18B}"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EC"/>
        </a:p>
      </dgm:t>
    </dgm:pt>
    <dgm:pt modelId="{8DAAE44D-2F80-445F-8877-DB15EDA22BB9}">
      <dgm:prSet phldrT="[Texto]" custT="1"/>
      <dgm:spPr/>
      <dgm:t>
        <a:bodyPr/>
        <a:lstStyle/>
        <a:p>
          <a:r>
            <a:rPr lang="es-EC" sz="1600" b="1"/>
            <a:t>CINETOCORO: </a:t>
          </a:r>
          <a:r>
            <a:rPr lang="es-EC" sz="1600" b="0"/>
            <a:t>estructura proteica en forma de disco localizada en los cromosomas.  </a:t>
          </a:r>
          <a:endParaRPr lang="es-EC" sz="1600" b="0" dirty="0"/>
        </a:p>
      </dgm:t>
    </dgm:pt>
    <dgm:pt modelId="{78AC94E7-C7AD-4535-B339-8D4823FB14A9}" type="parTrans" cxnId="{E6CA95F6-59AF-4E68-A5B5-C46D8EE0FE10}">
      <dgm:prSet/>
      <dgm:spPr/>
      <dgm:t>
        <a:bodyPr/>
        <a:lstStyle/>
        <a:p>
          <a:endParaRPr lang="es-EC" sz="2400"/>
        </a:p>
      </dgm:t>
    </dgm:pt>
    <dgm:pt modelId="{03F550FF-A9D4-47AC-ADE3-8791FC18B029}" type="sibTrans" cxnId="{E6CA95F6-59AF-4E68-A5B5-C46D8EE0FE10}">
      <dgm:prSet/>
      <dgm:spPr/>
      <dgm:t>
        <a:bodyPr/>
        <a:lstStyle/>
        <a:p>
          <a:endParaRPr lang="es-EC" sz="2400"/>
        </a:p>
      </dgm:t>
    </dgm:pt>
    <dgm:pt modelId="{B0715CAC-D864-4388-A813-E96A3ABC1C02}">
      <dgm:prSet phldrT="[Texto]" custT="1"/>
      <dgm:spPr/>
      <dgm:t>
        <a:bodyPr/>
        <a:lstStyle/>
        <a:p>
          <a:r>
            <a:rPr lang="es-EC" sz="1600" b="1"/>
            <a:t>BANDAS CROMOSÓMICAS. </a:t>
          </a:r>
          <a:r>
            <a:rPr lang="es-EC" sz="1600"/>
            <a:t>Franjas claras y oscuras que se formas en los cromosomas. CADA CROMOSOMA TIENE UN PATRÓN DE BANDAS ÚNICO. </a:t>
          </a:r>
          <a:endParaRPr lang="es-EC" sz="1600" dirty="0"/>
        </a:p>
      </dgm:t>
    </dgm:pt>
    <dgm:pt modelId="{E83B379E-4685-4D68-9DCC-BA11959EBE2B}" type="parTrans" cxnId="{CF87678E-7E15-4154-B508-C683D4B2374E}">
      <dgm:prSet/>
      <dgm:spPr/>
      <dgm:t>
        <a:bodyPr/>
        <a:lstStyle/>
        <a:p>
          <a:endParaRPr lang="es-EC" sz="2400"/>
        </a:p>
      </dgm:t>
    </dgm:pt>
    <dgm:pt modelId="{8818E4E1-82BA-415E-A7A9-3BAC1E79DF9D}" type="sibTrans" cxnId="{CF87678E-7E15-4154-B508-C683D4B2374E}">
      <dgm:prSet/>
      <dgm:spPr/>
      <dgm:t>
        <a:bodyPr/>
        <a:lstStyle/>
        <a:p>
          <a:endParaRPr lang="es-EC" sz="2400"/>
        </a:p>
      </dgm:t>
    </dgm:pt>
    <dgm:pt modelId="{AE69361E-5AFB-4F2C-99A8-C185A16D2C52}">
      <dgm:prSet phldrT="[Texto]" custT="1"/>
      <dgm:spPr/>
      <dgm:t>
        <a:bodyPr/>
        <a:lstStyle/>
        <a:p>
          <a:r>
            <a:rPr lang="es-EC" sz="1600" b="1" dirty="0"/>
            <a:t>CROMÁTIDAS: son las </a:t>
          </a:r>
          <a:r>
            <a:rPr lang="es-EC" sz="1600" b="0" i="0" dirty="0"/>
            <a:t>dos mitades idénticas de un cromosoma que se forman cuando se duplica para prepararse para la división célula</a:t>
          </a:r>
          <a:r>
            <a:rPr lang="es-EC" sz="1600" b="1" dirty="0"/>
            <a:t>  </a:t>
          </a:r>
        </a:p>
      </dgm:t>
    </dgm:pt>
    <dgm:pt modelId="{A21E0D75-9656-42BD-AB90-B2DBE5C465E8}" type="parTrans" cxnId="{57D5D8C9-404B-47AD-AC1D-4E1A4BDB5887}">
      <dgm:prSet/>
      <dgm:spPr/>
      <dgm:t>
        <a:bodyPr/>
        <a:lstStyle/>
        <a:p>
          <a:endParaRPr lang="es-EC" sz="2400"/>
        </a:p>
      </dgm:t>
    </dgm:pt>
    <dgm:pt modelId="{0E1C71E2-D8E5-4F47-A2CA-665A46F72982}" type="sibTrans" cxnId="{57D5D8C9-404B-47AD-AC1D-4E1A4BDB5887}">
      <dgm:prSet/>
      <dgm:spPr/>
      <dgm:t>
        <a:bodyPr/>
        <a:lstStyle/>
        <a:p>
          <a:endParaRPr lang="es-EC" sz="2400"/>
        </a:p>
      </dgm:t>
    </dgm:pt>
    <dgm:pt modelId="{15BC3E4C-3AC1-407F-A7A5-E75B27CFA007}" type="pres">
      <dgm:prSet presAssocID="{7198DA50-4E2F-4A76-B99C-6DF736FDC18B}" presName="linear" presStyleCnt="0">
        <dgm:presLayoutVars>
          <dgm:dir/>
          <dgm:animLvl val="lvl"/>
          <dgm:resizeHandles val="exact"/>
        </dgm:presLayoutVars>
      </dgm:prSet>
      <dgm:spPr/>
      <dgm:t>
        <a:bodyPr/>
        <a:lstStyle/>
        <a:p>
          <a:endParaRPr lang="es-ES"/>
        </a:p>
      </dgm:t>
    </dgm:pt>
    <dgm:pt modelId="{622E0BBF-290F-4541-B610-5F10E1BF34D1}" type="pres">
      <dgm:prSet presAssocID="{8DAAE44D-2F80-445F-8877-DB15EDA22BB9}" presName="parentLin" presStyleCnt="0"/>
      <dgm:spPr/>
    </dgm:pt>
    <dgm:pt modelId="{08E07986-0B2D-4F91-9ED6-D0F2A04BE1C4}" type="pres">
      <dgm:prSet presAssocID="{8DAAE44D-2F80-445F-8877-DB15EDA22BB9}" presName="parentLeftMargin" presStyleLbl="node1" presStyleIdx="0" presStyleCnt="3"/>
      <dgm:spPr/>
      <dgm:t>
        <a:bodyPr/>
        <a:lstStyle/>
        <a:p>
          <a:endParaRPr lang="es-ES"/>
        </a:p>
      </dgm:t>
    </dgm:pt>
    <dgm:pt modelId="{47FE8669-2064-4E79-8A91-0699E9C05711}" type="pres">
      <dgm:prSet presAssocID="{8DAAE44D-2F80-445F-8877-DB15EDA22BB9}" presName="parentText" presStyleLbl="node1" presStyleIdx="0" presStyleCnt="3">
        <dgm:presLayoutVars>
          <dgm:chMax val="0"/>
          <dgm:bulletEnabled val="1"/>
        </dgm:presLayoutVars>
      </dgm:prSet>
      <dgm:spPr/>
      <dgm:t>
        <a:bodyPr/>
        <a:lstStyle/>
        <a:p>
          <a:endParaRPr lang="es-ES"/>
        </a:p>
      </dgm:t>
    </dgm:pt>
    <dgm:pt modelId="{6D4E3CAC-8AD5-4B4D-9B58-B64E1BD2BA4A}" type="pres">
      <dgm:prSet presAssocID="{8DAAE44D-2F80-445F-8877-DB15EDA22BB9}" presName="negativeSpace" presStyleCnt="0"/>
      <dgm:spPr/>
    </dgm:pt>
    <dgm:pt modelId="{7E7D21BB-9EDA-4AF2-8F7F-83278511D578}" type="pres">
      <dgm:prSet presAssocID="{8DAAE44D-2F80-445F-8877-DB15EDA22BB9}" presName="childText" presStyleLbl="conFgAcc1" presStyleIdx="0" presStyleCnt="3">
        <dgm:presLayoutVars>
          <dgm:bulletEnabled val="1"/>
        </dgm:presLayoutVars>
      </dgm:prSet>
      <dgm:spPr/>
    </dgm:pt>
    <dgm:pt modelId="{C136FBE0-840A-4FD8-82CF-16CB1935A068}" type="pres">
      <dgm:prSet presAssocID="{03F550FF-A9D4-47AC-ADE3-8791FC18B029}" presName="spaceBetweenRectangles" presStyleCnt="0"/>
      <dgm:spPr/>
    </dgm:pt>
    <dgm:pt modelId="{1729DC77-887E-4B31-90D2-B7A439EE6612}" type="pres">
      <dgm:prSet presAssocID="{B0715CAC-D864-4388-A813-E96A3ABC1C02}" presName="parentLin" presStyleCnt="0"/>
      <dgm:spPr/>
    </dgm:pt>
    <dgm:pt modelId="{962A35B1-AEDD-4A82-A788-B50C2007C471}" type="pres">
      <dgm:prSet presAssocID="{B0715CAC-D864-4388-A813-E96A3ABC1C02}" presName="parentLeftMargin" presStyleLbl="node1" presStyleIdx="0" presStyleCnt="3"/>
      <dgm:spPr/>
      <dgm:t>
        <a:bodyPr/>
        <a:lstStyle/>
        <a:p>
          <a:endParaRPr lang="es-ES"/>
        </a:p>
      </dgm:t>
    </dgm:pt>
    <dgm:pt modelId="{1CFE20EE-896A-4A6F-AC18-58219E4CFBC6}" type="pres">
      <dgm:prSet presAssocID="{B0715CAC-D864-4388-A813-E96A3ABC1C02}" presName="parentText" presStyleLbl="node1" presStyleIdx="1" presStyleCnt="3">
        <dgm:presLayoutVars>
          <dgm:chMax val="0"/>
          <dgm:bulletEnabled val="1"/>
        </dgm:presLayoutVars>
      </dgm:prSet>
      <dgm:spPr/>
      <dgm:t>
        <a:bodyPr/>
        <a:lstStyle/>
        <a:p>
          <a:endParaRPr lang="es-ES"/>
        </a:p>
      </dgm:t>
    </dgm:pt>
    <dgm:pt modelId="{3CA312C8-21EB-4089-A709-3B4FFF1673AE}" type="pres">
      <dgm:prSet presAssocID="{B0715CAC-D864-4388-A813-E96A3ABC1C02}" presName="negativeSpace" presStyleCnt="0"/>
      <dgm:spPr/>
    </dgm:pt>
    <dgm:pt modelId="{4845D692-3B63-4FDE-8690-B3261FC3AB68}" type="pres">
      <dgm:prSet presAssocID="{B0715CAC-D864-4388-A813-E96A3ABC1C02}" presName="childText" presStyleLbl="conFgAcc1" presStyleIdx="1" presStyleCnt="3">
        <dgm:presLayoutVars>
          <dgm:bulletEnabled val="1"/>
        </dgm:presLayoutVars>
      </dgm:prSet>
      <dgm:spPr/>
    </dgm:pt>
    <dgm:pt modelId="{73F500E5-6B07-4424-933E-92EE651C98D2}" type="pres">
      <dgm:prSet presAssocID="{8818E4E1-82BA-415E-A7A9-3BAC1E79DF9D}" presName="spaceBetweenRectangles" presStyleCnt="0"/>
      <dgm:spPr/>
    </dgm:pt>
    <dgm:pt modelId="{03C034AD-3BF2-434E-A883-80A1169C86E1}" type="pres">
      <dgm:prSet presAssocID="{AE69361E-5AFB-4F2C-99A8-C185A16D2C52}" presName="parentLin" presStyleCnt="0"/>
      <dgm:spPr/>
    </dgm:pt>
    <dgm:pt modelId="{FA8E2733-966F-4A39-B6EE-A4964B9DB026}" type="pres">
      <dgm:prSet presAssocID="{AE69361E-5AFB-4F2C-99A8-C185A16D2C52}" presName="parentLeftMargin" presStyleLbl="node1" presStyleIdx="1" presStyleCnt="3"/>
      <dgm:spPr/>
      <dgm:t>
        <a:bodyPr/>
        <a:lstStyle/>
        <a:p>
          <a:endParaRPr lang="es-ES"/>
        </a:p>
      </dgm:t>
    </dgm:pt>
    <dgm:pt modelId="{A0D5C4FC-5FD8-417D-B535-66C56B525581}" type="pres">
      <dgm:prSet presAssocID="{AE69361E-5AFB-4F2C-99A8-C185A16D2C52}" presName="parentText" presStyleLbl="node1" presStyleIdx="2" presStyleCnt="3">
        <dgm:presLayoutVars>
          <dgm:chMax val="0"/>
          <dgm:bulletEnabled val="1"/>
        </dgm:presLayoutVars>
      </dgm:prSet>
      <dgm:spPr/>
      <dgm:t>
        <a:bodyPr/>
        <a:lstStyle/>
        <a:p>
          <a:endParaRPr lang="es-ES"/>
        </a:p>
      </dgm:t>
    </dgm:pt>
    <dgm:pt modelId="{B5C49A76-8619-45D2-9B01-5FD9913AE946}" type="pres">
      <dgm:prSet presAssocID="{AE69361E-5AFB-4F2C-99A8-C185A16D2C52}" presName="negativeSpace" presStyleCnt="0"/>
      <dgm:spPr/>
    </dgm:pt>
    <dgm:pt modelId="{01913D3C-3E63-4200-A86B-AC79654C5016}" type="pres">
      <dgm:prSet presAssocID="{AE69361E-5AFB-4F2C-99A8-C185A16D2C52}" presName="childText" presStyleLbl="conFgAcc1" presStyleIdx="2" presStyleCnt="3">
        <dgm:presLayoutVars>
          <dgm:bulletEnabled val="1"/>
        </dgm:presLayoutVars>
      </dgm:prSet>
      <dgm:spPr/>
    </dgm:pt>
  </dgm:ptLst>
  <dgm:cxnLst>
    <dgm:cxn modelId="{13AAC276-9E98-45C8-AD44-E3B9CB7B6675}" type="presOf" srcId="{B0715CAC-D864-4388-A813-E96A3ABC1C02}" destId="{1CFE20EE-896A-4A6F-AC18-58219E4CFBC6}" srcOrd="1" destOrd="0" presId="urn:microsoft.com/office/officeart/2005/8/layout/list1"/>
    <dgm:cxn modelId="{9C226342-C3D4-4085-9ED3-4451E894BE99}" type="presOf" srcId="{AE69361E-5AFB-4F2C-99A8-C185A16D2C52}" destId="{A0D5C4FC-5FD8-417D-B535-66C56B525581}" srcOrd="1" destOrd="0" presId="urn:microsoft.com/office/officeart/2005/8/layout/list1"/>
    <dgm:cxn modelId="{57D5D8C9-404B-47AD-AC1D-4E1A4BDB5887}" srcId="{7198DA50-4E2F-4A76-B99C-6DF736FDC18B}" destId="{AE69361E-5AFB-4F2C-99A8-C185A16D2C52}" srcOrd="2" destOrd="0" parTransId="{A21E0D75-9656-42BD-AB90-B2DBE5C465E8}" sibTransId="{0E1C71E2-D8E5-4F47-A2CA-665A46F72982}"/>
    <dgm:cxn modelId="{C9478B47-45AA-4AE0-988D-CD1117F84127}" type="presOf" srcId="{8DAAE44D-2F80-445F-8877-DB15EDA22BB9}" destId="{47FE8669-2064-4E79-8A91-0699E9C05711}" srcOrd="1" destOrd="0" presId="urn:microsoft.com/office/officeart/2005/8/layout/list1"/>
    <dgm:cxn modelId="{978631E6-3BA7-400F-9482-ED0B2DEABDAD}" type="presOf" srcId="{B0715CAC-D864-4388-A813-E96A3ABC1C02}" destId="{962A35B1-AEDD-4A82-A788-B50C2007C471}" srcOrd="0" destOrd="0" presId="urn:microsoft.com/office/officeart/2005/8/layout/list1"/>
    <dgm:cxn modelId="{CF87678E-7E15-4154-B508-C683D4B2374E}" srcId="{7198DA50-4E2F-4A76-B99C-6DF736FDC18B}" destId="{B0715CAC-D864-4388-A813-E96A3ABC1C02}" srcOrd="1" destOrd="0" parTransId="{E83B379E-4685-4D68-9DCC-BA11959EBE2B}" sibTransId="{8818E4E1-82BA-415E-A7A9-3BAC1E79DF9D}"/>
    <dgm:cxn modelId="{C4075818-700F-458C-8328-76A82EAF3143}" type="presOf" srcId="{8DAAE44D-2F80-445F-8877-DB15EDA22BB9}" destId="{08E07986-0B2D-4F91-9ED6-D0F2A04BE1C4}" srcOrd="0" destOrd="0" presId="urn:microsoft.com/office/officeart/2005/8/layout/list1"/>
    <dgm:cxn modelId="{CA2CF3BF-4607-4BA0-9551-CE1B016F497D}" type="presOf" srcId="{AE69361E-5AFB-4F2C-99A8-C185A16D2C52}" destId="{FA8E2733-966F-4A39-B6EE-A4964B9DB026}" srcOrd="0" destOrd="0" presId="urn:microsoft.com/office/officeart/2005/8/layout/list1"/>
    <dgm:cxn modelId="{EB1AA74F-751C-4FD9-B110-6B8EFAF51DAC}" type="presOf" srcId="{7198DA50-4E2F-4A76-B99C-6DF736FDC18B}" destId="{15BC3E4C-3AC1-407F-A7A5-E75B27CFA007}" srcOrd="0" destOrd="0" presId="urn:microsoft.com/office/officeart/2005/8/layout/list1"/>
    <dgm:cxn modelId="{E6CA95F6-59AF-4E68-A5B5-C46D8EE0FE10}" srcId="{7198DA50-4E2F-4A76-B99C-6DF736FDC18B}" destId="{8DAAE44D-2F80-445F-8877-DB15EDA22BB9}" srcOrd="0" destOrd="0" parTransId="{78AC94E7-C7AD-4535-B339-8D4823FB14A9}" sibTransId="{03F550FF-A9D4-47AC-ADE3-8791FC18B029}"/>
    <dgm:cxn modelId="{D4D3FB80-35EE-42A4-A756-22A4424314CB}" type="presParOf" srcId="{15BC3E4C-3AC1-407F-A7A5-E75B27CFA007}" destId="{622E0BBF-290F-4541-B610-5F10E1BF34D1}" srcOrd="0" destOrd="0" presId="urn:microsoft.com/office/officeart/2005/8/layout/list1"/>
    <dgm:cxn modelId="{BB64023C-195E-4BCB-9942-651408048FF4}" type="presParOf" srcId="{622E0BBF-290F-4541-B610-5F10E1BF34D1}" destId="{08E07986-0B2D-4F91-9ED6-D0F2A04BE1C4}" srcOrd="0" destOrd="0" presId="urn:microsoft.com/office/officeart/2005/8/layout/list1"/>
    <dgm:cxn modelId="{4AD7F6B0-5951-4C1F-BA6D-BDAD8AE05BEA}" type="presParOf" srcId="{622E0BBF-290F-4541-B610-5F10E1BF34D1}" destId="{47FE8669-2064-4E79-8A91-0699E9C05711}" srcOrd="1" destOrd="0" presId="urn:microsoft.com/office/officeart/2005/8/layout/list1"/>
    <dgm:cxn modelId="{0EC03DAA-E09A-4CE7-ABF3-1E36CAAE2AEC}" type="presParOf" srcId="{15BC3E4C-3AC1-407F-A7A5-E75B27CFA007}" destId="{6D4E3CAC-8AD5-4B4D-9B58-B64E1BD2BA4A}" srcOrd="1" destOrd="0" presId="urn:microsoft.com/office/officeart/2005/8/layout/list1"/>
    <dgm:cxn modelId="{B93FA2F1-3BB1-4974-91AA-11FBB798E7A0}" type="presParOf" srcId="{15BC3E4C-3AC1-407F-A7A5-E75B27CFA007}" destId="{7E7D21BB-9EDA-4AF2-8F7F-83278511D578}" srcOrd="2" destOrd="0" presId="urn:microsoft.com/office/officeart/2005/8/layout/list1"/>
    <dgm:cxn modelId="{AB2D1CD8-175A-47F8-9202-00433A2EF20F}" type="presParOf" srcId="{15BC3E4C-3AC1-407F-A7A5-E75B27CFA007}" destId="{C136FBE0-840A-4FD8-82CF-16CB1935A068}" srcOrd="3" destOrd="0" presId="urn:microsoft.com/office/officeart/2005/8/layout/list1"/>
    <dgm:cxn modelId="{5EDE5780-9E0B-4146-B091-DBB0F8B619F3}" type="presParOf" srcId="{15BC3E4C-3AC1-407F-A7A5-E75B27CFA007}" destId="{1729DC77-887E-4B31-90D2-B7A439EE6612}" srcOrd="4" destOrd="0" presId="urn:microsoft.com/office/officeart/2005/8/layout/list1"/>
    <dgm:cxn modelId="{4CEE3CEE-13A0-4B32-8A29-CC1465999F30}" type="presParOf" srcId="{1729DC77-887E-4B31-90D2-B7A439EE6612}" destId="{962A35B1-AEDD-4A82-A788-B50C2007C471}" srcOrd="0" destOrd="0" presId="urn:microsoft.com/office/officeart/2005/8/layout/list1"/>
    <dgm:cxn modelId="{EEB51ED2-F495-4C5F-BB87-331660047D98}" type="presParOf" srcId="{1729DC77-887E-4B31-90D2-B7A439EE6612}" destId="{1CFE20EE-896A-4A6F-AC18-58219E4CFBC6}" srcOrd="1" destOrd="0" presId="urn:microsoft.com/office/officeart/2005/8/layout/list1"/>
    <dgm:cxn modelId="{78695BEA-9202-41B0-BE08-199F11840888}" type="presParOf" srcId="{15BC3E4C-3AC1-407F-A7A5-E75B27CFA007}" destId="{3CA312C8-21EB-4089-A709-3B4FFF1673AE}" srcOrd="5" destOrd="0" presId="urn:microsoft.com/office/officeart/2005/8/layout/list1"/>
    <dgm:cxn modelId="{7285D2EE-CA60-4112-AB9B-EDC0E07AC05A}" type="presParOf" srcId="{15BC3E4C-3AC1-407F-A7A5-E75B27CFA007}" destId="{4845D692-3B63-4FDE-8690-B3261FC3AB68}" srcOrd="6" destOrd="0" presId="urn:microsoft.com/office/officeart/2005/8/layout/list1"/>
    <dgm:cxn modelId="{1A57B124-6F32-4A0A-88A3-5E599E1809A1}" type="presParOf" srcId="{15BC3E4C-3AC1-407F-A7A5-E75B27CFA007}" destId="{73F500E5-6B07-4424-933E-92EE651C98D2}" srcOrd="7" destOrd="0" presId="urn:microsoft.com/office/officeart/2005/8/layout/list1"/>
    <dgm:cxn modelId="{19C23FFA-DE78-464F-96C2-FB68A267ACB7}" type="presParOf" srcId="{15BC3E4C-3AC1-407F-A7A5-E75B27CFA007}" destId="{03C034AD-3BF2-434E-A883-80A1169C86E1}" srcOrd="8" destOrd="0" presId="urn:microsoft.com/office/officeart/2005/8/layout/list1"/>
    <dgm:cxn modelId="{1F80F8B0-EF27-4E7B-9478-415A31CC9416}" type="presParOf" srcId="{03C034AD-3BF2-434E-A883-80A1169C86E1}" destId="{FA8E2733-966F-4A39-B6EE-A4964B9DB026}" srcOrd="0" destOrd="0" presId="urn:microsoft.com/office/officeart/2005/8/layout/list1"/>
    <dgm:cxn modelId="{19140268-9E7A-4D47-AACD-6898F07CE19B}" type="presParOf" srcId="{03C034AD-3BF2-434E-A883-80A1169C86E1}" destId="{A0D5C4FC-5FD8-417D-B535-66C56B525581}" srcOrd="1" destOrd="0" presId="urn:microsoft.com/office/officeart/2005/8/layout/list1"/>
    <dgm:cxn modelId="{B867C02F-71E9-416B-B6E9-CD9F6C6BE022}" type="presParOf" srcId="{15BC3E4C-3AC1-407F-A7A5-E75B27CFA007}" destId="{B5C49A76-8619-45D2-9B01-5FD9913AE946}" srcOrd="9" destOrd="0" presId="urn:microsoft.com/office/officeart/2005/8/layout/list1"/>
    <dgm:cxn modelId="{83F75808-B80A-436B-A443-644924166F16}" type="presParOf" srcId="{15BC3E4C-3AC1-407F-A7A5-E75B27CFA007}" destId="{01913D3C-3E63-4200-A86B-AC79654C501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9BDEAB-BD2F-4E92-B36F-BFA57D9C600F}"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C"/>
        </a:p>
      </dgm:t>
    </dgm:pt>
    <dgm:pt modelId="{ECE4E650-5B67-4D3D-9643-03893F91C151}">
      <dgm:prSet phldrT="[Texto]"/>
      <dgm:spPr/>
      <dgm:t>
        <a:bodyPr/>
        <a:lstStyle/>
        <a:p>
          <a:r>
            <a:rPr lang="es-EC" b="0" i="0" dirty="0"/>
            <a:t>Es  una de las dos mitades idénticas de un cromosoma que se replicó durante la preparación para la división celular</a:t>
          </a:r>
          <a:endParaRPr lang="es-EC" dirty="0"/>
        </a:p>
      </dgm:t>
    </dgm:pt>
    <dgm:pt modelId="{BD9BCF14-A776-4B5C-9B90-0276758C0FF3}" type="parTrans" cxnId="{E0C10B03-57BD-4138-B127-2F265A9882BC}">
      <dgm:prSet/>
      <dgm:spPr/>
      <dgm:t>
        <a:bodyPr/>
        <a:lstStyle/>
        <a:p>
          <a:endParaRPr lang="es-EC"/>
        </a:p>
      </dgm:t>
    </dgm:pt>
    <dgm:pt modelId="{6BE2535C-4070-459B-9791-D283E1DB493B}" type="sibTrans" cxnId="{E0C10B03-57BD-4138-B127-2F265A9882BC}">
      <dgm:prSet/>
      <dgm:spPr/>
      <dgm:t>
        <a:bodyPr/>
        <a:lstStyle/>
        <a:p>
          <a:endParaRPr lang="es-EC"/>
        </a:p>
      </dgm:t>
    </dgm:pt>
    <dgm:pt modelId="{99B8B5B2-7B13-4602-B7DF-27F65EEE70E8}">
      <dgm:prSet phldrT="[Texto]"/>
      <dgm:spPr/>
      <dgm:t>
        <a:bodyPr/>
        <a:lstStyle/>
        <a:p>
          <a:r>
            <a:rPr lang="es-EC" b="0" i="0" dirty="0"/>
            <a:t>Se unen en el centrómero</a:t>
          </a:r>
          <a:endParaRPr lang="es-EC" dirty="0"/>
        </a:p>
      </dgm:t>
    </dgm:pt>
    <dgm:pt modelId="{8E39E9AE-8D5F-4F57-9E94-50F700F71427}" type="parTrans" cxnId="{121B3682-672F-4737-8C94-5FC35D0D9D71}">
      <dgm:prSet/>
      <dgm:spPr/>
      <dgm:t>
        <a:bodyPr/>
        <a:lstStyle/>
        <a:p>
          <a:endParaRPr lang="es-EC"/>
        </a:p>
      </dgm:t>
    </dgm:pt>
    <dgm:pt modelId="{66AA6A65-1818-4DBE-A05D-596E3559AC23}" type="sibTrans" cxnId="{121B3682-672F-4737-8C94-5FC35D0D9D71}">
      <dgm:prSet/>
      <dgm:spPr/>
      <dgm:t>
        <a:bodyPr/>
        <a:lstStyle/>
        <a:p>
          <a:endParaRPr lang="es-EC"/>
        </a:p>
      </dgm:t>
    </dgm:pt>
    <dgm:pt modelId="{6E739F96-5189-442B-A0A8-AFAA4C3CA228}">
      <dgm:prSet phldrT="[Texto]"/>
      <dgm:spPr/>
      <dgm:t>
        <a:bodyPr/>
        <a:lstStyle/>
        <a:p>
          <a:r>
            <a:rPr lang="es-EC" b="0" i="0" dirty="0"/>
            <a:t>Se mantienen unidas por proteínas llamadas </a:t>
          </a:r>
          <a:r>
            <a:rPr lang="es-EC" b="0" i="0" dirty="0" err="1">
              <a:solidFill>
                <a:schemeClr val="bg1"/>
              </a:solidFill>
              <a:highlight>
                <a:srgbClr val="000000"/>
              </a:highlight>
            </a:rPr>
            <a:t>cohesinas</a:t>
          </a:r>
          <a:endParaRPr lang="es-EC" dirty="0">
            <a:solidFill>
              <a:schemeClr val="bg1"/>
            </a:solidFill>
            <a:highlight>
              <a:srgbClr val="000000"/>
            </a:highlight>
          </a:endParaRPr>
        </a:p>
      </dgm:t>
    </dgm:pt>
    <dgm:pt modelId="{A63BA8E3-456B-46AC-A19E-7940DA461A15}" type="parTrans" cxnId="{53467A9D-DEE0-4907-B3AF-AC343E639EA7}">
      <dgm:prSet/>
      <dgm:spPr/>
      <dgm:t>
        <a:bodyPr/>
        <a:lstStyle/>
        <a:p>
          <a:endParaRPr lang="es-EC"/>
        </a:p>
      </dgm:t>
    </dgm:pt>
    <dgm:pt modelId="{E0DF63EB-B0C5-44E9-B94C-DFB626AEE6FC}" type="sibTrans" cxnId="{53467A9D-DEE0-4907-B3AF-AC343E639EA7}">
      <dgm:prSet/>
      <dgm:spPr/>
      <dgm:t>
        <a:bodyPr/>
        <a:lstStyle/>
        <a:p>
          <a:endParaRPr lang="es-EC"/>
        </a:p>
      </dgm:t>
    </dgm:pt>
    <dgm:pt modelId="{8AFB92C3-829D-4893-803E-14B71EA81FE6}">
      <dgm:prSet phldrT="[Texto]"/>
      <dgm:spPr/>
      <dgm:t>
        <a:bodyPr/>
        <a:lstStyle/>
        <a:p>
          <a:r>
            <a:rPr lang="es-EC" b="0" i="0" dirty="0"/>
            <a:t>Es  una cadena de ADN con un nucleosoma asociado</a:t>
          </a:r>
          <a:endParaRPr lang="es-EC" dirty="0"/>
        </a:p>
      </dgm:t>
    </dgm:pt>
    <dgm:pt modelId="{C15F063A-F6EA-4A19-ACA7-847C70601B66}" type="parTrans" cxnId="{7B7D7155-9BE5-42B1-AE49-98E33B94B0D8}">
      <dgm:prSet/>
      <dgm:spPr/>
      <dgm:t>
        <a:bodyPr/>
        <a:lstStyle/>
        <a:p>
          <a:endParaRPr lang="es-EC"/>
        </a:p>
      </dgm:t>
    </dgm:pt>
    <dgm:pt modelId="{3F67573A-6166-4BE7-92F3-173959F164EA}" type="sibTrans" cxnId="{7B7D7155-9BE5-42B1-AE49-98E33B94B0D8}">
      <dgm:prSet/>
      <dgm:spPr/>
      <dgm:t>
        <a:bodyPr/>
        <a:lstStyle/>
        <a:p>
          <a:endParaRPr lang="es-EC"/>
        </a:p>
      </dgm:t>
    </dgm:pt>
    <dgm:pt modelId="{0E3D08CE-DBC7-4A5A-8EC4-31E8DEBBBF92}" type="pres">
      <dgm:prSet presAssocID="{BF9BDEAB-BD2F-4E92-B36F-BFA57D9C600F}" presName="diagram" presStyleCnt="0">
        <dgm:presLayoutVars>
          <dgm:dir/>
          <dgm:resizeHandles val="exact"/>
        </dgm:presLayoutVars>
      </dgm:prSet>
      <dgm:spPr/>
      <dgm:t>
        <a:bodyPr/>
        <a:lstStyle/>
        <a:p>
          <a:endParaRPr lang="es-ES"/>
        </a:p>
      </dgm:t>
    </dgm:pt>
    <dgm:pt modelId="{4030F680-B46A-47DD-9C36-1C375BF05D52}" type="pres">
      <dgm:prSet presAssocID="{ECE4E650-5B67-4D3D-9643-03893F91C151}" presName="node" presStyleLbl="node1" presStyleIdx="0" presStyleCnt="4">
        <dgm:presLayoutVars>
          <dgm:bulletEnabled val="1"/>
        </dgm:presLayoutVars>
      </dgm:prSet>
      <dgm:spPr/>
      <dgm:t>
        <a:bodyPr/>
        <a:lstStyle/>
        <a:p>
          <a:endParaRPr lang="es-ES"/>
        </a:p>
      </dgm:t>
    </dgm:pt>
    <dgm:pt modelId="{832C3B16-C246-4479-A469-5B5A1ECA944F}" type="pres">
      <dgm:prSet presAssocID="{6BE2535C-4070-459B-9791-D283E1DB493B}" presName="sibTrans" presStyleCnt="0"/>
      <dgm:spPr/>
    </dgm:pt>
    <dgm:pt modelId="{F6187C09-686B-4CD5-8525-0BB475501A36}" type="pres">
      <dgm:prSet presAssocID="{99B8B5B2-7B13-4602-B7DF-27F65EEE70E8}" presName="node" presStyleLbl="node1" presStyleIdx="1" presStyleCnt="4">
        <dgm:presLayoutVars>
          <dgm:bulletEnabled val="1"/>
        </dgm:presLayoutVars>
      </dgm:prSet>
      <dgm:spPr/>
      <dgm:t>
        <a:bodyPr/>
        <a:lstStyle/>
        <a:p>
          <a:endParaRPr lang="es-ES"/>
        </a:p>
      </dgm:t>
    </dgm:pt>
    <dgm:pt modelId="{02646952-9215-4BEC-AFA2-AD511F788963}" type="pres">
      <dgm:prSet presAssocID="{66AA6A65-1818-4DBE-A05D-596E3559AC23}" presName="sibTrans" presStyleCnt="0"/>
      <dgm:spPr/>
    </dgm:pt>
    <dgm:pt modelId="{172C2D84-791B-425D-8E06-CA83AA829834}" type="pres">
      <dgm:prSet presAssocID="{6E739F96-5189-442B-A0A8-AFAA4C3CA228}" presName="node" presStyleLbl="node1" presStyleIdx="2" presStyleCnt="4">
        <dgm:presLayoutVars>
          <dgm:bulletEnabled val="1"/>
        </dgm:presLayoutVars>
      </dgm:prSet>
      <dgm:spPr/>
      <dgm:t>
        <a:bodyPr/>
        <a:lstStyle/>
        <a:p>
          <a:endParaRPr lang="es-ES"/>
        </a:p>
      </dgm:t>
    </dgm:pt>
    <dgm:pt modelId="{CCFE2EFE-B12E-425F-9A95-080CD1E8DB9F}" type="pres">
      <dgm:prSet presAssocID="{E0DF63EB-B0C5-44E9-B94C-DFB626AEE6FC}" presName="sibTrans" presStyleCnt="0"/>
      <dgm:spPr/>
    </dgm:pt>
    <dgm:pt modelId="{72CC45C0-97A1-4F8B-8646-18D6BF862838}" type="pres">
      <dgm:prSet presAssocID="{8AFB92C3-829D-4893-803E-14B71EA81FE6}" presName="node" presStyleLbl="node1" presStyleIdx="3" presStyleCnt="4" custLinFactNeighborY="1153">
        <dgm:presLayoutVars>
          <dgm:bulletEnabled val="1"/>
        </dgm:presLayoutVars>
      </dgm:prSet>
      <dgm:spPr/>
      <dgm:t>
        <a:bodyPr/>
        <a:lstStyle/>
        <a:p>
          <a:endParaRPr lang="es-ES"/>
        </a:p>
      </dgm:t>
    </dgm:pt>
  </dgm:ptLst>
  <dgm:cxnLst>
    <dgm:cxn modelId="{7B7D7155-9BE5-42B1-AE49-98E33B94B0D8}" srcId="{BF9BDEAB-BD2F-4E92-B36F-BFA57D9C600F}" destId="{8AFB92C3-829D-4893-803E-14B71EA81FE6}" srcOrd="3" destOrd="0" parTransId="{C15F063A-F6EA-4A19-ACA7-847C70601B66}" sibTransId="{3F67573A-6166-4BE7-92F3-173959F164EA}"/>
    <dgm:cxn modelId="{E0C10B03-57BD-4138-B127-2F265A9882BC}" srcId="{BF9BDEAB-BD2F-4E92-B36F-BFA57D9C600F}" destId="{ECE4E650-5B67-4D3D-9643-03893F91C151}" srcOrd="0" destOrd="0" parTransId="{BD9BCF14-A776-4B5C-9B90-0276758C0FF3}" sibTransId="{6BE2535C-4070-459B-9791-D283E1DB493B}"/>
    <dgm:cxn modelId="{8ADD545A-A774-4B85-A7E6-766285E9D8E0}" type="presOf" srcId="{ECE4E650-5B67-4D3D-9643-03893F91C151}" destId="{4030F680-B46A-47DD-9C36-1C375BF05D52}" srcOrd="0" destOrd="0" presId="urn:microsoft.com/office/officeart/2005/8/layout/default"/>
    <dgm:cxn modelId="{1F509928-3983-4F79-A902-2CB33D6110F8}" type="presOf" srcId="{8AFB92C3-829D-4893-803E-14B71EA81FE6}" destId="{72CC45C0-97A1-4F8B-8646-18D6BF862838}" srcOrd="0" destOrd="0" presId="urn:microsoft.com/office/officeart/2005/8/layout/default"/>
    <dgm:cxn modelId="{FC65D272-8775-4BAD-A197-8D7E4DA6CAD3}" type="presOf" srcId="{99B8B5B2-7B13-4602-B7DF-27F65EEE70E8}" destId="{F6187C09-686B-4CD5-8525-0BB475501A36}" srcOrd="0" destOrd="0" presId="urn:microsoft.com/office/officeart/2005/8/layout/default"/>
    <dgm:cxn modelId="{32117FF8-1288-416D-9233-FFFCFE8D5A3A}" type="presOf" srcId="{6E739F96-5189-442B-A0A8-AFAA4C3CA228}" destId="{172C2D84-791B-425D-8E06-CA83AA829834}" srcOrd="0" destOrd="0" presId="urn:microsoft.com/office/officeart/2005/8/layout/default"/>
    <dgm:cxn modelId="{121B3682-672F-4737-8C94-5FC35D0D9D71}" srcId="{BF9BDEAB-BD2F-4E92-B36F-BFA57D9C600F}" destId="{99B8B5B2-7B13-4602-B7DF-27F65EEE70E8}" srcOrd="1" destOrd="0" parTransId="{8E39E9AE-8D5F-4F57-9E94-50F700F71427}" sibTransId="{66AA6A65-1818-4DBE-A05D-596E3559AC23}"/>
    <dgm:cxn modelId="{53467A9D-DEE0-4907-B3AF-AC343E639EA7}" srcId="{BF9BDEAB-BD2F-4E92-B36F-BFA57D9C600F}" destId="{6E739F96-5189-442B-A0A8-AFAA4C3CA228}" srcOrd="2" destOrd="0" parTransId="{A63BA8E3-456B-46AC-A19E-7940DA461A15}" sibTransId="{E0DF63EB-B0C5-44E9-B94C-DFB626AEE6FC}"/>
    <dgm:cxn modelId="{91C2ECD7-4468-4F0B-98AA-DD92522464DB}" type="presOf" srcId="{BF9BDEAB-BD2F-4E92-B36F-BFA57D9C600F}" destId="{0E3D08CE-DBC7-4A5A-8EC4-31E8DEBBBF92}" srcOrd="0" destOrd="0" presId="urn:microsoft.com/office/officeart/2005/8/layout/default"/>
    <dgm:cxn modelId="{EEA85E91-D810-4EA1-8AC4-91EA258D16EA}" type="presParOf" srcId="{0E3D08CE-DBC7-4A5A-8EC4-31E8DEBBBF92}" destId="{4030F680-B46A-47DD-9C36-1C375BF05D52}" srcOrd="0" destOrd="0" presId="urn:microsoft.com/office/officeart/2005/8/layout/default"/>
    <dgm:cxn modelId="{1FCE3AC8-B0E6-4F50-BD47-0F3EC065E316}" type="presParOf" srcId="{0E3D08CE-DBC7-4A5A-8EC4-31E8DEBBBF92}" destId="{832C3B16-C246-4479-A469-5B5A1ECA944F}" srcOrd="1" destOrd="0" presId="urn:microsoft.com/office/officeart/2005/8/layout/default"/>
    <dgm:cxn modelId="{73E7368B-9CCC-4284-8F30-475262774437}" type="presParOf" srcId="{0E3D08CE-DBC7-4A5A-8EC4-31E8DEBBBF92}" destId="{F6187C09-686B-4CD5-8525-0BB475501A36}" srcOrd="2" destOrd="0" presId="urn:microsoft.com/office/officeart/2005/8/layout/default"/>
    <dgm:cxn modelId="{51DCB788-041C-4CB0-B566-5B61D35548D2}" type="presParOf" srcId="{0E3D08CE-DBC7-4A5A-8EC4-31E8DEBBBF92}" destId="{02646952-9215-4BEC-AFA2-AD511F788963}" srcOrd="3" destOrd="0" presId="urn:microsoft.com/office/officeart/2005/8/layout/default"/>
    <dgm:cxn modelId="{A177CE5C-D16D-40D7-9C58-32595A16B04F}" type="presParOf" srcId="{0E3D08CE-DBC7-4A5A-8EC4-31E8DEBBBF92}" destId="{172C2D84-791B-425D-8E06-CA83AA829834}" srcOrd="4" destOrd="0" presId="urn:microsoft.com/office/officeart/2005/8/layout/default"/>
    <dgm:cxn modelId="{133FB659-7FED-4D66-A9B5-99F97DA4DF8B}" type="presParOf" srcId="{0E3D08CE-DBC7-4A5A-8EC4-31E8DEBBBF92}" destId="{CCFE2EFE-B12E-425F-9A95-080CD1E8DB9F}" srcOrd="5" destOrd="0" presId="urn:microsoft.com/office/officeart/2005/8/layout/default"/>
    <dgm:cxn modelId="{94161B09-87A1-48F3-8AAC-743CC93F6252}" type="presParOf" srcId="{0E3D08CE-DBC7-4A5A-8EC4-31E8DEBBBF92}" destId="{72CC45C0-97A1-4F8B-8646-18D6BF86283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6EDE2A-34E3-4C4F-88DB-B14FCC35738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C"/>
        </a:p>
      </dgm:t>
    </dgm:pt>
    <dgm:pt modelId="{E1AFD06A-91AD-4811-9FF9-8B290EC7DE0C}">
      <dgm:prSet phldrT="[Texto]"/>
      <dgm:spPr/>
      <dgm:t>
        <a:bodyPr/>
        <a:lstStyle/>
        <a:p>
          <a:r>
            <a:rPr lang="es-EC">
              <a:solidFill>
                <a:schemeClr val="tx1"/>
              </a:solidFill>
            </a:rPr>
            <a:t>Compuesto: ADN; histónicas; no Histónicas.  </a:t>
          </a:r>
          <a:endParaRPr lang="es-EC" dirty="0">
            <a:solidFill>
              <a:schemeClr val="tx1"/>
            </a:solidFill>
          </a:endParaRPr>
        </a:p>
      </dgm:t>
    </dgm:pt>
    <dgm:pt modelId="{A5928F7D-D740-47B2-A40E-9CAE52DDB58B}" type="parTrans" cxnId="{A7AA7C90-BDBA-489B-A604-1D2B2D1B04E0}">
      <dgm:prSet/>
      <dgm:spPr/>
      <dgm:t>
        <a:bodyPr/>
        <a:lstStyle/>
        <a:p>
          <a:endParaRPr lang="es-EC">
            <a:solidFill>
              <a:schemeClr val="tx1"/>
            </a:solidFill>
          </a:endParaRPr>
        </a:p>
      </dgm:t>
    </dgm:pt>
    <dgm:pt modelId="{9BC2411D-62BB-40E6-BCED-EDB3E8EBAEF8}" type="sibTrans" cxnId="{A7AA7C90-BDBA-489B-A604-1D2B2D1B04E0}">
      <dgm:prSet/>
      <dgm:spPr/>
      <dgm:t>
        <a:bodyPr/>
        <a:lstStyle/>
        <a:p>
          <a:endParaRPr lang="es-EC">
            <a:solidFill>
              <a:schemeClr val="tx1"/>
            </a:solidFill>
          </a:endParaRPr>
        </a:p>
      </dgm:t>
    </dgm:pt>
    <dgm:pt modelId="{CBEAE88F-8148-47D3-9179-EF02427EC313}">
      <dgm:prSet phldrT="[Texto]"/>
      <dgm:spPr/>
      <dgm:t>
        <a:bodyPr/>
        <a:lstStyle/>
        <a:p>
          <a:r>
            <a:rPr lang="es-EC">
              <a:solidFill>
                <a:schemeClr val="tx1"/>
              </a:solidFill>
            </a:rPr>
            <a:t>HISTONAS: </a:t>
          </a:r>
          <a:r>
            <a:rPr lang="es-EC" b="0" i="0">
              <a:solidFill>
                <a:schemeClr val="tx1"/>
              </a:solidFill>
            </a:rPr>
            <a:t>se encargan precisamente de empaquetar el ADN dentro del núcleo celular </a:t>
          </a:r>
          <a:r>
            <a:rPr lang="es-EC">
              <a:solidFill>
                <a:schemeClr val="tx1"/>
              </a:solidFill>
            </a:rPr>
            <a:t> </a:t>
          </a:r>
        </a:p>
        <a:p>
          <a:r>
            <a:rPr lang="es-EC">
              <a:solidFill>
                <a:schemeClr val="tx1"/>
              </a:solidFill>
            </a:rPr>
            <a:t>Son proteínas ricas en lisina y arginina. </a:t>
          </a:r>
        </a:p>
        <a:p>
          <a:r>
            <a:rPr lang="es-EC">
              <a:solidFill>
                <a:schemeClr val="tx1"/>
              </a:solidFill>
            </a:rPr>
            <a:t>Tipos: H1; H2A; H2B; H3  y H4</a:t>
          </a:r>
        </a:p>
        <a:p>
          <a:r>
            <a:rPr lang="es-EC">
              <a:solidFill>
                <a:schemeClr val="tx1"/>
              </a:solidFill>
            </a:rPr>
            <a:t>PRORCIONA APOYO ESTRUCTURAL AL CROMOSOMA. </a:t>
          </a:r>
          <a:endParaRPr lang="es-EC" dirty="0">
            <a:solidFill>
              <a:schemeClr val="tx1"/>
            </a:solidFill>
          </a:endParaRPr>
        </a:p>
      </dgm:t>
    </dgm:pt>
    <dgm:pt modelId="{10CA9FE9-2C24-405D-A255-94E3C5BC5377}" type="parTrans" cxnId="{947418CC-D71B-4C0F-BDEC-24FDD6C5AFB7}">
      <dgm:prSet/>
      <dgm:spPr/>
      <dgm:t>
        <a:bodyPr/>
        <a:lstStyle/>
        <a:p>
          <a:endParaRPr lang="es-EC">
            <a:solidFill>
              <a:schemeClr val="tx1"/>
            </a:solidFill>
          </a:endParaRPr>
        </a:p>
      </dgm:t>
    </dgm:pt>
    <dgm:pt modelId="{FE2F2079-B821-495E-B614-581F6FE13BE2}" type="sibTrans" cxnId="{947418CC-D71B-4C0F-BDEC-24FDD6C5AFB7}">
      <dgm:prSet/>
      <dgm:spPr/>
      <dgm:t>
        <a:bodyPr/>
        <a:lstStyle/>
        <a:p>
          <a:endParaRPr lang="es-EC">
            <a:solidFill>
              <a:schemeClr val="tx1"/>
            </a:solidFill>
          </a:endParaRPr>
        </a:p>
      </dgm:t>
    </dgm:pt>
    <dgm:pt modelId="{092E22DE-D5B5-453B-B5DE-52EF646E07B4}">
      <dgm:prSet phldrT="[Texto]"/>
      <dgm:spPr/>
      <dgm:t>
        <a:bodyPr/>
        <a:lstStyle/>
        <a:p>
          <a:r>
            <a:rPr lang="es-EC">
              <a:solidFill>
                <a:schemeClr val="tx1"/>
              </a:solidFill>
            </a:rPr>
            <a:t>NO HISTONAS: se extraen de la cromatina, altos en aminoácidos básicos y ácidos </a:t>
          </a:r>
        </a:p>
        <a:p>
          <a:r>
            <a:rPr lang="es-EC">
              <a:solidFill>
                <a:schemeClr val="tx1"/>
              </a:solidFill>
            </a:rPr>
            <a:t>Ejemplos: </a:t>
          </a:r>
          <a:r>
            <a:rPr lang="es-EC" b="1" u="sng">
              <a:solidFill>
                <a:schemeClr val="tx1"/>
              </a:solidFill>
            </a:rPr>
            <a:t>proteínas de andamiaje, ADN polimerasa   </a:t>
          </a:r>
          <a:endParaRPr lang="es-EC" b="1" u="sng" dirty="0">
            <a:solidFill>
              <a:schemeClr val="tx1"/>
            </a:solidFill>
          </a:endParaRPr>
        </a:p>
      </dgm:t>
    </dgm:pt>
    <dgm:pt modelId="{EA709FFE-E501-4A54-9342-9ED748E55A8F}" type="parTrans" cxnId="{96538C9F-32CF-4B97-8C9D-80A7177B3269}">
      <dgm:prSet/>
      <dgm:spPr/>
      <dgm:t>
        <a:bodyPr/>
        <a:lstStyle/>
        <a:p>
          <a:endParaRPr lang="es-EC">
            <a:solidFill>
              <a:schemeClr val="tx1"/>
            </a:solidFill>
          </a:endParaRPr>
        </a:p>
      </dgm:t>
    </dgm:pt>
    <dgm:pt modelId="{AB2A25F1-F777-490C-B4DE-E2BAE16B19A6}" type="sibTrans" cxnId="{96538C9F-32CF-4B97-8C9D-80A7177B3269}">
      <dgm:prSet/>
      <dgm:spPr/>
      <dgm:t>
        <a:bodyPr/>
        <a:lstStyle/>
        <a:p>
          <a:endParaRPr lang="es-EC">
            <a:solidFill>
              <a:schemeClr val="tx1"/>
            </a:solidFill>
          </a:endParaRPr>
        </a:p>
      </dgm:t>
    </dgm:pt>
    <dgm:pt modelId="{EB7AF9A7-E777-48E7-AE0C-019991B7B45C}" type="pres">
      <dgm:prSet presAssocID="{166EDE2A-34E3-4C4F-88DB-B14FCC35738E}" presName="diagram" presStyleCnt="0">
        <dgm:presLayoutVars>
          <dgm:dir/>
          <dgm:resizeHandles val="exact"/>
        </dgm:presLayoutVars>
      </dgm:prSet>
      <dgm:spPr/>
      <dgm:t>
        <a:bodyPr/>
        <a:lstStyle/>
        <a:p>
          <a:endParaRPr lang="es-ES"/>
        </a:p>
      </dgm:t>
    </dgm:pt>
    <dgm:pt modelId="{10D9B7DE-B967-41CC-BB7E-C5500D7D58D0}" type="pres">
      <dgm:prSet presAssocID="{E1AFD06A-91AD-4811-9FF9-8B290EC7DE0C}" presName="node" presStyleLbl="node1" presStyleIdx="0" presStyleCnt="3">
        <dgm:presLayoutVars>
          <dgm:bulletEnabled val="1"/>
        </dgm:presLayoutVars>
      </dgm:prSet>
      <dgm:spPr/>
      <dgm:t>
        <a:bodyPr/>
        <a:lstStyle/>
        <a:p>
          <a:endParaRPr lang="es-ES"/>
        </a:p>
      </dgm:t>
    </dgm:pt>
    <dgm:pt modelId="{568CF763-EDAE-42FB-97A8-325BF8F354C4}" type="pres">
      <dgm:prSet presAssocID="{9BC2411D-62BB-40E6-BCED-EDB3E8EBAEF8}" presName="sibTrans" presStyleCnt="0"/>
      <dgm:spPr/>
    </dgm:pt>
    <dgm:pt modelId="{746E5335-027A-43AF-94E5-0C33F4C32E91}" type="pres">
      <dgm:prSet presAssocID="{CBEAE88F-8148-47D3-9179-EF02427EC313}" presName="node" presStyleLbl="node1" presStyleIdx="1" presStyleCnt="3">
        <dgm:presLayoutVars>
          <dgm:bulletEnabled val="1"/>
        </dgm:presLayoutVars>
      </dgm:prSet>
      <dgm:spPr/>
      <dgm:t>
        <a:bodyPr/>
        <a:lstStyle/>
        <a:p>
          <a:endParaRPr lang="es-ES"/>
        </a:p>
      </dgm:t>
    </dgm:pt>
    <dgm:pt modelId="{8613787C-1C87-49B6-916E-AE4D5E60E9AC}" type="pres">
      <dgm:prSet presAssocID="{FE2F2079-B821-495E-B614-581F6FE13BE2}" presName="sibTrans" presStyleCnt="0"/>
      <dgm:spPr/>
    </dgm:pt>
    <dgm:pt modelId="{27894ADE-8EBD-48A8-ABE5-D07AAE6F45F9}" type="pres">
      <dgm:prSet presAssocID="{092E22DE-D5B5-453B-B5DE-52EF646E07B4}" presName="node" presStyleLbl="node1" presStyleIdx="2" presStyleCnt="3">
        <dgm:presLayoutVars>
          <dgm:bulletEnabled val="1"/>
        </dgm:presLayoutVars>
      </dgm:prSet>
      <dgm:spPr/>
      <dgm:t>
        <a:bodyPr/>
        <a:lstStyle/>
        <a:p>
          <a:endParaRPr lang="es-ES"/>
        </a:p>
      </dgm:t>
    </dgm:pt>
  </dgm:ptLst>
  <dgm:cxnLst>
    <dgm:cxn modelId="{364BCB77-49AB-4BFB-ADAF-EEC0D34E02B3}" type="presOf" srcId="{166EDE2A-34E3-4C4F-88DB-B14FCC35738E}" destId="{EB7AF9A7-E777-48E7-AE0C-019991B7B45C}" srcOrd="0" destOrd="0" presId="urn:microsoft.com/office/officeart/2005/8/layout/default"/>
    <dgm:cxn modelId="{A7AA7C90-BDBA-489B-A604-1D2B2D1B04E0}" srcId="{166EDE2A-34E3-4C4F-88DB-B14FCC35738E}" destId="{E1AFD06A-91AD-4811-9FF9-8B290EC7DE0C}" srcOrd="0" destOrd="0" parTransId="{A5928F7D-D740-47B2-A40E-9CAE52DDB58B}" sibTransId="{9BC2411D-62BB-40E6-BCED-EDB3E8EBAEF8}"/>
    <dgm:cxn modelId="{96538C9F-32CF-4B97-8C9D-80A7177B3269}" srcId="{166EDE2A-34E3-4C4F-88DB-B14FCC35738E}" destId="{092E22DE-D5B5-453B-B5DE-52EF646E07B4}" srcOrd="2" destOrd="0" parTransId="{EA709FFE-E501-4A54-9342-9ED748E55A8F}" sibTransId="{AB2A25F1-F777-490C-B4DE-E2BAE16B19A6}"/>
    <dgm:cxn modelId="{1E3C78FD-C321-4C7F-A74C-050D75AD9C39}" type="presOf" srcId="{092E22DE-D5B5-453B-B5DE-52EF646E07B4}" destId="{27894ADE-8EBD-48A8-ABE5-D07AAE6F45F9}" srcOrd="0" destOrd="0" presId="urn:microsoft.com/office/officeart/2005/8/layout/default"/>
    <dgm:cxn modelId="{DBD4F440-26DB-4D22-B1AA-E1993C9959A1}" type="presOf" srcId="{E1AFD06A-91AD-4811-9FF9-8B290EC7DE0C}" destId="{10D9B7DE-B967-41CC-BB7E-C5500D7D58D0}" srcOrd="0" destOrd="0" presId="urn:microsoft.com/office/officeart/2005/8/layout/default"/>
    <dgm:cxn modelId="{947418CC-D71B-4C0F-BDEC-24FDD6C5AFB7}" srcId="{166EDE2A-34E3-4C4F-88DB-B14FCC35738E}" destId="{CBEAE88F-8148-47D3-9179-EF02427EC313}" srcOrd="1" destOrd="0" parTransId="{10CA9FE9-2C24-405D-A255-94E3C5BC5377}" sibTransId="{FE2F2079-B821-495E-B614-581F6FE13BE2}"/>
    <dgm:cxn modelId="{11083409-8EBB-458A-8968-420CD72D2451}" type="presOf" srcId="{CBEAE88F-8148-47D3-9179-EF02427EC313}" destId="{746E5335-027A-43AF-94E5-0C33F4C32E91}" srcOrd="0" destOrd="0" presId="urn:microsoft.com/office/officeart/2005/8/layout/default"/>
    <dgm:cxn modelId="{6DB3456A-156B-4277-B645-DB651D883597}" type="presParOf" srcId="{EB7AF9A7-E777-48E7-AE0C-019991B7B45C}" destId="{10D9B7DE-B967-41CC-BB7E-C5500D7D58D0}" srcOrd="0" destOrd="0" presId="urn:microsoft.com/office/officeart/2005/8/layout/default"/>
    <dgm:cxn modelId="{FF197CE6-536B-482B-9540-68998AACF2E9}" type="presParOf" srcId="{EB7AF9A7-E777-48E7-AE0C-019991B7B45C}" destId="{568CF763-EDAE-42FB-97A8-325BF8F354C4}" srcOrd="1" destOrd="0" presId="urn:microsoft.com/office/officeart/2005/8/layout/default"/>
    <dgm:cxn modelId="{DFB80F2F-3EB2-466B-B1BD-2B1E23019003}" type="presParOf" srcId="{EB7AF9A7-E777-48E7-AE0C-019991B7B45C}" destId="{746E5335-027A-43AF-94E5-0C33F4C32E91}" srcOrd="2" destOrd="0" presId="urn:microsoft.com/office/officeart/2005/8/layout/default"/>
    <dgm:cxn modelId="{D392E707-0C2A-4737-A89A-01D5ACBBBA6C}" type="presParOf" srcId="{EB7AF9A7-E777-48E7-AE0C-019991B7B45C}" destId="{8613787C-1C87-49B6-916E-AE4D5E60E9AC}" srcOrd="3" destOrd="0" presId="urn:microsoft.com/office/officeart/2005/8/layout/default"/>
    <dgm:cxn modelId="{9A9E8BFD-91D5-4AFB-AEFE-51F028D1BA27}" type="presParOf" srcId="{EB7AF9A7-E777-48E7-AE0C-019991B7B45C}" destId="{27894ADE-8EBD-48A8-ABE5-D07AAE6F45F9}"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A2C23E-09DB-47F0-9218-B76414A858E3}"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C"/>
        </a:p>
      </dgm:t>
    </dgm:pt>
    <dgm:pt modelId="{E3CCC275-03AC-44BA-8C25-E67131EABBCC}">
      <dgm:prSet phldrT="[Texto]"/>
      <dgm:spPr/>
      <dgm:t>
        <a:bodyPr/>
        <a:lstStyle/>
        <a:p>
          <a:r>
            <a:rPr lang="es-EC" b="1" dirty="0">
              <a:solidFill>
                <a:schemeClr val="bg1"/>
              </a:solidFill>
              <a:highlight>
                <a:srgbClr val="000000"/>
              </a:highlight>
            </a:rPr>
            <a:t>CROMOSOMAS METACÉNTRICOS</a:t>
          </a:r>
          <a:r>
            <a:rPr lang="es-EC" dirty="0"/>
            <a:t>: el centrómero se encuentra en la mitad; proporciona </a:t>
          </a:r>
          <a:r>
            <a:rPr lang="es-EC" b="1" i="1" dirty="0"/>
            <a:t>DOS BRAZOS IGUALES</a:t>
          </a:r>
        </a:p>
      </dgm:t>
    </dgm:pt>
    <dgm:pt modelId="{AF514C95-C108-4D47-92D4-D44FF1F9E3EC}" type="parTrans" cxnId="{C9783C97-1F31-407C-85A8-AB56DFF0087A}">
      <dgm:prSet/>
      <dgm:spPr/>
      <dgm:t>
        <a:bodyPr/>
        <a:lstStyle/>
        <a:p>
          <a:endParaRPr lang="es-EC"/>
        </a:p>
      </dgm:t>
    </dgm:pt>
    <dgm:pt modelId="{03A38F6A-8075-486C-ADCF-26246873F05B}" type="sibTrans" cxnId="{C9783C97-1F31-407C-85A8-AB56DFF0087A}">
      <dgm:prSet/>
      <dgm:spPr/>
      <dgm:t>
        <a:bodyPr/>
        <a:lstStyle/>
        <a:p>
          <a:endParaRPr lang="es-EC"/>
        </a:p>
      </dgm:t>
    </dgm:pt>
    <dgm:pt modelId="{C285FE00-B356-4541-BDF6-4A39EA3A785B}">
      <dgm:prSet phldrT="[Texto]"/>
      <dgm:spPr/>
      <dgm:t>
        <a:bodyPr/>
        <a:lstStyle/>
        <a:p>
          <a:r>
            <a:rPr lang="es-EC" b="1" dirty="0">
              <a:solidFill>
                <a:schemeClr val="bg1"/>
              </a:solidFill>
              <a:highlight>
                <a:srgbClr val="000000"/>
              </a:highlight>
            </a:rPr>
            <a:t>CROMOSOMAS SUBMETACÉNTRICOS</a:t>
          </a:r>
          <a:r>
            <a:rPr lang="es-EC" dirty="0">
              <a:solidFill>
                <a:schemeClr val="tx1"/>
              </a:solidFill>
            </a:rPr>
            <a:t>: </a:t>
          </a:r>
          <a:r>
            <a:rPr lang="es-EC" dirty="0"/>
            <a:t>el centrómero se desvía del centro, produciendo una diferencia asimétrica entre los brazos. (corto-Largo)</a:t>
          </a:r>
        </a:p>
      </dgm:t>
    </dgm:pt>
    <dgm:pt modelId="{F7BC2965-B13D-4F1A-A9B7-12B950C1ED37}" type="parTrans" cxnId="{175569DC-70E9-49D3-B53F-48D45D09896A}">
      <dgm:prSet/>
      <dgm:spPr/>
      <dgm:t>
        <a:bodyPr/>
        <a:lstStyle/>
        <a:p>
          <a:endParaRPr lang="es-EC"/>
        </a:p>
      </dgm:t>
    </dgm:pt>
    <dgm:pt modelId="{50AB03EB-3541-41B3-8AAF-4505F20F2FB9}" type="sibTrans" cxnId="{175569DC-70E9-49D3-B53F-48D45D09896A}">
      <dgm:prSet/>
      <dgm:spPr/>
      <dgm:t>
        <a:bodyPr/>
        <a:lstStyle/>
        <a:p>
          <a:endParaRPr lang="es-EC"/>
        </a:p>
      </dgm:t>
    </dgm:pt>
    <dgm:pt modelId="{4C7C1E47-BF5D-4599-B48E-6EA7FF2341EE}">
      <dgm:prSet phldrT="[Texto]"/>
      <dgm:spPr/>
      <dgm:t>
        <a:bodyPr/>
        <a:lstStyle/>
        <a:p>
          <a:r>
            <a:rPr lang="es-EC" b="1" dirty="0">
              <a:solidFill>
                <a:schemeClr val="bg1"/>
              </a:solidFill>
              <a:highlight>
                <a:srgbClr val="000000"/>
              </a:highlight>
            </a:rPr>
            <a:t>CROMOSOMAS ACROCÉNTRICOS:  </a:t>
          </a:r>
          <a:r>
            <a:rPr lang="es-EC" dirty="0"/>
            <a:t>la desviación del centrómero  es muy notoria; parte larga y una parte muy corta </a:t>
          </a:r>
        </a:p>
      </dgm:t>
    </dgm:pt>
    <dgm:pt modelId="{0174372B-B7E1-4A41-8BD9-E61300F5FC4D}" type="parTrans" cxnId="{6EFF08C7-5E7E-43D5-B5D2-354EDE7A4C66}">
      <dgm:prSet/>
      <dgm:spPr/>
      <dgm:t>
        <a:bodyPr/>
        <a:lstStyle/>
        <a:p>
          <a:endParaRPr lang="es-EC"/>
        </a:p>
      </dgm:t>
    </dgm:pt>
    <dgm:pt modelId="{1BF0DCA6-7205-4258-8653-917333CE9813}" type="sibTrans" cxnId="{6EFF08C7-5E7E-43D5-B5D2-354EDE7A4C66}">
      <dgm:prSet/>
      <dgm:spPr/>
      <dgm:t>
        <a:bodyPr/>
        <a:lstStyle/>
        <a:p>
          <a:endParaRPr lang="es-EC"/>
        </a:p>
      </dgm:t>
    </dgm:pt>
    <dgm:pt modelId="{B909D59D-E4D8-4A8B-A2D6-3368E415580A}">
      <dgm:prSet phldrT="[Texto]"/>
      <dgm:spPr/>
      <dgm:t>
        <a:bodyPr/>
        <a:lstStyle/>
        <a:p>
          <a:r>
            <a:rPr lang="es-EC" b="1" dirty="0">
              <a:solidFill>
                <a:schemeClr val="bg1"/>
              </a:solidFill>
              <a:highlight>
                <a:srgbClr val="000000"/>
              </a:highlight>
            </a:rPr>
            <a:t>CROMOSOMAS TELOCÉNTRICOS</a:t>
          </a:r>
          <a:r>
            <a:rPr lang="es-EC" dirty="0"/>
            <a:t>: centrómero se ubica al extremo del cromosoma. </a:t>
          </a:r>
        </a:p>
      </dgm:t>
    </dgm:pt>
    <dgm:pt modelId="{06C1D462-1325-46F6-868B-85AC152FC4C0}" type="parTrans" cxnId="{22932B21-D962-4515-9B10-A5921DD3969F}">
      <dgm:prSet/>
      <dgm:spPr/>
      <dgm:t>
        <a:bodyPr/>
        <a:lstStyle/>
        <a:p>
          <a:endParaRPr lang="es-EC"/>
        </a:p>
      </dgm:t>
    </dgm:pt>
    <dgm:pt modelId="{F47DB570-3A64-429C-9624-525F217A3DBE}" type="sibTrans" cxnId="{22932B21-D962-4515-9B10-A5921DD3969F}">
      <dgm:prSet/>
      <dgm:spPr/>
      <dgm:t>
        <a:bodyPr/>
        <a:lstStyle/>
        <a:p>
          <a:endParaRPr lang="es-EC"/>
        </a:p>
      </dgm:t>
    </dgm:pt>
    <dgm:pt modelId="{511BAF90-DCA4-46D8-9F7A-8040DDBBC194}" type="pres">
      <dgm:prSet presAssocID="{5AA2C23E-09DB-47F0-9218-B76414A858E3}" presName="diagram" presStyleCnt="0">
        <dgm:presLayoutVars>
          <dgm:dir/>
          <dgm:resizeHandles val="exact"/>
        </dgm:presLayoutVars>
      </dgm:prSet>
      <dgm:spPr/>
      <dgm:t>
        <a:bodyPr/>
        <a:lstStyle/>
        <a:p>
          <a:endParaRPr lang="es-ES"/>
        </a:p>
      </dgm:t>
    </dgm:pt>
    <dgm:pt modelId="{41154B6A-49CC-4C1C-8C36-AF237D746AC6}" type="pres">
      <dgm:prSet presAssocID="{E3CCC275-03AC-44BA-8C25-E67131EABBCC}" presName="node" presStyleLbl="node1" presStyleIdx="0" presStyleCnt="4">
        <dgm:presLayoutVars>
          <dgm:bulletEnabled val="1"/>
        </dgm:presLayoutVars>
      </dgm:prSet>
      <dgm:spPr/>
      <dgm:t>
        <a:bodyPr/>
        <a:lstStyle/>
        <a:p>
          <a:endParaRPr lang="es-ES"/>
        </a:p>
      </dgm:t>
    </dgm:pt>
    <dgm:pt modelId="{E2F30A77-D3FC-4748-A319-82C9B2E16097}" type="pres">
      <dgm:prSet presAssocID="{03A38F6A-8075-486C-ADCF-26246873F05B}" presName="sibTrans" presStyleCnt="0"/>
      <dgm:spPr/>
    </dgm:pt>
    <dgm:pt modelId="{47A2841D-CFCD-4E2F-804C-8351EC6879E7}" type="pres">
      <dgm:prSet presAssocID="{C285FE00-B356-4541-BDF6-4A39EA3A785B}" presName="node" presStyleLbl="node1" presStyleIdx="1" presStyleCnt="4">
        <dgm:presLayoutVars>
          <dgm:bulletEnabled val="1"/>
        </dgm:presLayoutVars>
      </dgm:prSet>
      <dgm:spPr/>
      <dgm:t>
        <a:bodyPr/>
        <a:lstStyle/>
        <a:p>
          <a:endParaRPr lang="es-ES"/>
        </a:p>
      </dgm:t>
    </dgm:pt>
    <dgm:pt modelId="{BA443773-2C4C-4BE2-A2AD-3C60542EDF2B}" type="pres">
      <dgm:prSet presAssocID="{50AB03EB-3541-41B3-8AAF-4505F20F2FB9}" presName="sibTrans" presStyleCnt="0"/>
      <dgm:spPr/>
    </dgm:pt>
    <dgm:pt modelId="{B5CD3D9C-58B5-44A1-8F39-97D192282910}" type="pres">
      <dgm:prSet presAssocID="{4C7C1E47-BF5D-4599-B48E-6EA7FF2341EE}" presName="node" presStyleLbl="node1" presStyleIdx="2" presStyleCnt="4">
        <dgm:presLayoutVars>
          <dgm:bulletEnabled val="1"/>
        </dgm:presLayoutVars>
      </dgm:prSet>
      <dgm:spPr/>
      <dgm:t>
        <a:bodyPr/>
        <a:lstStyle/>
        <a:p>
          <a:endParaRPr lang="es-ES"/>
        </a:p>
      </dgm:t>
    </dgm:pt>
    <dgm:pt modelId="{B06A1328-9F7A-4EDE-B192-8061FBB00B20}" type="pres">
      <dgm:prSet presAssocID="{1BF0DCA6-7205-4258-8653-917333CE9813}" presName="sibTrans" presStyleCnt="0"/>
      <dgm:spPr/>
    </dgm:pt>
    <dgm:pt modelId="{EF88C7A1-C22F-4540-B03E-5A9CC29CB203}" type="pres">
      <dgm:prSet presAssocID="{B909D59D-E4D8-4A8B-A2D6-3368E415580A}" presName="node" presStyleLbl="node1" presStyleIdx="3" presStyleCnt="4">
        <dgm:presLayoutVars>
          <dgm:bulletEnabled val="1"/>
        </dgm:presLayoutVars>
      </dgm:prSet>
      <dgm:spPr/>
      <dgm:t>
        <a:bodyPr/>
        <a:lstStyle/>
        <a:p>
          <a:endParaRPr lang="es-ES"/>
        </a:p>
      </dgm:t>
    </dgm:pt>
  </dgm:ptLst>
  <dgm:cxnLst>
    <dgm:cxn modelId="{35299778-2698-4A5B-972D-8125F7C0821C}" type="presOf" srcId="{E3CCC275-03AC-44BA-8C25-E67131EABBCC}" destId="{41154B6A-49CC-4C1C-8C36-AF237D746AC6}" srcOrd="0" destOrd="0" presId="urn:microsoft.com/office/officeart/2005/8/layout/default"/>
    <dgm:cxn modelId="{50C12679-93D7-447D-942F-0224B766D78A}" type="presOf" srcId="{5AA2C23E-09DB-47F0-9218-B76414A858E3}" destId="{511BAF90-DCA4-46D8-9F7A-8040DDBBC194}" srcOrd="0" destOrd="0" presId="urn:microsoft.com/office/officeart/2005/8/layout/default"/>
    <dgm:cxn modelId="{6EFF08C7-5E7E-43D5-B5D2-354EDE7A4C66}" srcId="{5AA2C23E-09DB-47F0-9218-B76414A858E3}" destId="{4C7C1E47-BF5D-4599-B48E-6EA7FF2341EE}" srcOrd="2" destOrd="0" parTransId="{0174372B-B7E1-4A41-8BD9-E61300F5FC4D}" sibTransId="{1BF0DCA6-7205-4258-8653-917333CE9813}"/>
    <dgm:cxn modelId="{C541C322-0D69-4D85-AB92-53E8B26BB0C2}" type="presOf" srcId="{4C7C1E47-BF5D-4599-B48E-6EA7FF2341EE}" destId="{B5CD3D9C-58B5-44A1-8F39-97D192282910}" srcOrd="0" destOrd="0" presId="urn:microsoft.com/office/officeart/2005/8/layout/default"/>
    <dgm:cxn modelId="{175569DC-70E9-49D3-B53F-48D45D09896A}" srcId="{5AA2C23E-09DB-47F0-9218-B76414A858E3}" destId="{C285FE00-B356-4541-BDF6-4A39EA3A785B}" srcOrd="1" destOrd="0" parTransId="{F7BC2965-B13D-4F1A-A9B7-12B950C1ED37}" sibTransId="{50AB03EB-3541-41B3-8AAF-4505F20F2FB9}"/>
    <dgm:cxn modelId="{22932B21-D962-4515-9B10-A5921DD3969F}" srcId="{5AA2C23E-09DB-47F0-9218-B76414A858E3}" destId="{B909D59D-E4D8-4A8B-A2D6-3368E415580A}" srcOrd="3" destOrd="0" parTransId="{06C1D462-1325-46F6-868B-85AC152FC4C0}" sibTransId="{F47DB570-3A64-429C-9624-525F217A3DBE}"/>
    <dgm:cxn modelId="{94DCCFE4-1D65-4D33-A080-446490580BC9}" type="presOf" srcId="{C285FE00-B356-4541-BDF6-4A39EA3A785B}" destId="{47A2841D-CFCD-4E2F-804C-8351EC6879E7}" srcOrd="0" destOrd="0" presId="urn:microsoft.com/office/officeart/2005/8/layout/default"/>
    <dgm:cxn modelId="{51DFFF33-CE19-404C-8A9C-F4435CE4A617}" type="presOf" srcId="{B909D59D-E4D8-4A8B-A2D6-3368E415580A}" destId="{EF88C7A1-C22F-4540-B03E-5A9CC29CB203}" srcOrd="0" destOrd="0" presId="urn:microsoft.com/office/officeart/2005/8/layout/default"/>
    <dgm:cxn modelId="{C9783C97-1F31-407C-85A8-AB56DFF0087A}" srcId="{5AA2C23E-09DB-47F0-9218-B76414A858E3}" destId="{E3CCC275-03AC-44BA-8C25-E67131EABBCC}" srcOrd="0" destOrd="0" parTransId="{AF514C95-C108-4D47-92D4-D44FF1F9E3EC}" sibTransId="{03A38F6A-8075-486C-ADCF-26246873F05B}"/>
    <dgm:cxn modelId="{9FFE6208-E722-4D4F-9804-53DC62D33BC1}" type="presParOf" srcId="{511BAF90-DCA4-46D8-9F7A-8040DDBBC194}" destId="{41154B6A-49CC-4C1C-8C36-AF237D746AC6}" srcOrd="0" destOrd="0" presId="urn:microsoft.com/office/officeart/2005/8/layout/default"/>
    <dgm:cxn modelId="{CD1E5A9B-CA4A-40A8-8914-6C9B353EAFCD}" type="presParOf" srcId="{511BAF90-DCA4-46D8-9F7A-8040DDBBC194}" destId="{E2F30A77-D3FC-4748-A319-82C9B2E16097}" srcOrd="1" destOrd="0" presId="urn:microsoft.com/office/officeart/2005/8/layout/default"/>
    <dgm:cxn modelId="{D15F3F4C-DF8D-4BCC-8900-E5A2379267F3}" type="presParOf" srcId="{511BAF90-DCA4-46D8-9F7A-8040DDBBC194}" destId="{47A2841D-CFCD-4E2F-804C-8351EC6879E7}" srcOrd="2" destOrd="0" presId="urn:microsoft.com/office/officeart/2005/8/layout/default"/>
    <dgm:cxn modelId="{66B51ED2-028D-442C-9870-818FC73E74FA}" type="presParOf" srcId="{511BAF90-DCA4-46D8-9F7A-8040DDBBC194}" destId="{BA443773-2C4C-4BE2-A2AD-3C60542EDF2B}" srcOrd="3" destOrd="0" presId="urn:microsoft.com/office/officeart/2005/8/layout/default"/>
    <dgm:cxn modelId="{62B77B6C-1607-4D98-89CB-229E779602B6}" type="presParOf" srcId="{511BAF90-DCA4-46D8-9F7A-8040DDBBC194}" destId="{B5CD3D9C-58B5-44A1-8F39-97D192282910}" srcOrd="4" destOrd="0" presId="urn:microsoft.com/office/officeart/2005/8/layout/default"/>
    <dgm:cxn modelId="{FD42E2BA-1DC8-4EAB-9A86-F661FE2349D5}" type="presParOf" srcId="{511BAF90-DCA4-46D8-9F7A-8040DDBBC194}" destId="{B06A1328-9F7A-4EDE-B192-8061FBB00B20}" srcOrd="5" destOrd="0" presId="urn:microsoft.com/office/officeart/2005/8/layout/default"/>
    <dgm:cxn modelId="{32A3E374-0317-4C05-9E6C-2B86737DC185}" type="presParOf" srcId="{511BAF90-DCA4-46D8-9F7A-8040DDBBC194}" destId="{EF88C7A1-C22F-4540-B03E-5A9CC29CB20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354025-17F0-481F-AA03-F78F89051CBA}"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C"/>
        </a:p>
      </dgm:t>
    </dgm:pt>
    <dgm:pt modelId="{6825A3D8-B7FB-444A-8580-78EBC5913C44}">
      <dgm:prSet phldrT="[Texto]"/>
      <dgm:spPr/>
      <dgm:t>
        <a:bodyPr/>
        <a:lstStyle/>
        <a:p>
          <a:r>
            <a:rPr lang="es-EC" b="1" dirty="0">
              <a:solidFill>
                <a:schemeClr val="tx1"/>
              </a:solidFill>
              <a:highlight>
                <a:srgbClr val="0000FF"/>
              </a:highlight>
            </a:rPr>
            <a:t>CROMOSOMAS AUTOSÓMICOS</a:t>
          </a:r>
          <a:r>
            <a:rPr lang="es-EC" dirty="0"/>
            <a:t>: son 22 pares; controlan las características de los seres vivos.  </a:t>
          </a:r>
        </a:p>
      </dgm:t>
    </dgm:pt>
    <dgm:pt modelId="{F9280EF7-2CA2-46C7-BD88-FB128E18DFCC}" type="parTrans" cxnId="{1B97DC9D-19CA-4B9C-9241-4699B3F66912}">
      <dgm:prSet/>
      <dgm:spPr/>
      <dgm:t>
        <a:bodyPr/>
        <a:lstStyle/>
        <a:p>
          <a:endParaRPr lang="es-EC"/>
        </a:p>
      </dgm:t>
    </dgm:pt>
    <dgm:pt modelId="{89D8B6BA-7713-42DF-A3DE-5997DFAF8754}" type="sibTrans" cxnId="{1B97DC9D-19CA-4B9C-9241-4699B3F66912}">
      <dgm:prSet/>
      <dgm:spPr/>
      <dgm:t>
        <a:bodyPr/>
        <a:lstStyle/>
        <a:p>
          <a:endParaRPr lang="es-EC"/>
        </a:p>
      </dgm:t>
    </dgm:pt>
    <dgm:pt modelId="{A7D97583-BB58-4B9E-B090-19365A35669E}">
      <dgm:prSet phldrT="[Texto]"/>
      <dgm:spPr/>
      <dgm:t>
        <a:bodyPr/>
        <a:lstStyle/>
        <a:p>
          <a:r>
            <a:rPr lang="es-EC" b="1" dirty="0">
              <a:solidFill>
                <a:schemeClr val="tx1"/>
              </a:solidFill>
              <a:highlight>
                <a:srgbClr val="0000FF"/>
              </a:highlight>
            </a:rPr>
            <a:t>CROMOSOMAS SEXUALES</a:t>
          </a:r>
          <a:r>
            <a:rPr lang="es-EC" dirty="0">
              <a:solidFill>
                <a:schemeClr val="tx1"/>
              </a:solidFill>
            </a:rPr>
            <a:t>: </a:t>
          </a:r>
          <a:r>
            <a:rPr lang="es-EC" dirty="0"/>
            <a:t>determina el sexo del los individuos.  </a:t>
          </a:r>
        </a:p>
      </dgm:t>
    </dgm:pt>
    <dgm:pt modelId="{04F1B2A3-83A2-48E0-AAB8-1AD32B66C643}" type="parTrans" cxnId="{24445A10-D7B6-419B-8530-8E9065A772FA}">
      <dgm:prSet/>
      <dgm:spPr/>
      <dgm:t>
        <a:bodyPr/>
        <a:lstStyle/>
        <a:p>
          <a:endParaRPr lang="es-EC"/>
        </a:p>
      </dgm:t>
    </dgm:pt>
    <dgm:pt modelId="{FD7E6AD2-25D7-491A-8E0A-59EC4A490CBF}" type="sibTrans" cxnId="{24445A10-D7B6-419B-8530-8E9065A772FA}">
      <dgm:prSet/>
      <dgm:spPr/>
      <dgm:t>
        <a:bodyPr/>
        <a:lstStyle/>
        <a:p>
          <a:endParaRPr lang="es-EC"/>
        </a:p>
      </dgm:t>
    </dgm:pt>
    <dgm:pt modelId="{D758BE1C-A231-425D-B67D-F413D5C70AD9}" type="pres">
      <dgm:prSet presAssocID="{CE354025-17F0-481F-AA03-F78F89051CBA}" presName="diagram" presStyleCnt="0">
        <dgm:presLayoutVars>
          <dgm:dir/>
          <dgm:resizeHandles val="exact"/>
        </dgm:presLayoutVars>
      </dgm:prSet>
      <dgm:spPr/>
      <dgm:t>
        <a:bodyPr/>
        <a:lstStyle/>
        <a:p>
          <a:endParaRPr lang="es-ES"/>
        </a:p>
      </dgm:t>
    </dgm:pt>
    <dgm:pt modelId="{8C972BC0-04C3-47F9-B908-7A25EA2E1C35}" type="pres">
      <dgm:prSet presAssocID="{6825A3D8-B7FB-444A-8580-78EBC5913C44}" presName="node" presStyleLbl="node1" presStyleIdx="0" presStyleCnt="2">
        <dgm:presLayoutVars>
          <dgm:bulletEnabled val="1"/>
        </dgm:presLayoutVars>
      </dgm:prSet>
      <dgm:spPr/>
      <dgm:t>
        <a:bodyPr/>
        <a:lstStyle/>
        <a:p>
          <a:endParaRPr lang="es-ES"/>
        </a:p>
      </dgm:t>
    </dgm:pt>
    <dgm:pt modelId="{9202F8DE-D7A8-49B9-891B-6A2A993C5E18}" type="pres">
      <dgm:prSet presAssocID="{89D8B6BA-7713-42DF-A3DE-5997DFAF8754}" presName="sibTrans" presStyleCnt="0"/>
      <dgm:spPr/>
    </dgm:pt>
    <dgm:pt modelId="{61728E8B-2C1F-405E-BEE7-80DE78EF0A0B}" type="pres">
      <dgm:prSet presAssocID="{A7D97583-BB58-4B9E-B090-19365A35669E}" presName="node" presStyleLbl="node1" presStyleIdx="1" presStyleCnt="2">
        <dgm:presLayoutVars>
          <dgm:bulletEnabled val="1"/>
        </dgm:presLayoutVars>
      </dgm:prSet>
      <dgm:spPr/>
      <dgm:t>
        <a:bodyPr/>
        <a:lstStyle/>
        <a:p>
          <a:endParaRPr lang="es-ES"/>
        </a:p>
      </dgm:t>
    </dgm:pt>
  </dgm:ptLst>
  <dgm:cxnLst>
    <dgm:cxn modelId="{02DEBA8D-012E-4FFF-9E15-8EB5C7C9E05F}" type="presOf" srcId="{CE354025-17F0-481F-AA03-F78F89051CBA}" destId="{D758BE1C-A231-425D-B67D-F413D5C70AD9}" srcOrd="0" destOrd="0" presId="urn:microsoft.com/office/officeart/2005/8/layout/default"/>
    <dgm:cxn modelId="{1B97DC9D-19CA-4B9C-9241-4699B3F66912}" srcId="{CE354025-17F0-481F-AA03-F78F89051CBA}" destId="{6825A3D8-B7FB-444A-8580-78EBC5913C44}" srcOrd="0" destOrd="0" parTransId="{F9280EF7-2CA2-46C7-BD88-FB128E18DFCC}" sibTransId="{89D8B6BA-7713-42DF-A3DE-5997DFAF8754}"/>
    <dgm:cxn modelId="{24445A10-D7B6-419B-8530-8E9065A772FA}" srcId="{CE354025-17F0-481F-AA03-F78F89051CBA}" destId="{A7D97583-BB58-4B9E-B090-19365A35669E}" srcOrd="1" destOrd="0" parTransId="{04F1B2A3-83A2-48E0-AAB8-1AD32B66C643}" sibTransId="{FD7E6AD2-25D7-491A-8E0A-59EC4A490CBF}"/>
    <dgm:cxn modelId="{CD749491-E4C2-4BFA-ACC2-ED77B7FAD383}" type="presOf" srcId="{6825A3D8-B7FB-444A-8580-78EBC5913C44}" destId="{8C972BC0-04C3-47F9-B908-7A25EA2E1C35}" srcOrd="0" destOrd="0" presId="urn:microsoft.com/office/officeart/2005/8/layout/default"/>
    <dgm:cxn modelId="{3FA992D3-8889-4663-8A2E-DA4A8814EFFB}" type="presOf" srcId="{A7D97583-BB58-4B9E-B090-19365A35669E}" destId="{61728E8B-2C1F-405E-BEE7-80DE78EF0A0B}" srcOrd="0" destOrd="0" presId="urn:microsoft.com/office/officeart/2005/8/layout/default"/>
    <dgm:cxn modelId="{13168544-A661-4D66-8E02-0B1543B28159}" type="presParOf" srcId="{D758BE1C-A231-425D-B67D-F413D5C70AD9}" destId="{8C972BC0-04C3-47F9-B908-7A25EA2E1C35}" srcOrd="0" destOrd="0" presId="urn:microsoft.com/office/officeart/2005/8/layout/default"/>
    <dgm:cxn modelId="{D41C457A-837B-47CA-A19E-C07EC09EEDCE}" type="presParOf" srcId="{D758BE1C-A231-425D-B67D-F413D5C70AD9}" destId="{9202F8DE-D7A8-49B9-891B-6A2A993C5E18}" srcOrd="1" destOrd="0" presId="urn:microsoft.com/office/officeart/2005/8/layout/default"/>
    <dgm:cxn modelId="{5421D194-FA81-48FF-8141-754E36C6956A}" type="presParOf" srcId="{D758BE1C-A231-425D-B67D-F413D5C70AD9}" destId="{61728E8B-2C1F-405E-BEE7-80DE78EF0A0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CC314F-849A-4BEE-84A1-C0FC3D0FD74E}"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C"/>
        </a:p>
      </dgm:t>
    </dgm:pt>
    <dgm:pt modelId="{918969BE-47FC-4B5A-84AD-4BE241C34F26}">
      <dgm:prSet phldrT="[Texto]"/>
      <dgm:spPr/>
      <dgm:t>
        <a:bodyPr/>
        <a:lstStyle/>
        <a:p>
          <a:r>
            <a:rPr lang="es-EC" b="0" i="0" dirty="0"/>
            <a:t>Imagen de los cromosomas de una persona</a:t>
          </a:r>
          <a:endParaRPr lang="es-EC" dirty="0"/>
        </a:p>
      </dgm:t>
    </dgm:pt>
    <dgm:pt modelId="{93F95EB6-7739-4623-8DE0-1D6414EF6490}" type="parTrans" cxnId="{58FCC993-A8CD-46E5-AC09-E302522F9194}">
      <dgm:prSet/>
      <dgm:spPr/>
      <dgm:t>
        <a:bodyPr/>
        <a:lstStyle/>
        <a:p>
          <a:endParaRPr lang="es-EC"/>
        </a:p>
      </dgm:t>
    </dgm:pt>
    <dgm:pt modelId="{59D92768-CBD8-47E7-9C23-F0F2F2DA3A78}" type="sibTrans" cxnId="{58FCC993-A8CD-46E5-AC09-E302522F9194}">
      <dgm:prSet/>
      <dgm:spPr/>
      <dgm:t>
        <a:bodyPr/>
        <a:lstStyle/>
        <a:p>
          <a:endParaRPr lang="es-EC"/>
        </a:p>
      </dgm:t>
    </dgm:pt>
    <dgm:pt modelId="{7E149B4F-AB56-4AE1-A8BA-CCA108F40C87}">
      <dgm:prSet phldrT="[Texto]"/>
      <dgm:spPr/>
      <dgm:t>
        <a:bodyPr/>
        <a:lstStyle/>
        <a:p>
          <a:r>
            <a:rPr lang="es-EC" b="0" i="0" dirty="0"/>
            <a:t>Es  el conjunto completo de los cromosomas de un individuo</a:t>
          </a:r>
          <a:endParaRPr lang="es-EC" dirty="0"/>
        </a:p>
      </dgm:t>
    </dgm:pt>
    <dgm:pt modelId="{8694FED5-5BC7-49B9-8BC8-EBAEDAC08E83}" type="parTrans" cxnId="{6D0C5AFE-6C31-4192-8BB9-D58C6E85F46C}">
      <dgm:prSet/>
      <dgm:spPr/>
      <dgm:t>
        <a:bodyPr/>
        <a:lstStyle/>
        <a:p>
          <a:endParaRPr lang="es-EC"/>
        </a:p>
      </dgm:t>
    </dgm:pt>
    <dgm:pt modelId="{97A6113C-A872-4AC1-B30B-AB973D1118E2}" type="sibTrans" cxnId="{6D0C5AFE-6C31-4192-8BB9-D58C6E85F46C}">
      <dgm:prSet/>
      <dgm:spPr/>
      <dgm:t>
        <a:bodyPr/>
        <a:lstStyle/>
        <a:p>
          <a:endParaRPr lang="es-EC"/>
        </a:p>
      </dgm:t>
    </dgm:pt>
    <dgm:pt modelId="{0C62ACAB-6137-4203-A37B-E2175A0ABD7D}">
      <dgm:prSet phldrT="[Texto]"/>
      <dgm:spPr/>
      <dgm:t>
        <a:bodyPr/>
        <a:lstStyle/>
        <a:p>
          <a:r>
            <a:rPr lang="es-EC" dirty="0"/>
            <a:t>Usa </a:t>
          </a:r>
          <a:r>
            <a:rPr lang="es-EC" b="0" i="0" dirty="0"/>
            <a:t>para buscar anomalías en el número o la estructura de los cromosomas.</a:t>
          </a:r>
          <a:endParaRPr lang="es-EC" dirty="0"/>
        </a:p>
      </dgm:t>
    </dgm:pt>
    <dgm:pt modelId="{2BDF46E2-5895-421B-B269-A7FBFDD04CA9}" type="parTrans" cxnId="{752B0ECC-EF0D-4B07-A3B8-185A460A0006}">
      <dgm:prSet/>
      <dgm:spPr/>
      <dgm:t>
        <a:bodyPr/>
        <a:lstStyle/>
        <a:p>
          <a:endParaRPr lang="es-EC"/>
        </a:p>
      </dgm:t>
    </dgm:pt>
    <dgm:pt modelId="{44809C3E-DD2D-4E1E-AFE8-8B5C016B3F6A}" type="sibTrans" cxnId="{752B0ECC-EF0D-4B07-A3B8-185A460A0006}">
      <dgm:prSet/>
      <dgm:spPr/>
      <dgm:t>
        <a:bodyPr/>
        <a:lstStyle/>
        <a:p>
          <a:endParaRPr lang="es-EC"/>
        </a:p>
      </dgm:t>
    </dgm:pt>
    <dgm:pt modelId="{DBA13C67-0953-47AC-98E4-DF68751784F6}" type="pres">
      <dgm:prSet presAssocID="{09CC314F-849A-4BEE-84A1-C0FC3D0FD74E}" presName="diagram" presStyleCnt="0">
        <dgm:presLayoutVars>
          <dgm:dir/>
          <dgm:resizeHandles val="exact"/>
        </dgm:presLayoutVars>
      </dgm:prSet>
      <dgm:spPr/>
      <dgm:t>
        <a:bodyPr/>
        <a:lstStyle/>
        <a:p>
          <a:endParaRPr lang="es-ES"/>
        </a:p>
      </dgm:t>
    </dgm:pt>
    <dgm:pt modelId="{1263AE90-3E30-4CC0-B28D-8B4CF590F042}" type="pres">
      <dgm:prSet presAssocID="{918969BE-47FC-4B5A-84AD-4BE241C34F26}" presName="node" presStyleLbl="node1" presStyleIdx="0" presStyleCnt="3">
        <dgm:presLayoutVars>
          <dgm:bulletEnabled val="1"/>
        </dgm:presLayoutVars>
      </dgm:prSet>
      <dgm:spPr/>
      <dgm:t>
        <a:bodyPr/>
        <a:lstStyle/>
        <a:p>
          <a:endParaRPr lang="es-ES"/>
        </a:p>
      </dgm:t>
    </dgm:pt>
    <dgm:pt modelId="{343D5B3C-9581-4662-896E-9477AF7F2008}" type="pres">
      <dgm:prSet presAssocID="{59D92768-CBD8-47E7-9C23-F0F2F2DA3A78}" presName="sibTrans" presStyleCnt="0"/>
      <dgm:spPr/>
    </dgm:pt>
    <dgm:pt modelId="{B5AC7719-4A3A-4BED-ABCD-FC2AE2CD75A0}" type="pres">
      <dgm:prSet presAssocID="{7E149B4F-AB56-4AE1-A8BA-CCA108F40C87}" presName="node" presStyleLbl="node1" presStyleIdx="1" presStyleCnt="3">
        <dgm:presLayoutVars>
          <dgm:bulletEnabled val="1"/>
        </dgm:presLayoutVars>
      </dgm:prSet>
      <dgm:spPr/>
      <dgm:t>
        <a:bodyPr/>
        <a:lstStyle/>
        <a:p>
          <a:endParaRPr lang="es-ES"/>
        </a:p>
      </dgm:t>
    </dgm:pt>
    <dgm:pt modelId="{2237BACA-C794-497F-B9CF-9EE9DC2AE875}" type="pres">
      <dgm:prSet presAssocID="{97A6113C-A872-4AC1-B30B-AB973D1118E2}" presName="sibTrans" presStyleCnt="0"/>
      <dgm:spPr/>
    </dgm:pt>
    <dgm:pt modelId="{80C968D2-B367-45B4-8B2E-C40EE40CAA10}" type="pres">
      <dgm:prSet presAssocID="{0C62ACAB-6137-4203-A37B-E2175A0ABD7D}" presName="node" presStyleLbl="node1" presStyleIdx="2" presStyleCnt="3">
        <dgm:presLayoutVars>
          <dgm:bulletEnabled val="1"/>
        </dgm:presLayoutVars>
      </dgm:prSet>
      <dgm:spPr/>
      <dgm:t>
        <a:bodyPr/>
        <a:lstStyle/>
        <a:p>
          <a:endParaRPr lang="es-ES"/>
        </a:p>
      </dgm:t>
    </dgm:pt>
  </dgm:ptLst>
  <dgm:cxnLst>
    <dgm:cxn modelId="{FDEBB351-4988-4DCB-A522-52286CE2358F}" type="presOf" srcId="{09CC314F-849A-4BEE-84A1-C0FC3D0FD74E}" destId="{DBA13C67-0953-47AC-98E4-DF68751784F6}" srcOrd="0" destOrd="0" presId="urn:microsoft.com/office/officeart/2005/8/layout/default"/>
    <dgm:cxn modelId="{58FCC993-A8CD-46E5-AC09-E302522F9194}" srcId="{09CC314F-849A-4BEE-84A1-C0FC3D0FD74E}" destId="{918969BE-47FC-4B5A-84AD-4BE241C34F26}" srcOrd="0" destOrd="0" parTransId="{93F95EB6-7739-4623-8DE0-1D6414EF6490}" sibTransId="{59D92768-CBD8-47E7-9C23-F0F2F2DA3A78}"/>
    <dgm:cxn modelId="{752B0ECC-EF0D-4B07-A3B8-185A460A0006}" srcId="{09CC314F-849A-4BEE-84A1-C0FC3D0FD74E}" destId="{0C62ACAB-6137-4203-A37B-E2175A0ABD7D}" srcOrd="2" destOrd="0" parTransId="{2BDF46E2-5895-421B-B269-A7FBFDD04CA9}" sibTransId="{44809C3E-DD2D-4E1E-AFE8-8B5C016B3F6A}"/>
    <dgm:cxn modelId="{641E847D-A75D-45F7-AFD7-A66B94506A88}" type="presOf" srcId="{7E149B4F-AB56-4AE1-A8BA-CCA108F40C87}" destId="{B5AC7719-4A3A-4BED-ABCD-FC2AE2CD75A0}" srcOrd="0" destOrd="0" presId="urn:microsoft.com/office/officeart/2005/8/layout/default"/>
    <dgm:cxn modelId="{75A54C4D-E491-48E4-9734-5252110D3820}" type="presOf" srcId="{918969BE-47FC-4B5A-84AD-4BE241C34F26}" destId="{1263AE90-3E30-4CC0-B28D-8B4CF590F042}" srcOrd="0" destOrd="0" presId="urn:microsoft.com/office/officeart/2005/8/layout/default"/>
    <dgm:cxn modelId="{5A5BCBCF-0DE3-4DF3-B1A5-30787A4C9CC4}" type="presOf" srcId="{0C62ACAB-6137-4203-A37B-E2175A0ABD7D}" destId="{80C968D2-B367-45B4-8B2E-C40EE40CAA10}" srcOrd="0" destOrd="0" presId="urn:microsoft.com/office/officeart/2005/8/layout/default"/>
    <dgm:cxn modelId="{6D0C5AFE-6C31-4192-8BB9-D58C6E85F46C}" srcId="{09CC314F-849A-4BEE-84A1-C0FC3D0FD74E}" destId="{7E149B4F-AB56-4AE1-A8BA-CCA108F40C87}" srcOrd="1" destOrd="0" parTransId="{8694FED5-5BC7-49B9-8BC8-EBAEDAC08E83}" sibTransId="{97A6113C-A872-4AC1-B30B-AB973D1118E2}"/>
    <dgm:cxn modelId="{746BBC2A-78C5-46FF-B921-725B51256642}" type="presParOf" srcId="{DBA13C67-0953-47AC-98E4-DF68751784F6}" destId="{1263AE90-3E30-4CC0-B28D-8B4CF590F042}" srcOrd="0" destOrd="0" presId="urn:microsoft.com/office/officeart/2005/8/layout/default"/>
    <dgm:cxn modelId="{20FE3F2E-323C-452A-BC75-8737868CB48E}" type="presParOf" srcId="{DBA13C67-0953-47AC-98E4-DF68751784F6}" destId="{343D5B3C-9581-4662-896E-9477AF7F2008}" srcOrd="1" destOrd="0" presId="urn:microsoft.com/office/officeart/2005/8/layout/default"/>
    <dgm:cxn modelId="{9A145925-755C-42A7-A186-8605EF282907}" type="presParOf" srcId="{DBA13C67-0953-47AC-98E4-DF68751784F6}" destId="{B5AC7719-4A3A-4BED-ABCD-FC2AE2CD75A0}" srcOrd="2" destOrd="0" presId="urn:microsoft.com/office/officeart/2005/8/layout/default"/>
    <dgm:cxn modelId="{3EC4A1FE-2D2B-4240-929C-7BC03D98C28D}" type="presParOf" srcId="{DBA13C67-0953-47AC-98E4-DF68751784F6}" destId="{2237BACA-C794-497F-B9CF-9EE9DC2AE875}" srcOrd="3" destOrd="0" presId="urn:microsoft.com/office/officeart/2005/8/layout/default"/>
    <dgm:cxn modelId="{79E12E34-15C6-493F-8B17-40A3F5A885E1}" type="presParOf" srcId="{DBA13C67-0953-47AC-98E4-DF68751784F6}" destId="{80C968D2-B367-45B4-8B2E-C40EE40CAA1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26F4A-25E8-4D1F-91C5-084460E0B064}">
      <dsp:nvSpPr>
        <dsp:cNvPr id="0" name=""/>
        <dsp:cNvSpPr/>
      </dsp:nvSpPr>
      <dsp:spPr>
        <a:xfrm>
          <a:off x="435312" y="436"/>
          <a:ext cx="4167533" cy="250051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kern="1200" dirty="0"/>
            <a:t>Contiene la información genética de los seres vivos. </a:t>
          </a:r>
        </a:p>
      </dsp:txBody>
      <dsp:txXfrm>
        <a:off x="435312" y="436"/>
        <a:ext cx="4167533" cy="2500519"/>
      </dsp:txXfrm>
    </dsp:sp>
    <dsp:sp modelId="{A35F3832-C0FE-4A9D-8520-C5DED1D06642}">
      <dsp:nvSpPr>
        <dsp:cNvPr id="0" name=""/>
        <dsp:cNvSpPr/>
      </dsp:nvSpPr>
      <dsp:spPr>
        <a:xfrm>
          <a:off x="5019598" y="436"/>
          <a:ext cx="4167533" cy="250051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kern="1200" dirty="0"/>
            <a:t>La información que </a:t>
          </a:r>
          <a:br>
            <a:rPr lang="es-EC" sz="3400" kern="1200" dirty="0"/>
          </a:br>
          <a:r>
            <a:rPr lang="es-EC" sz="3400" kern="1200" dirty="0"/>
            <a:t> contiene la transmite de una generación en otra. </a:t>
          </a:r>
        </a:p>
      </dsp:txBody>
      <dsp:txXfrm>
        <a:off x="5019598" y="436"/>
        <a:ext cx="4167533" cy="2500519"/>
      </dsp:txXfrm>
    </dsp:sp>
    <dsp:sp modelId="{8E5611CB-0084-412B-83CE-367CCF7444CC}">
      <dsp:nvSpPr>
        <dsp:cNvPr id="0" name=""/>
        <dsp:cNvSpPr/>
      </dsp:nvSpPr>
      <dsp:spPr>
        <a:xfrm>
          <a:off x="307327" y="2917710"/>
          <a:ext cx="4167533" cy="250051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kern="1200" dirty="0"/>
            <a:t>Compuesto: </a:t>
          </a:r>
        </a:p>
        <a:p>
          <a:pPr lvl="0" algn="ctr" defTabSz="1511300">
            <a:lnSpc>
              <a:spcPct val="90000"/>
            </a:lnSpc>
            <a:spcBef>
              <a:spcPct val="0"/>
            </a:spcBef>
            <a:spcAft>
              <a:spcPct val="35000"/>
            </a:spcAft>
          </a:pPr>
          <a:r>
            <a:rPr lang="es-EC" sz="3400" b="1" kern="1200" dirty="0"/>
            <a:t>ADN; cromosomas; genes.</a:t>
          </a:r>
        </a:p>
      </dsp:txBody>
      <dsp:txXfrm>
        <a:off x="307327" y="2917710"/>
        <a:ext cx="4167533" cy="2500519"/>
      </dsp:txXfrm>
    </dsp:sp>
    <dsp:sp modelId="{E1C6E2C2-8C01-4C0F-86D6-AE18E381B297}">
      <dsp:nvSpPr>
        <dsp:cNvPr id="0" name=""/>
        <dsp:cNvSpPr/>
      </dsp:nvSpPr>
      <dsp:spPr>
        <a:xfrm>
          <a:off x="5019598" y="2917710"/>
          <a:ext cx="4167533" cy="250051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kern="1200"/>
            <a:t>Se localiza en el </a:t>
          </a:r>
          <a:r>
            <a:rPr lang="es-EC" sz="3400" i="1" kern="1200"/>
            <a:t>núcleo</a:t>
          </a:r>
          <a:endParaRPr lang="es-EC" sz="3400" i="1" kern="1200" dirty="0"/>
        </a:p>
      </dsp:txBody>
      <dsp:txXfrm>
        <a:off x="5019598" y="2917710"/>
        <a:ext cx="4167533" cy="25005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19D6A-8D06-4812-9C38-C916296D61A0}">
      <dsp:nvSpPr>
        <dsp:cNvPr id="0" name=""/>
        <dsp:cNvSpPr/>
      </dsp:nvSpPr>
      <dsp:spPr>
        <a:xfrm>
          <a:off x="0" y="935748"/>
          <a:ext cx="3102707" cy="186162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a:t>James Watson y Francis Crick en 1953</a:t>
          </a:r>
        </a:p>
      </dsp:txBody>
      <dsp:txXfrm>
        <a:off x="0" y="935748"/>
        <a:ext cx="3102707" cy="1861624"/>
      </dsp:txXfrm>
    </dsp:sp>
    <dsp:sp modelId="{C3FB7E8E-D5AC-468D-BC6E-D19ED04E9133}">
      <dsp:nvSpPr>
        <dsp:cNvPr id="0" name=""/>
        <dsp:cNvSpPr/>
      </dsp:nvSpPr>
      <dsp:spPr>
        <a:xfrm>
          <a:off x="3412978" y="935748"/>
          <a:ext cx="3102707" cy="186162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a:t>Polímero, localizado en el interior de las células. </a:t>
          </a:r>
        </a:p>
      </dsp:txBody>
      <dsp:txXfrm>
        <a:off x="3412978" y="935748"/>
        <a:ext cx="3102707" cy="1861624"/>
      </dsp:txXfrm>
    </dsp:sp>
    <dsp:sp modelId="{35EDA052-6290-43A8-93C2-B97307D0C540}">
      <dsp:nvSpPr>
        <dsp:cNvPr id="0" name=""/>
        <dsp:cNvSpPr/>
      </dsp:nvSpPr>
      <dsp:spPr>
        <a:xfrm>
          <a:off x="6825956" y="935748"/>
          <a:ext cx="3102707" cy="186162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a:t>Almacena toda la información genética </a:t>
          </a:r>
        </a:p>
      </dsp:txBody>
      <dsp:txXfrm>
        <a:off x="6825956" y="935748"/>
        <a:ext cx="3102707" cy="18616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2B3FA-B3E7-47FA-B103-4D6FE41D5723}">
      <dsp:nvSpPr>
        <dsp:cNvPr id="0" name=""/>
        <dsp:cNvSpPr/>
      </dsp:nvSpPr>
      <dsp:spPr>
        <a:xfrm>
          <a:off x="1877331" y="1260"/>
          <a:ext cx="3428892" cy="205733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C" sz="3300" b="0" i="0" kern="1200" dirty="0"/>
            <a:t>Es la unidad física y funcional básica de la herencia</a:t>
          </a:r>
          <a:endParaRPr lang="es-EC" sz="3300" kern="1200" dirty="0"/>
        </a:p>
      </dsp:txBody>
      <dsp:txXfrm>
        <a:off x="1877331" y="1260"/>
        <a:ext cx="3428892" cy="2057335"/>
      </dsp:txXfrm>
    </dsp:sp>
    <dsp:sp modelId="{63D46359-DB65-458B-BBB4-03E920E3403F}">
      <dsp:nvSpPr>
        <dsp:cNvPr id="0" name=""/>
        <dsp:cNvSpPr/>
      </dsp:nvSpPr>
      <dsp:spPr>
        <a:xfrm>
          <a:off x="5649113" y="1260"/>
          <a:ext cx="3428892" cy="205733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C" sz="3300" b="0" i="0" kern="1200" dirty="0"/>
            <a:t>Formados por ADN</a:t>
          </a:r>
          <a:endParaRPr lang="es-EC" sz="3300" kern="1200" dirty="0"/>
        </a:p>
      </dsp:txBody>
      <dsp:txXfrm>
        <a:off x="5649113" y="1260"/>
        <a:ext cx="3428892" cy="2057335"/>
      </dsp:txXfrm>
    </dsp:sp>
    <dsp:sp modelId="{C49BE9CE-F161-4358-B50E-22E519721110}">
      <dsp:nvSpPr>
        <dsp:cNvPr id="0" name=""/>
        <dsp:cNvSpPr/>
      </dsp:nvSpPr>
      <dsp:spPr>
        <a:xfrm>
          <a:off x="1877331" y="2401485"/>
          <a:ext cx="3428892" cy="205733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C" sz="3300" b="0" i="0" kern="1200" dirty="0"/>
            <a:t>Se  transmiten de los progenitores a la descendencia </a:t>
          </a:r>
          <a:endParaRPr lang="es-EC" sz="3300" kern="1200" dirty="0"/>
        </a:p>
      </dsp:txBody>
      <dsp:txXfrm>
        <a:off x="1877331" y="2401485"/>
        <a:ext cx="3428892" cy="2057335"/>
      </dsp:txXfrm>
    </dsp:sp>
    <dsp:sp modelId="{8C58DF16-50FA-4AEA-8C49-46AE5C64F16D}">
      <dsp:nvSpPr>
        <dsp:cNvPr id="0" name=""/>
        <dsp:cNvSpPr/>
      </dsp:nvSpPr>
      <dsp:spPr>
        <a:xfrm>
          <a:off x="5649113" y="2401485"/>
          <a:ext cx="3428892" cy="205733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C" sz="3300" b="0" i="0" kern="1200" dirty="0"/>
            <a:t>20,000 genes que codifican para proteínas. </a:t>
          </a:r>
          <a:endParaRPr lang="es-EC" sz="3300" kern="1200" dirty="0"/>
        </a:p>
      </dsp:txBody>
      <dsp:txXfrm>
        <a:off x="5649113" y="2401485"/>
        <a:ext cx="3428892" cy="20573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A378F-10D3-4FD5-B005-BA1D130D249B}">
      <dsp:nvSpPr>
        <dsp:cNvPr id="0" name=""/>
        <dsp:cNvSpPr/>
      </dsp:nvSpPr>
      <dsp:spPr>
        <a:xfrm>
          <a:off x="3161" y="558114"/>
          <a:ext cx="2507887" cy="1504732"/>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i="0" kern="1200" dirty="0"/>
            <a:t>Etapas que tienen lugar en la célula durante su crecimiento y división.</a:t>
          </a:r>
          <a:endParaRPr lang="es-EC" sz="2000" kern="1200" dirty="0"/>
        </a:p>
      </dsp:txBody>
      <dsp:txXfrm>
        <a:off x="3161" y="558114"/>
        <a:ext cx="2507887" cy="1504732"/>
      </dsp:txXfrm>
    </dsp:sp>
    <dsp:sp modelId="{F2619481-5094-4AF7-B13A-21B6B5C4EEBE}">
      <dsp:nvSpPr>
        <dsp:cNvPr id="0" name=""/>
        <dsp:cNvSpPr/>
      </dsp:nvSpPr>
      <dsp:spPr>
        <a:xfrm>
          <a:off x="2761837" y="558114"/>
          <a:ext cx="2507887" cy="1504732"/>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Consiste en dos etapas:</a:t>
          </a:r>
        </a:p>
        <a:p>
          <a:pPr lvl="0" algn="ctr" defTabSz="889000">
            <a:lnSpc>
              <a:spcPct val="90000"/>
            </a:lnSpc>
            <a:spcBef>
              <a:spcPct val="0"/>
            </a:spcBef>
            <a:spcAft>
              <a:spcPct val="35000"/>
            </a:spcAft>
          </a:pPr>
          <a:r>
            <a:rPr lang="es-EC" sz="2000" kern="1200" dirty="0"/>
            <a:t>Interfase </a:t>
          </a:r>
        </a:p>
        <a:p>
          <a:pPr lvl="0" algn="ctr" defTabSz="889000">
            <a:lnSpc>
              <a:spcPct val="90000"/>
            </a:lnSpc>
            <a:spcBef>
              <a:spcPct val="0"/>
            </a:spcBef>
            <a:spcAft>
              <a:spcPct val="35000"/>
            </a:spcAft>
          </a:pPr>
          <a:r>
            <a:rPr lang="es-EC" sz="2000" kern="1200" dirty="0"/>
            <a:t>Mitosis </a:t>
          </a:r>
        </a:p>
      </dsp:txBody>
      <dsp:txXfrm>
        <a:off x="2761837" y="558114"/>
        <a:ext cx="2507887" cy="1504732"/>
      </dsp:txXfrm>
    </dsp:sp>
    <dsp:sp modelId="{F6F87E26-CA11-4313-AB59-EB7F78C4754F}">
      <dsp:nvSpPr>
        <dsp:cNvPr id="0" name=""/>
        <dsp:cNvSpPr/>
      </dsp:nvSpPr>
      <dsp:spPr>
        <a:xfrm>
          <a:off x="5520512" y="558114"/>
          <a:ext cx="2507887" cy="1504732"/>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i="0" kern="1200" dirty="0"/>
            <a:t>Una célula pasa la mayor parte de su tiempo en la etapa llamada interfase</a:t>
          </a:r>
          <a:endParaRPr lang="es-EC" sz="2000" kern="1200" dirty="0"/>
        </a:p>
      </dsp:txBody>
      <dsp:txXfrm>
        <a:off x="5520512" y="558114"/>
        <a:ext cx="2507887" cy="1504732"/>
      </dsp:txXfrm>
    </dsp:sp>
    <dsp:sp modelId="{B4EC3965-0D3E-4F01-92E1-A9435AAA3B3C}">
      <dsp:nvSpPr>
        <dsp:cNvPr id="0" name=""/>
        <dsp:cNvSpPr/>
      </dsp:nvSpPr>
      <dsp:spPr>
        <a:xfrm>
          <a:off x="8279188" y="558114"/>
          <a:ext cx="2507887" cy="1504732"/>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i="0" kern="1200" dirty="0"/>
            <a:t>Tiene una duración 24 de horas  </a:t>
          </a:r>
          <a:endParaRPr lang="es-EC" sz="2000" kern="1200" dirty="0"/>
        </a:p>
      </dsp:txBody>
      <dsp:txXfrm>
        <a:off x="8279188" y="558114"/>
        <a:ext cx="2507887" cy="15047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7BAD6-7ED5-4639-9F50-4722D82C5FD3}">
      <dsp:nvSpPr>
        <dsp:cNvPr id="0" name=""/>
        <dsp:cNvSpPr/>
      </dsp:nvSpPr>
      <dsp:spPr>
        <a:xfrm>
          <a:off x="305059" y="25481"/>
          <a:ext cx="2126246" cy="127574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t>Las células están activas </a:t>
          </a:r>
        </a:p>
      </dsp:txBody>
      <dsp:txXfrm>
        <a:off x="305059" y="25481"/>
        <a:ext cx="2126246" cy="1275748"/>
      </dsp:txXfrm>
    </dsp:sp>
    <dsp:sp modelId="{28DC9040-2E47-466E-ABB1-EA1B884EA6D4}">
      <dsp:nvSpPr>
        <dsp:cNvPr id="0" name=""/>
        <dsp:cNvSpPr/>
      </dsp:nvSpPr>
      <dsp:spPr>
        <a:xfrm>
          <a:off x="2643930" y="1446"/>
          <a:ext cx="2126246" cy="127574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0" i="0" kern="1200" dirty="0"/>
            <a:t>Crece, duplica sus cromosomas y se prepara para una división celular. </a:t>
          </a:r>
          <a:endParaRPr lang="es-EC" sz="1900" kern="1200" dirty="0"/>
        </a:p>
      </dsp:txBody>
      <dsp:txXfrm>
        <a:off x="2643930" y="1446"/>
        <a:ext cx="2126246" cy="1275748"/>
      </dsp:txXfrm>
    </dsp:sp>
    <dsp:sp modelId="{1F59446B-79CB-409A-B544-6678B1CBC203}">
      <dsp:nvSpPr>
        <dsp:cNvPr id="0" name=""/>
        <dsp:cNvSpPr/>
      </dsp:nvSpPr>
      <dsp:spPr>
        <a:xfrm>
          <a:off x="1474495" y="1489818"/>
          <a:ext cx="2126246" cy="127574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t>Etapas:</a:t>
          </a:r>
        </a:p>
        <a:p>
          <a:pPr lvl="0" algn="ctr" defTabSz="844550">
            <a:lnSpc>
              <a:spcPct val="90000"/>
            </a:lnSpc>
            <a:spcBef>
              <a:spcPct val="0"/>
            </a:spcBef>
            <a:spcAft>
              <a:spcPct val="35000"/>
            </a:spcAft>
          </a:pPr>
          <a:r>
            <a:rPr lang="es-EC" sz="1900" kern="1200" dirty="0"/>
            <a:t>G1/S/G2</a:t>
          </a:r>
        </a:p>
      </dsp:txBody>
      <dsp:txXfrm>
        <a:off x="1474495" y="1489818"/>
        <a:ext cx="2126246" cy="12757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EF7CF-4BC6-413C-BFF6-F3895DC6EF2C}">
      <dsp:nvSpPr>
        <dsp:cNvPr id="0" name=""/>
        <dsp:cNvSpPr/>
      </dsp:nvSpPr>
      <dsp:spPr>
        <a:xfrm>
          <a:off x="0" y="194592"/>
          <a:ext cx="2686347" cy="1611808"/>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Denominada fase del primer intervalo </a:t>
          </a:r>
        </a:p>
      </dsp:txBody>
      <dsp:txXfrm>
        <a:off x="0" y="194592"/>
        <a:ext cx="2686347" cy="1611808"/>
      </dsp:txXfrm>
    </dsp:sp>
    <dsp:sp modelId="{4DFBF79F-F8EE-48D9-B493-F97719416C08}">
      <dsp:nvSpPr>
        <dsp:cNvPr id="0" name=""/>
        <dsp:cNvSpPr/>
      </dsp:nvSpPr>
      <dsp:spPr>
        <a:xfrm>
          <a:off x="2954982" y="194592"/>
          <a:ext cx="2686347" cy="1611808"/>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Célula  crece físicamente hasta su madurez.   </a:t>
          </a:r>
        </a:p>
      </dsp:txBody>
      <dsp:txXfrm>
        <a:off x="2954982" y="194592"/>
        <a:ext cx="2686347" cy="1611808"/>
      </dsp:txXfrm>
    </dsp:sp>
    <dsp:sp modelId="{F0FD87E9-6372-475C-AABE-5BF3D1CDD622}">
      <dsp:nvSpPr>
        <dsp:cNvPr id="0" name=""/>
        <dsp:cNvSpPr/>
      </dsp:nvSpPr>
      <dsp:spPr>
        <a:xfrm>
          <a:off x="5909964" y="194592"/>
          <a:ext cx="2686347" cy="1611808"/>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Células funcionales </a:t>
          </a:r>
        </a:p>
      </dsp:txBody>
      <dsp:txXfrm>
        <a:off x="5909964" y="194592"/>
        <a:ext cx="2686347" cy="1611808"/>
      </dsp:txXfrm>
    </dsp:sp>
    <dsp:sp modelId="{8A7FF0CE-86C2-4192-A769-38FC30A5AB61}">
      <dsp:nvSpPr>
        <dsp:cNvPr id="0" name=""/>
        <dsp:cNvSpPr/>
      </dsp:nvSpPr>
      <dsp:spPr>
        <a:xfrm>
          <a:off x="1477491" y="2092975"/>
          <a:ext cx="2686347" cy="1611808"/>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Reproduce componentes moleculares </a:t>
          </a:r>
        </a:p>
      </dsp:txBody>
      <dsp:txXfrm>
        <a:off x="1477491" y="2092975"/>
        <a:ext cx="2686347" cy="1611808"/>
      </dsp:txXfrm>
    </dsp:sp>
    <dsp:sp modelId="{7BAAFF16-2D42-46BA-BC57-C00B77054C7B}">
      <dsp:nvSpPr>
        <dsp:cNvPr id="0" name=""/>
        <dsp:cNvSpPr/>
      </dsp:nvSpPr>
      <dsp:spPr>
        <a:xfrm>
          <a:off x="4432473" y="2092975"/>
          <a:ext cx="2686347" cy="1611808"/>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Dura 11 horas aproximadamente </a:t>
          </a:r>
        </a:p>
      </dsp:txBody>
      <dsp:txXfrm>
        <a:off x="4432473" y="2092975"/>
        <a:ext cx="2686347" cy="16118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77086-54FB-49B3-903B-17A0F23B5009}">
      <dsp:nvSpPr>
        <dsp:cNvPr id="0" name=""/>
        <dsp:cNvSpPr/>
      </dsp:nvSpPr>
      <dsp:spPr>
        <a:xfrm>
          <a:off x="1164573" y="881"/>
          <a:ext cx="2984364" cy="179061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0" i="0" kern="1200" dirty="0"/>
            <a:t> Es un estado de reposo. </a:t>
          </a:r>
          <a:endParaRPr lang="es-EC" sz="2300" kern="1200" dirty="0"/>
        </a:p>
      </dsp:txBody>
      <dsp:txXfrm>
        <a:off x="1164573" y="881"/>
        <a:ext cx="2984364" cy="1790618"/>
      </dsp:txXfrm>
    </dsp:sp>
    <dsp:sp modelId="{DD8877FD-989C-46C9-A400-1FF784496808}">
      <dsp:nvSpPr>
        <dsp:cNvPr id="0" name=""/>
        <dsp:cNvSpPr/>
      </dsp:nvSpPr>
      <dsp:spPr>
        <a:xfrm>
          <a:off x="4447374" y="881"/>
          <a:ext cx="2984364" cy="179061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0" i="0" kern="1200" dirty="0"/>
            <a:t>Células  pueden volver a entrar en el ciclo y seguir dividiéndose, </a:t>
          </a:r>
          <a:endParaRPr lang="es-EC" sz="2300" kern="1200" dirty="0"/>
        </a:p>
      </dsp:txBody>
      <dsp:txXfrm>
        <a:off x="4447374" y="881"/>
        <a:ext cx="2984364" cy="1790618"/>
      </dsp:txXfrm>
    </dsp:sp>
    <dsp:sp modelId="{E1AE9D9C-5FE5-4B24-8B3A-4E1800E6B425}">
      <dsp:nvSpPr>
        <dsp:cNvPr id="0" name=""/>
        <dsp:cNvSpPr/>
      </dsp:nvSpPr>
      <dsp:spPr>
        <a:xfrm>
          <a:off x="1164573" y="2089936"/>
          <a:ext cx="2984364" cy="179061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0" i="0" kern="1200" dirty="0"/>
            <a:t>permanecen en G0 indefinidamente.</a:t>
          </a:r>
          <a:endParaRPr lang="es-EC" sz="2300" kern="1200" dirty="0"/>
        </a:p>
      </dsp:txBody>
      <dsp:txXfrm>
        <a:off x="1164573" y="2089936"/>
        <a:ext cx="2984364" cy="1790618"/>
      </dsp:txXfrm>
    </dsp:sp>
    <dsp:sp modelId="{BE295A43-6F73-4454-8227-68642AE68251}">
      <dsp:nvSpPr>
        <dsp:cNvPr id="0" name=""/>
        <dsp:cNvSpPr/>
      </dsp:nvSpPr>
      <dsp:spPr>
        <a:xfrm>
          <a:off x="4447374" y="2089936"/>
          <a:ext cx="2984364" cy="179061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a:t>Ejemplo </a:t>
          </a:r>
        </a:p>
        <a:p>
          <a:pPr lvl="0" algn="ctr" defTabSz="1022350">
            <a:lnSpc>
              <a:spcPct val="90000"/>
            </a:lnSpc>
            <a:spcBef>
              <a:spcPct val="0"/>
            </a:spcBef>
            <a:spcAft>
              <a:spcPct val="35000"/>
            </a:spcAft>
          </a:pPr>
          <a:r>
            <a:rPr lang="es-EC" sz="2300" kern="1200" dirty="0"/>
            <a:t>Células del parénquima del riñón </a:t>
          </a:r>
        </a:p>
        <a:p>
          <a:pPr lvl="0" algn="ctr" defTabSz="1022350">
            <a:lnSpc>
              <a:spcPct val="90000"/>
            </a:lnSpc>
            <a:spcBef>
              <a:spcPct val="0"/>
            </a:spcBef>
            <a:spcAft>
              <a:spcPct val="35000"/>
            </a:spcAft>
          </a:pPr>
          <a:r>
            <a:rPr lang="es-EC" sz="2300" kern="1200" dirty="0"/>
            <a:t>Neuronas </a:t>
          </a:r>
        </a:p>
      </dsp:txBody>
      <dsp:txXfrm>
        <a:off x="4447374" y="2089936"/>
        <a:ext cx="2984364" cy="179061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17332-DFAB-4643-83AE-382AC9F7D3F9}">
      <dsp:nvSpPr>
        <dsp:cNvPr id="0" name=""/>
        <dsp:cNvSpPr/>
      </dsp:nvSpPr>
      <dsp:spPr>
        <a:xfrm>
          <a:off x="2269887" y="1329559"/>
          <a:ext cx="2062572" cy="1237543"/>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i="0" kern="1200" dirty="0"/>
            <a:t>Sintetiza una copia completa del ADN </a:t>
          </a:r>
          <a:endParaRPr lang="es-EC" sz="1800" kern="1200" dirty="0"/>
        </a:p>
      </dsp:txBody>
      <dsp:txXfrm>
        <a:off x="2269887" y="1329559"/>
        <a:ext cx="2062572" cy="1237543"/>
      </dsp:txXfrm>
    </dsp:sp>
    <dsp:sp modelId="{440DB88C-EBCD-47C3-846C-207F0F6E3B1F}">
      <dsp:nvSpPr>
        <dsp:cNvPr id="0" name=""/>
        <dsp:cNvSpPr/>
      </dsp:nvSpPr>
      <dsp:spPr>
        <a:xfrm>
          <a:off x="75379" y="1311788"/>
          <a:ext cx="2062572" cy="1237543"/>
        </a:xfrm>
        <a:prstGeom prst="rect">
          <a:avLst/>
        </a:prstGeom>
        <a:gradFill rotWithShape="0">
          <a:gsLst>
            <a:gs pos="0">
              <a:schemeClr val="accent5">
                <a:hueOff val="4737107"/>
                <a:satOff val="-9514"/>
                <a:lumOff val="5556"/>
                <a:alphaOff val="0"/>
                <a:tint val="65000"/>
                <a:lumMod val="110000"/>
              </a:schemeClr>
            </a:gs>
            <a:gs pos="88000">
              <a:schemeClr val="accent5">
                <a:hueOff val="4737107"/>
                <a:satOff val="-9514"/>
                <a:lumOff val="5556"/>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i="0" kern="1200" dirty="0"/>
            <a:t>Fase de síntesis</a:t>
          </a:r>
          <a:endParaRPr lang="es-EC" sz="1800" kern="1200" dirty="0"/>
        </a:p>
      </dsp:txBody>
      <dsp:txXfrm>
        <a:off x="75379" y="1311788"/>
        <a:ext cx="2062572" cy="1237543"/>
      </dsp:txXfrm>
    </dsp:sp>
    <dsp:sp modelId="{B0573980-B0DB-4EF1-8512-5FAF4FF3FE2C}">
      <dsp:nvSpPr>
        <dsp:cNvPr id="0" name=""/>
        <dsp:cNvSpPr/>
      </dsp:nvSpPr>
      <dsp:spPr>
        <a:xfrm>
          <a:off x="528" y="2787988"/>
          <a:ext cx="2062572" cy="1237543"/>
        </a:xfrm>
        <a:prstGeom prst="rect">
          <a:avLst/>
        </a:prstGeom>
        <a:gradFill rotWithShape="0">
          <a:gsLst>
            <a:gs pos="0">
              <a:schemeClr val="accent5">
                <a:hueOff val="9474215"/>
                <a:satOff val="-19027"/>
                <a:lumOff val="11111"/>
                <a:alphaOff val="0"/>
                <a:tint val="65000"/>
                <a:lumMod val="110000"/>
              </a:schemeClr>
            </a:gs>
            <a:gs pos="88000">
              <a:schemeClr val="accent5">
                <a:hueOff val="9474215"/>
                <a:satOff val="-19027"/>
                <a:lumOff val="1111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Duplica la estructura del centrosoma </a:t>
          </a:r>
        </a:p>
      </dsp:txBody>
      <dsp:txXfrm>
        <a:off x="528" y="2787988"/>
        <a:ext cx="2062572" cy="1237543"/>
      </dsp:txXfrm>
    </dsp:sp>
    <dsp:sp modelId="{7B44C763-F889-482E-9CF5-251CE4614EA7}">
      <dsp:nvSpPr>
        <dsp:cNvPr id="0" name=""/>
        <dsp:cNvSpPr/>
      </dsp:nvSpPr>
      <dsp:spPr>
        <a:xfrm>
          <a:off x="2269358" y="2801761"/>
          <a:ext cx="2062572" cy="1237543"/>
        </a:xfrm>
        <a:prstGeom prst="rect">
          <a:avLst/>
        </a:prstGeom>
        <a:gradFill rotWithShape="0">
          <a:gsLst>
            <a:gs pos="0">
              <a:schemeClr val="accent5">
                <a:hueOff val="14211322"/>
                <a:satOff val="-28541"/>
                <a:lumOff val="16667"/>
                <a:alphaOff val="0"/>
                <a:tint val="65000"/>
                <a:lumMod val="110000"/>
              </a:schemeClr>
            </a:gs>
            <a:gs pos="88000">
              <a:schemeClr val="accent5">
                <a:hueOff val="14211322"/>
                <a:satOff val="-28541"/>
                <a:lumOff val="1666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Dura 8 horas aproximadamente </a:t>
          </a:r>
        </a:p>
      </dsp:txBody>
      <dsp:txXfrm>
        <a:off x="2269358" y="2801761"/>
        <a:ext cx="2062572" cy="12375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CF6B5-5B05-4733-9104-82BC45CB1907}">
      <dsp:nvSpPr>
        <dsp:cNvPr id="0" name=""/>
        <dsp:cNvSpPr/>
      </dsp:nvSpPr>
      <dsp:spPr>
        <a:xfrm>
          <a:off x="2586" y="456803"/>
          <a:ext cx="2051840" cy="1231104"/>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Presenta mayor crecimiento </a:t>
          </a:r>
        </a:p>
      </dsp:txBody>
      <dsp:txXfrm>
        <a:off x="2586" y="456803"/>
        <a:ext cx="2051840" cy="1231104"/>
      </dsp:txXfrm>
    </dsp:sp>
    <dsp:sp modelId="{AE4A647C-B1B8-4297-8563-F33210601283}">
      <dsp:nvSpPr>
        <dsp:cNvPr id="0" name=""/>
        <dsp:cNvSpPr/>
      </dsp:nvSpPr>
      <dsp:spPr>
        <a:xfrm>
          <a:off x="2259610" y="456803"/>
          <a:ext cx="2051840" cy="1231104"/>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Producción mayor de proteínas y organelos  </a:t>
          </a:r>
        </a:p>
      </dsp:txBody>
      <dsp:txXfrm>
        <a:off x="2259610" y="456803"/>
        <a:ext cx="2051840" cy="1231104"/>
      </dsp:txXfrm>
    </dsp:sp>
    <dsp:sp modelId="{F47857C2-B678-4054-98A2-53E6CC41AC0B}">
      <dsp:nvSpPr>
        <dsp:cNvPr id="0" name=""/>
        <dsp:cNvSpPr/>
      </dsp:nvSpPr>
      <dsp:spPr>
        <a:xfrm>
          <a:off x="4516635" y="456803"/>
          <a:ext cx="2051840" cy="1231104"/>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Separación de los centriolos </a:t>
          </a:r>
        </a:p>
      </dsp:txBody>
      <dsp:txXfrm>
        <a:off x="4516635" y="456803"/>
        <a:ext cx="2051840" cy="1231104"/>
      </dsp:txXfrm>
    </dsp:sp>
    <dsp:sp modelId="{1DDFE602-93AC-43B4-BEBB-76B94B2258C2}">
      <dsp:nvSpPr>
        <dsp:cNvPr id="0" name=""/>
        <dsp:cNvSpPr/>
      </dsp:nvSpPr>
      <dsp:spPr>
        <a:xfrm>
          <a:off x="6773660" y="470506"/>
          <a:ext cx="2051840" cy="1231104"/>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Dura 4 horas aproximadamente </a:t>
          </a:r>
        </a:p>
      </dsp:txBody>
      <dsp:txXfrm>
        <a:off x="6773660" y="470506"/>
        <a:ext cx="2051840" cy="12311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3B076-FB89-4C6D-81C5-E1A4B7CB7036}">
      <dsp:nvSpPr>
        <dsp:cNvPr id="0" name=""/>
        <dsp:cNvSpPr/>
      </dsp:nvSpPr>
      <dsp:spPr>
        <a:xfrm>
          <a:off x="0" y="194592"/>
          <a:ext cx="2686347" cy="1611808"/>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a:t>Etapa final del ciclo celular </a:t>
          </a:r>
          <a:endParaRPr lang="es-EC" sz="2300" kern="1200" dirty="0"/>
        </a:p>
      </dsp:txBody>
      <dsp:txXfrm>
        <a:off x="0" y="194592"/>
        <a:ext cx="2686347" cy="1611808"/>
      </dsp:txXfrm>
    </dsp:sp>
    <dsp:sp modelId="{E2174167-13B6-4C06-B151-FF0CB2FA7204}">
      <dsp:nvSpPr>
        <dsp:cNvPr id="0" name=""/>
        <dsp:cNvSpPr/>
      </dsp:nvSpPr>
      <dsp:spPr>
        <a:xfrm>
          <a:off x="2954982" y="194592"/>
          <a:ext cx="2686347" cy="1611808"/>
        </a:xfrm>
        <a:prstGeom prst="rect">
          <a:avLst/>
        </a:prstGeom>
        <a:gradFill rotWithShape="0">
          <a:gsLst>
            <a:gs pos="0">
              <a:schemeClr val="accent2">
                <a:hueOff val="-4844262"/>
                <a:satOff val="5585"/>
                <a:lumOff val="1862"/>
                <a:alphaOff val="0"/>
                <a:tint val="65000"/>
                <a:lumMod val="110000"/>
              </a:schemeClr>
            </a:gs>
            <a:gs pos="88000">
              <a:schemeClr val="accent2">
                <a:hueOff val="-4844262"/>
                <a:satOff val="5585"/>
                <a:lumOff val="1862"/>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a:t>Produce la cariocinesis y citocinesis </a:t>
          </a:r>
          <a:endParaRPr lang="es-EC" sz="2300" kern="1200" dirty="0"/>
        </a:p>
      </dsp:txBody>
      <dsp:txXfrm>
        <a:off x="2954982" y="194592"/>
        <a:ext cx="2686347" cy="1611808"/>
      </dsp:txXfrm>
    </dsp:sp>
    <dsp:sp modelId="{75640130-334B-4AD2-A3E1-20A4BE229A78}">
      <dsp:nvSpPr>
        <dsp:cNvPr id="0" name=""/>
        <dsp:cNvSpPr/>
      </dsp:nvSpPr>
      <dsp:spPr>
        <a:xfrm>
          <a:off x="5909964" y="194592"/>
          <a:ext cx="2686347" cy="1611808"/>
        </a:xfrm>
        <a:prstGeom prst="rect">
          <a:avLst/>
        </a:prstGeom>
        <a:gradFill rotWithShape="0">
          <a:gsLst>
            <a:gs pos="0">
              <a:schemeClr val="accent2">
                <a:hueOff val="-9688523"/>
                <a:satOff val="11169"/>
                <a:lumOff val="3725"/>
                <a:alphaOff val="0"/>
                <a:tint val="65000"/>
                <a:lumMod val="110000"/>
              </a:schemeClr>
            </a:gs>
            <a:gs pos="88000">
              <a:schemeClr val="accent2">
                <a:hueOff val="-9688523"/>
                <a:satOff val="11169"/>
                <a:lumOff val="3725"/>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a:t>Se obtiene  células hijas </a:t>
          </a:r>
          <a:endParaRPr lang="es-EC" sz="2300" kern="1200" dirty="0"/>
        </a:p>
      </dsp:txBody>
      <dsp:txXfrm>
        <a:off x="5909964" y="194592"/>
        <a:ext cx="2686347" cy="1611808"/>
      </dsp:txXfrm>
    </dsp:sp>
    <dsp:sp modelId="{4229D5C1-7811-4F0B-98A5-783492C37D42}">
      <dsp:nvSpPr>
        <dsp:cNvPr id="0" name=""/>
        <dsp:cNvSpPr/>
      </dsp:nvSpPr>
      <dsp:spPr>
        <a:xfrm>
          <a:off x="1477491" y="2075035"/>
          <a:ext cx="2686347" cy="1611808"/>
        </a:xfrm>
        <a:prstGeom prst="rect">
          <a:avLst/>
        </a:prstGeom>
        <a:gradFill rotWithShape="0">
          <a:gsLst>
            <a:gs pos="0">
              <a:schemeClr val="accent2">
                <a:hueOff val="-14532784"/>
                <a:satOff val="16754"/>
                <a:lumOff val="5587"/>
                <a:alphaOff val="0"/>
                <a:tint val="65000"/>
                <a:lumMod val="110000"/>
              </a:schemeClr>
            </a:gs>
            <a:gs pos="88000">
              <a:schemeClr val="accent2">
                <a:hueOff val="-14532784"/>
                <a:satOff val="16754"/>
                <a:lumOff val="558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a:t>Células hijas contienen el mismo # de cromosomas </a:t>
          </a:r>
          <a:endParaRPr lang="es-EC" sz="2300" kern="1200" dirty="0"/>
        </a:p>
      </dsp:txBody>
      <dsp:txXfrm>
        <a:off x="1477491" y="2075035"/>
        <a:ext cx="2686347" cy="1611808"/>
      </dsp:txXfrm>
    </dsp:sp>
    <dsp:sp modelId="{87B049C7-6C62-41B6-9B56-714E7A808229}">
      <dsp:nvSpPr>
        <dsp:cNvPr id="0" name=""/>
        <dsp:cNvSpPr/>
      </dsp:nvSpPr>
      <dsp:spPr>
        <a:xfrm>
          <a:off x="4432473" y="2075035"/>
          <a:ext cx="2686347" cy="1611808"/>
        </a:xfrm>
        <a:prstGeom prst="rect">
          <a:avLst/>
        </a:prstGeom>
        <a:gradFill rotWithShape="0">
          <a:gsLst>
            <a:gs pos="0">
              <a:schemeClr val="accent2">
                <a:hueOff val="-19377047"/>
                <a:satOff val="22338"/>
                <a:lumOff val="7450"/>
                <a:alphaOff val="0"/>
                <a:tint val="65000"/>
                <a:lumMod val="110000"/>
              </a:schemeClr>
            </a:gs>
            <a:gs pos="88000">
              <a:schemeClr val="accent2">
                <a:hueOff val="-19377047"/>
                <a:satOff val="22338"/>
                <a:lumOff val="745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a:t>Células hijas contienen la misma información genética </a:t>
          </a:r>
          <a:endParaRPr lang="es-EC" sz="2300" kern="1200" dirty="0"/>
        </a:p>
      </dsp:txBody>
      <dsp:txXfrm>
        <a:off x="4432473" y="2075035"/>
        <a:ext cx="2686347" cy="16118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68F35-C605-401C-BDAA-95CB237DAE24}">
      <dsp:nvSpPr>
        <dsp:cNvPr id="0" name=""/>
        <dsp:cNvSpPr/>
      </dsp:nvSpPr>
      <dsp:spPr>
        <a:xfrm>
          <a:off x="1227314" y="394"/>
          <a:ext cx="2777518" cy="1666510"/>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0" i="0" kern="1200" dirty="0"/>
            <a:t>Es la segunda etapa principal de la fase mitótica </a:t>
          </a:r>
          <a:endParaRPr lang="es-EC" sz="2200" kern="1200" dirty="0"/>
        </a:p>
      </dsp:txBody>
      <dsp:txXfrm>
        <a:off x="1227314" y="394"/>
        <a:ext cx="2777518" cy="1666510"/>
      </dsp:txXfrm>
    </dsp:sp>
    <dsp:sp modelId="{433CD614-B483-4312-8910-ED57CB3813FA}">
      <dsp:nvSpPr>
        <dsp:cNvPr id="0" name=""/>
        <dsp:cNvSpPr/>
      </dsp:nvSpPr>
      <dsp:spPr>
        <a:xfrm>
          <a:off x="4282584" y="394"/>
          <a:ext cx="2777518" cy="1666510"/>
        </a:xfrm>
        <a:prstGeom prst="rect">
          <a:avLst/>
        </a:prstGeom>
        <a:gradFill rotWithShape="0">
          <a:gsLst>
            <a:gs pos="0">
              <a:schemeClr val="accent2">
                <a:hueOff val="-6459016"/>
                <a:satOff val="7446"/>
                <a:lumOff val="2483"/>
                <a:alphaOff val="0"/>
                <a:tint val="65000"/>
                <a:lumMod val="110000"/>
              </a:schemeClr>
            </a:gs>
            <a:gs pos="88000">
              <a:schemeClr val="accent2">
                <a:hueOff val="-6459016"/>
                <a:satOff val="7446"/>
                <a:lumOff val="2483"/>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0" i="0" kern="1200" dirty="0"/>
            <a:t>Proceso de división del citoplasma de una célula en dos, formando así dos células hijas</a:t>
          </a:r>
          <a:endParaRPr lang="es-EC" sz="2200" kern="1200" dirty="0"/>
        </a:p>
      </dsp:txBody>
      <dsp:txXfrm>
        <a:off x="4282584" y="394"/>
        <a:ext cx="2777518" cy="1666510"/>
      </dsp:txXfrm>
    </dsp:sp>
    <dsp:sp modelId="{C2EDFF93-4011-4FE4-8742-DE7C52758B18}">
      <dsp:nvSpPr>
        <dsp:cNvPr id="0" name=""/>
        <dsp:cNvSpPr/>
      </dsp:nvSpPr>
      <dsp:spPr>
        <a:xfrm>
          <a:off x="7337854" y="394"/>
          <a:ext cx="2777518" cy="1666510"/>
        </a:xfrm>
        <a:prstGeom prst="rect">
          <a:avLst/>
        </a:prstGeom>
        <a:gradFill rotWithShape="0">
          <a:gsLst>
            <a:gs pos="0">
              <a:schemeClr val="accent2">
                <a:hueOff val="-12918031"/>
                <a:satOff val="14892"/>
                <a:lumOff val="4967"/>
                <a:alphaOff val="0"/>
                <a:tint val="65000"/>
                <a:lumMod val="110000"/>
              </a:schemeClr>
            </a:gs>
            <a:gs pos="88000">
              <a:schemeClr val="accent2">
                <a:hueOff val="-12918031"/>
                <a:satOff val="14892"/>
                <a:lumOff val="496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a:t>Se forma un anillo ( actina)</a:t>
          </a:r>
        </a:p>
      </dsp:txBody>
      <dsp:txXfrm>
        <a:off x="7337854" y="394"/>
        <a:ext cx="2777518" cy="1666510"/>
      </dsp:txXfrm>
    </dsp:sp>
    <dsp:sp modelId="{FF5C69F5-BEC1-4213-A3D0-DBA7AD4FA3BF}">
      <dsp:nvSpPr>
        <dsp:cNvPr id="0" name=""/>
        <dsp:cNvSpPr/>
      </dsp:nvSpPr>
      <dsp:spPr>
        <a:xfrm>
          <a:off x="4282584" y="1944656"/>
          <a:ext cx="2777518" cy="1666510"/>
        </a:xfrm>
        <a:prstGeom prst="rect">
          <a:avLst/>
        </a:prstGeom>
        <a:gradFill rotWithShape="0">
          <a:gsLst>
            <a:gs pos="0">
              <a:schemeClr val="accent2">
                <a:hueOff val="-19377047"/>
                <a:satOff val="22338"/>
                <a:lumOff val="7450"/>
                <a:alphaOff val="0"/>
                <a:tint val="65000"/>
                <a:lumMod val="110000"/>
              </a:schemeClr>
            </a:gs>
            <a:gs pos="88000">
              <a:schemeClr val="accent2">
                <a:hueOff val="-19377047"/>
                <a:satOff val="22338"/>
                <a:lumOff val="745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0" i="0" kern="1200" dirty="0"/>
            <a:t>El anillo se contrae, formando un surco de escisión </a:t>
          </a:r>
          <a:endParaRPr lang="es-EC" sz="2200" kern="1200" dirty="0"/>
        </a:p>
      </dsp:txBody>
      <dsp:txXfrm>
        <a:off x="4282584" y="1944656"/>
        <a:ext cx="2777518" cy="1666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05118-57A3-4B65-A84C-C8118F861A62}">
      <dsp:nvSpPr>
        <dsp:cNvPr id="0" name=""/>
        <dsp:cNvSpPr/>
      </dsp:nvSpPr>
      <dsp:spPr>
        <a:xfrm>
          <a:off x="0" y="287049"/>
          <a:ext cx="3548495" cy="2129097"/>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Principales portadores de información genética</a:t>
          </a:r>
        </a:p>
      </dsp:txBody>
      <dsp:txXfrm>
        <a:off x="0" y="287049"/>
        <a:ext cx="3548495" cy="2129097"/>
      </dsp:txXfrm>
    </dsp:sp>
    <dsp:sp modelId="{5ADFABD1-70A0-4265-8B48-7C914BA34E7B}">
      <dsp:nvSpPr>
        <dsp:cNvPr id="0" name=""/>
        <dsp:cNvSpPr/>
      </dsp:nvSpPr>
      <dsp:spPr>
        <a:xfrm>
          <a:off x="3903344" y="287049"/>
          <a:ext cx="3548495" cy="2129097"/>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Se fabrican en el</a:t>
          </a:r>
          <a:r>
            <a:rPr lang="es-EC" sz="2400" b="1" kern="1200" dirty="0"/>
            <a:t> núcleo celular</a:t>
          </a:r>
          <a:r>
            <a:rPr lang="es-EC" sz="2400" kern="1200" dirty="0"/>
            <a:t>.</a:t>
          </a:r>
        </a:p>
      </dsp:txBody>
      <dsp:txXfrm>
        <a:off x="3903344" y="287049"/>
        <a:ext cx="3548495" cy="2129097"/>
      </dsp:txXfrm>
    </dsp:sp>
    <dsp:sp modelId="{555A8A81-F96F-4831-AF30-713532E4A702}">
      <dsp:nvSpPr>
        <dsp:cNvPr id="0" name=""/>
        <dsp:cNvSpPr/>
      </dsp:nvSpPr>
      <dsp:spPr>
        <a:xfrm>
          <a:off x="7806689" y="287049"/>
          <a:ext cx="3548495" cy="2129097"/>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“Cuerpo coloreado” </a:t>
          </a:r>
        </a:p>
        <a:p>
          <a:pPr lvl="0" algn="ctr" defTabSz="1066800">
            <a:lnSpc>
              <a:spcPct val="90000"/>
            </a:lnSpc>
            <a:spcBef>
              <a:spcPct val="0"/>
            </a:spcBef>
            <a:spcAft>
              <a:spcPct val="35000"/>
            </a:spcAft>
          </a:pPr>
          <a:r>
            <a:rPr lang="es-EC" sz="2400" kern="1200" dirty="0"/>
            <a:t>Denominado así por su CAPACIDAD DE TEÑIRSE </a:t>
          </a:r>
        </a:p>
      </dsp:txBody>
      <dsp:txXfrm>
        <a:off x="7806689" y="287049"/>
        <a:ext cx="3548495" cy="2129097"/>
      </dsp:txXfrm>
    </dsp:sp>
    <dsp:sp modelId="{9281D2D7-E0E1-48D0-B73C-0F365D4B9984}">
      <dsp:nvSpPr>
        <dsp:cNvPr id="0" name=""/>
        <dsp:cNvSpPr/>
      </dsp:nvSpPr>
      <dsp:spPr>
        <a:xfrm>
          <a:off x="0" y="2770995"/>
          <a:ext cx="3548495" cy="2129097"/>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1880- Walther Fleming- Durante la división celular  </a:t>
          </a:r>
        </a:p>
      </dsp:txBody>
      <dsp:txXfrm>
        <a:off x="0" y="2770995"/>
        <a:ext cx="3548495" cy="2129097"/>
      </dsp:txXfrm>
    </dsp:sp>
    <dsp:sp modelId="{71CC0D3E-8BB3-4785-935D-86A653C0EA35}">
      <dsp:nvSpPr>
        <dsp:cNvPr id="0" name=""/>
        <dsp:cNvSpPr/>
      </dsp:nvSpPr>
      <dsp:spPr>
        <a:xfrm>
          <a:off x="3903344" y="2770995"/>
          <a:ext cx="3548495" cy="2129097"/>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1903- Walter Sutton / Theodor Boveri –</a:t>
          </a:r>
        </a:p>
        <a:p>
          <a:pPr lvl="0" algn="ctr" defTabSz="1066800">
            <a:lnSpc>
              <a:spcPct val="90000"/>
            </a:lnSpc>
            <a:spcBef>
              <a:spcPct val="0"/>
            </a:spcBef>
            <a:spcAft>
              <a:spcPct val="35000"/>
            </a:spcAft>
          </a:pPr>
          <a:r>
            <a:rPr lang="es-EC" sz="2400" kern="1200" dirty="0"/>
            <a:t>Notaron que los cromosomas son portadores de los GENES </a:t>
          </a:r>
        </a:p>
      </dsp:txBody>
      <dsp:txXfrm>
        <a:off x="3903344" y="2770995"/>
        <a:ext cx="3548495" cy="2129097"/>
      </dsp:txXfrm>
    </dsp:sp>
    <dsp:sp modelId="{28F62E87-142E-4A10-A0FE-75230FD3332C}">
      <dsp:nvSpPr>
        <dsp:cNvPr id="0" name=""/>
        <dsp:cNvSpPr/>
      </dsp:nvSpPr>
      <dsp:spPr>
        <a:xfrm>
          <a:off x="7806689" y="2770995"/>
          <a:ext cx="3548495" cy="2129097"/>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Constituidos por </a:t>
          </a:r>
        </a:p>
        <a:p>
          <a:pPr lvl="0" algn="ctr" defTabSz="1066800">
            <a:lnSpc>
              <a:spcPct val="90000"/>
            </a:lnSpc>
            <a:spcBef>
              <a:spcPct val="0"/>
            </a:spcBef>
            <a:spcAft>
              <a:spcPct val="35000"/>
            </a:spcAft>
          </a:pPr>
          <a:r>
            <a:rPr lang="es-EC" sz="2400" kern="1200" dirty="0"/>
            <a:t>1 molécula de ADN y proteínas  </a:t>
          </a:r>
        </a:p>
      </dsp:txBody>
      <dsp:txXfrm>
        <a:off x="7806689" y="2770995"/>
        <a:ext cx="3548495" cy="212909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0DAFF-1DB0-4F5A-85C7-8A59F8AD8B05}">
      <dsp:nvSpPr>
        <dsp:cNvPr id="0" name=""/>
        <dsp:cNvSpPr/>
      </dsp:nvSpPr>
      <dsp:spPr>
        <a:xfrm>
          <a:off x="3150" y="316347"/>
          <a:ext cx="2499031" cy="149941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i="0" kern="1200" dirty="0"/>
            <a:t>Proviene del griego </a:t>
          </a:r>
          <a:r>
            <a:rPr lang="es-EC" sz="2000" b="0" i="0" kern="1200" dirty="0" err="1"/>
            <a:t>meíosis</a:t>
          </a:r>
          <a:r>
            <a:rPr lang="es-EC" sz="2000" b="0" i="0" kern="1200" dirty="0"/>
            <a:t>, que significa "disminución“ </a:t>
          </a:r>
          <a:endParaRPr lang="es-EC" sz="2000" kern="1200" dirty="0"/>
        </a:p>
      </dsp:txBody>
      <dsp:txXfrm>
        <a:off x="3150" y="316347"/>
        <a:ext cx="2499031" cy="1499419"/>
      </dsp:txXfrm>
    </dsp:sp>
    <dsp:sp modelId="{CD60A740-1ABC-4B76-A5E5-C7211DA5A4E7}">
      <dsp:nvSpPr>
        <dsp:cNvPr id="0" name=""/>
        <dsp:cNvSpPr/>
      </dsp:nvSpPr>
      <dsp:spPr>
        <a:xfrm>
          <a:off x="2752085" y="316347"/>
          <a:ext cx="2499031" cy="149941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i="0" kern="1200" dirty="0"/>
            <a:t>Reducir la cantidad de cromosomas en los gametos</a:t>
          </a:r>
          <a:endParaRPr lang="es-EC" sz="2000" kern="1200" dirty="0"/>
        </a:p>
      </dsp:txBody>
      <dsp:txXfrm>
        <a:off x="2752085" y="316347"/>
        <a:ext cx="2499031" cy="1499419"/>
      </dsp:txXfrm>
    </dsp:sp>
    <dsp:sp modelId="{05527DF3-463C-4311-8FA4-E1F15C3B5D5A}">
      <dsp:nvSpPr>
        <dsp:cNvPr id="0" name=""/>
        <dsp:cNvSpPr/>
      </dsp:nvSpPr>
      <dsp:spPr>
        <a:xfrm>
          <a:off x="5501020" y="316347"/>
          <a:ext cx="2499031" cy="149941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i="0" kern="1200" dirty="0"/>
            <a:t>Producir cuatro células hijas haploides</a:t>
          </a:r>
          <a:endParaRPr lang="es-EC" sz="2000" kern="1200" dirty="0"/>
        </a:p>
      </dsp:txBody>
      <dsp:txXfrm>
        <a:off x="5501020" y="316347"/>
        <a:ext cx="2499031" cy="1499419"/>
      </dsp:txXfrm>
    </dsp:sp>
    <dsp:sp modelId="{75A3F962-06DA-48C1-8224-A41E0FDFDA0D}">
      <dsp:nvSpPr>
        <dsp:cNvPr id="0" name=""/>
        <dsp:cNvSpPr/>
      </dsp:nvSpPr>
      <dsp:spPr>
        <a:xfrm>
          <a:off x="8249955" y="316347"/>
          <a:ext cx="2499031" cy="149941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La célula diploide se divide en 4 células haploides. </a:t>
          </a:r>
        </a:p>
      </dsp:txBody>
      <dsp:txXfrm>
        <a:off x="8249955" y="316347"/>
        <a:ext cx="2499031" cy="1499419"/>
      </dsp:txXfrm>
    </dsp:sp>
    <dsp:sp modelId="{C1A97673-BBA5-4AF2-8A83-3A10F2D43A00}">
      <dsp:nvSpPr>
        <dsp:cNvPr id="0" name=""/>
        <dsp:cNvSpPr/>
      </dsp:nvSpPr>
      <dsp:spPr>
        <a:xfrm>
          <a:off x="1377617" y="2065670"/>
          <a:ext cx="2499031" cy="149941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LA célula diploide se divide en 4 células haploides. </a:t>
          </a:r>
        </a:p>
      </dsp:txBody>
      <dsp:txXfrm>
        <a:off x="1377617" y="2065670"/>
        <a:ext cx="2499031" cy="1499419"/>
      </dsp:txXfrm>
    </dsp:sp>
    <dsp:sp modelId="{232592E7-80C7-4EAD-A1A2-86210D5547C5}">
      <dsp:nvSpPr>
        <dsp:cNvPr id="0" name=""/>
        <dsp:cNvSpPr/>
      </dsp:nvSpPr>
      <dsp:spPr>
        <a:xfrm>
          <a:off x="4126552" y="2065670"/>
          <a:ext cx="2499031" cy="149941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Consta de 2 divisiones: meiosis I y meiosis II</a:t>
          </a:r>
        </a:p>
      </dsp:txBody>
      <dsp:txXfrm>
        <a:off x="4126552" y="2065670"/>
        <a:ext cx="2499031" cy="1499419"/>
      </dsp:txXfrm>
    </dsp:sp>
    <dsp:sp modelId="{D6A35DBC-02B1-4E3A-9E35-EE82841BDECA}">
      <dsp:nvSpPr>
        <dsp:cNvPr id="0" name=""/>
        <dsp:cNvSpPr/>
      </dsp:nvSpPr>
      <dsp:spPr>
        <a:xfrm>
          <a:off x="6875487" y="2065670"/>
          <a:ext cx="2499031" cy="149941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Consta de 4 fases: Profase I- II; metafase I-II; anafase I-II; telofase I-II</a:t>
          </a:r>
        </a:p>
      </dsp:txBody>
      <dsp:txXfrm>
        <a:off x="6875487" y="2065670"/>
        <a:ext cx="2499031" cy="149941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791CC-BE2D-4BF8-B7AC-20B4303CB5F4}">
      <dsp:nvSpPr>
        <dsp:cNvPr id="0" name=""/>
        <dsp:cNvSpPr/>
      </dsp:nvSpPr>
      <dsp:spPr>
        <a:xfrm>
          <a:off x="1164573" y="881"/>
          <a:ext cx="2984364" cy="1790618"/>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0" i="0" kern="1200" dirty="0"/>
            <a:t>Se produce la segregación cromosómica</a:t>
          </a:r>
          <a:endParaRPr lang="es-EC" sz="2600" kern="1200" dirty="0"/>
        </a:p>
      </dsp:txBody>
      <dsp:txXfrm>
        <a:off x="1164573" y="881"/>
        <a:ext cx="2984364" cy="1790618"/>
      </dsp:txXfrm>
    </dsp:sp>
    <dsp:sp modelId="{3B8A9E2E-0448-430A-B4C3-9ECBDFE02479}">
      <dsp:nvSpPr>
        <dsp:cNvPr id="0" name=""/>
        <dsp:cNvSpPr/>
      </dsp:nvSpPr>
      <dsp:spPr>
        <a:xfrm>
          <a:off x="4447374" y="881"/>
          <a:ext cx="2984364" cy="1790618"/>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a:t>Los cromosomas homólogos se aparean e intercambian ADN.</a:t>
          </a:r>
        </a:p>
      </dsp:txBody>
      <dsp:txXfrm>
        <a:off x="4447374" y="881"/>
        <a:ext cx="2984364" cy="1790618"/>
      </dsp:txXfrm>
    </dsp:sp>
    <dsp:sp modelId="{FF6D82A9-ECF7-44ED-9FDA-62847F2F9976}">
      <dsp:nvSpPr>
        <dsp:cNvPr id="0" name=""/>
        <dsp:cNvSpPr/>
      </dsp:nvSpPr>
      <dsp:spPr>
        <a:xfrm>
          <a:off x="2805973" y="2070490"/>
          <a:ext cx="2984364" cy="1790618"/>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a:t>Cada cromosoma consta de 2 cromátidas idénticas  </a:t>
          </a:r>
        </a:p>
      </dsp:txBody>
      <dsp:txXfrm>
        <a:off x="2805973" y="2070490"/>
        <a:ext cx="2984364" cy="1790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D21BB-9EDA-4AF2-8F7F-83278511D578}">
      <dsp:nvSpPr>
        <dsp:cNvPr id="0" name=""/>
        <dsp:cNvSpPr/>
      </dsp:nvSpPr>
      <dsp:spPr>
        <a:xfrm>
          <a:off x="0" y="625800"/>
          <a:ext cx="9906000" cy="982800"/>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FE8669-2064-4E79-8A91-0699E9C05711}">
      <dsp:nvSpPr>
        <dsp:cNvPr id="0" name=""/>
        <dsp:cNvSpPr/>
      </dsp:nvSpPr>
      <dsp:spPr>
        <a:xfrm>
          <a:off x="495300" y="50159"/>
          <a:ext cx="6934200" cy="115128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lvl="0" algn="l" defTabSz="711200">
            <a:lnSpc>
              <a:spcPct val="90000"/>
            </a:lnSpc>
            <a:spcBef>
              <a:spcPct val="0"/>
            </a:spcBef>
            <a:spcAft>
              <a:spcPct val="35000"/>
            </a:spcAft>
          </a:pPr>
          <a:r>
            <a:rPr lang="es-EC" sz="1600" b="1" kern="1200"/>
            <a:t>CENTRÓMERO: </a:t>
          </a:r>
          <a:r>
            <a:rPr lang="es-EC" sz="1600" kern="1200"/>
            <a:t>constituido por PROTEÍNAS; es el sitio donde se une el huso mitótico.   </a:t>
          </a:r>
          <a:endParaRPr lang="es-EC" sz="1600" kern="1200" dirty="0"/>
        </a:p>
      </dsp:txBody>
      <dsp:txXfrm>
        <a:off x="551501" y="106360"/>
        <a:ext cx="6821798" cy="1038878"/>
      </dsp:txXfrm>
    </dsp:sp>
    <dsp:sp modelId="{4845D692-3B63-4FDE-8690-B3261FC3AB68}">
      <dsp:nvSpPr>
        <dsp:cNvPr id="0" name=""/>
        <dsp:cNvSpPr/>
      </dsp:nvSpPr>
      <dsp:spPr>
        <a:xfrm>
          <a:off x="0" y="2394839"/>
          <a:ext cx="9906000" cy="982800"/>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FE20EE-896A-4A6F-AC18-58219E4CFBC6}">
      <dsp:nvSpPr>
        <dsp:cNvPr id="0" name=""/>
        <dsp:cNvSpPr/>
      </dsp:nvSpPr>
      <dsp:spPr>
        <a:xfrm>
          <a:off x="495300" y="1819200"/>
          <a:ext cx="6934200" cy="115128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lvl="0" algn="l" defTabSz="711200">
            <a:lnSpc>
              <a:spcPct val="90000"/>
            </a:lnSpc>
            <a:spcBef>
              <a:spcPct val="0"/>
            </a:spcBef>
            <a:spcAft>
              <a:spcPct val="35000"/>
            </a:spcAft>
          </a:pPr>
          <a:r>
            <a:rPr lang="es-EC" sz="1600" b="1" kern="1200"/>
            <a:t>BRAZOS: corto (p); largo (q)</a:t>
          </a:r>
          <a:r>
            <a:rPr lang="es-EC" sz="1600" kern="1200"/>
            <a:t> </a:t>
          </a:r>
          <a:endParaRPr lang="es-EC" sz="1600" kern="1200" dirty="0"/>
        </a:p>
      </dsp:txBody>
      <dsp:txXfrm>
        <a:off x="551501" y="1875401"/>
        <a:ext cx="6821798" cy="1038878"/>
      </dsp:txXfrm>
    </dsp:sp>
    <dsp:sp modelId="{01913D3C-3E63-4200-A86B-AC79654C5016}">
      <dsp:nvSpPr>
        <dsp:cNvPr id="0" name=""/>
        <dsp:cNvSpPr/>
      </dsp:nvSpPr>
      <dsp:spPr>
        <a:xfrm>
          <a:off x="0" y="4163879"/>
          <a:ext cx="9906000" cy="982800"/>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D5C4FC-5FD8-417D-B535-66C56B525581}">
      <dsp:nvSpPr>
        <dsp:cNvPr id="0" name=""/>
        <dsp:cNvSpPr/>
      </dsp:nvSpPr>
      <dsp:spPr>
        <a:xfrm>
          <a:off x="495300" y="3588240"/>
          <a:ext cx="6934200" cy="115128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lvl="0" algn="l" defTabSz="711200">
            <a:lnSpc>
              <a:spcPct val="90000"/>
            </a:lnSpc>
            <a:spcBef>
              <a:spcPct val="0"/>
            </a:spcBef>
            <a:spcAft>
              <a:spcPct val="35000"/>
            </a:spcAft>
          </a:pPr>
          <a:r>
            <a:rPr lang="es-EC" sz="1600" b="1" kern="1200"/>
            <a:t>TELÓMERO: </a:t>
          </a:r>
          <a:r>
            <a:rPr lang="es-EC" sz="1600" kern="1200"/>
            <a:t>secuencias de ADN que protegen los extremos de los cromosomas; evitando que los extremos se unan con otros cromosomas.</a:t>
          </a:r>
          <a:endParaRPr lang="es-EC" sz="1600" kern="1200" dirty="0"/>
        </a:p>
      </dsp:txBody>
      <dsp:txXfrm>
        <a:off x="551501" y="3644441"/>
        <a:ext cx="6821798" cy="1038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D21BB-9EDA-4AF2-8F7F-83278511D578}">
      <dsp:nvSpPr>
        <dsp:cNvPr id="0" name=""/>
        <dsp:cNvSpPr/>
      </dsp:nvSpPr>
      <dsp:spPr>
        <a:xfrm>
          <a:off x="0" y="625800"/>
          <a:ext cx="9906000" cy="982800"/>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FE8669-2064-4E79-8A91-0699E9C05711}">
      <dsp:nvSpPr>
        <dsp:cNvPr id="0" name=""/>
        <dsp:cNvSpPr/>
      </dsp:nvSpPr>
      <dsp:spPr>
        <a:xfrm>
          <a:off x="495300" y="50159"/>
          <a:ext cx="6934200" cy="115128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lvl="0" algn="l" defTabSz="711200">
            <a:lnSpc>
              <a:spcPct val="90000"/>
            </a:lnSpc>
            <a:spcBef>
              <a:spcPct val="0"/>
            </a:spcBef>
            <a:spcAft>
              <a:spcPct val="35000"/>
            </a:spcAft>
          </a:pPr>
          <a:r>
            <a:rPr lang="es-EC" sz="1600" b="1" kern="1200"/>
            <a:t>CINETOCORO: </a:t>
          </a:r>
          <a:r>
            <a:rPr lang="es-EC" sz="1600" b="0" kern="1200"/>
            <a:t>estructura proteica en forma de disco localizada en los cromosomas.  </a:t>
          </a:r>
          <a:endParaRPr lang="es-EC" sz="1600" b="0" kern="1200" dirty="0"/>
        </a:p>
      </dsp:txBody>
      <dsp:txXfrm>
        <a:off x="551501" y="106360"/>
        <a:ext cx="6821798" cy="1038878"/>
      </dsp:txXfrm>
    </dsp:sp>
    <dsp:sp modelId="{4845D692-3B63-4FDE-8690-B3261FC3AB68}">
      <dsp:nvSpPr>
        <dsp:cNvPr id="0" name=""/>
        <dsp:cNvSpPr/>
      </dsp:nvSpPr>
      <dsp:spPr>
        <a:xfrm>
          <a:off x="0" y="2394839"/>
          <a:ext cx="9906000" cy="982800"/>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FE20EE-896A-4A6F-AC18-58219E4CFBC6}">
      <dsp:nvSpPr>
        <dsp:cNvPr id="0" name=""/>
        <dsp:cNvSpPr/>
      </dsp:nvSpPr>
      <dsp:spPr>
        <a:xfrm>
          <a:off x="495300" y="1819200"/>
          <a:ext cx="6934200" cy="115128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lvl="0" algn="l" defTabSz="711200">
            <a:lnSpc>
              <a:spcPct val="90000"/>
            </a:lnSpc>
            <a:spcBef>
              <a:spcPct val="0"/>
            </a:spcBef>
            <a:spcAft>
              <a:spcPct val="35000"/>
            </a:spcAft>
          </a:pPr>
          <a:r>
            <a:rPr lang="es-EC" sz="1600" b="1" kern="1200"/>
            <a:t>BANDAS CROMOSÓMICAS. </a:t>
          </a:r>
          <a:r>
            <a:rPr lang="es-EC" sz="1600" kern="1200"/>
            <a:t>Franjas claras y oscuras que se formas en los cromosomas. CADA CROMOSOMA TIENE UN PATRÓN DE BANDAS ÚNICO. </a:t>
          </a:r>
          <a:endParaRPr lang="es-EC" sz="1600" kern="1200" dirty="0"/>
        </a:p>
      </dsp:txBody>
      <dsp:txXfrm>
        <a:off x="551501" y="1875401"/>
        <a:ext cx="6821798" cy="1038878"/>
      </dsp:txXfrm>
    </dsp:sp>
    <dsp:sp modelId="{01913D3C-3E63-4200-A86B-AC79654C5016}">
      <dsp:nvSpPr>
        <dsp:cNvPr id="0" name=""/>
        <dsp:cNvSpPr/>
      </dsp:nvSpPr>
      <dsp:spPr>
        <a:xfrm>
          <a:off x="0" y="4163879"/>
          <a:ext cx="9906000" cy="982800"/>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D5C4FC-5FD8-417D-B535-66C56B525581}">
      <dsp:nvSpPr>
        <dsp:cNvPr id="0" name=""/>
        <dsp:cNvSpPr/>
      </dsp:nvSpPr>
      <dsp:spPr>
        <a:xfrm>
          <a:off x="495300" y="3588240"/>
          <a:ext cx="6934200" cy="115128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lvl="0" algn="l" defTabSz="711200">
            <a:lnSpc>
              <a:spcPct val="90000"/>
            </a:lnSpc>
            <a:spcBef>
              <a:spcPct val="0"/>
            </a:spcBef>
            <a:spcAft>
              <a:spcPct val="35000"/>
            </a:spcAft>
          </a:pPr>
          <a:r>
            <a:rPr lang="es-EC" sz="1600" b="1" kern="1200" dirty="0"/>
            <a:t>CROMÁTIDAS: son las </a:t>
          </a:r>
          <a:r>
            <a:rPr lang="es-EC" sz="1600" b="0" i="0" kern="1200" dirty="0"/>
            <a:t>dos mitades idénticas de un cromosoma que se forman cuando se duplica para prepararse para la división célula</a:t>
          </a:r>
          <a:r>
            <a:rPr lang="es-EC" sz="1600" b="1" kern="1200" dirty="0"/>
            <a:t>  </a:t>
          </a:r>
        </a:p>
      </dsp:txBody>
      <dsp:txXfrm>
        <a:off x="551501" y="3644441"/>
        <a:ext cx="6821798" cy="1038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0F680-B46A-47DD-9C36-1C375BF05D52}">
      <dsp:nvSpPr>
        <dsp:cNvPr id="0" name=""/>
        <dsp:cNvSpPr/>
      </dsp:nvSpPr>
      <dsp:spPr>
        <a:xfrm>
          <a:off x="406163" y="374"/>
          <a:ext cx="2402655" cy="1441593"/>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i="0" kern="1200" dirty="0"/>
            <a:t>Es  una de las dos mitades idénticas de un cromosoma que se replicó durante la preparación para la división celular</a:t>
          </a:r>
          <a:endParaRPr lang="es-EC" sz="1600" kern="1200" dirty="0"/>
        </a:p>
      </dsp:txBody>
      <dsp:txXfrm>
        <a:off x="406163" y="374"/>
        <a:ext cx="2402655" cy="1441593"/>
      </dsp:txXfrm>
    </dsp:sp>
    <dsp:sp modelId="{F6187C09-686B-4CD5-8525-0BB475501A36}">
      <dsp:nvSpPr>
        <dsp:cNvPr id="0" name=""/>
        <dsp:cNvSpPr/>
      </dsp:nvSpPr>
      <dsp:spPr>
        <a:xfrm>
          <a:off x="3049083" y="374"/>
          <a:ext cx="2402655" cy="1441593"/>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i="0" kern="1200" dirty="0"/>
            <a:t>Se unen en el centrómero</a:t>
          </a:r>
          <a:endParaRPr lang="es-EC" sz="1600" kern="1200" dirty="0"/>
        </a:p>
      </dsp:txBody>
      <dsp:txXfrm>
        <a:off x="3049083" y="374"/>
        <a:ext cx="2402655" cy="1441593"/>
      </dsp:txXfrm>
    </dsp:sp>
    <dsp:sp modelId="{172C2D84-791B-425D-8E06-CA83AA829834}">
      <dsp:nvSpPr>
        <dsp:cNvPr id="0" name=""/>
        <dsp:cNvSpPr/>
      </dsp:nvSpPr>
      <dsp:spPr>
        <a:xfrm>
          <a:off x="406163" y="1682232"/>
          <a:ext cx="2402655" cy="1441593"/>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i="0" kern="1200" dirty="0"/>
            <a:t>Se mantienen unidas por proteínas llamadas </a:t>
          </a:r>
          <a:r>
            <a:rPr lang="es-EC" sz="1600" b="0" i="0" kern="1200" dirty="0" err="1">
              <a:solidFill>
                <a:schemeClr val="bg1"/>
              </a:solidFill>
              <a:highlight>
                <a:srgbClr val="000000"/>
              </a:highlight>
            </a:rPr>
            <a:t>cohesinas</a:t>
          </a:r>
          <a:endParaRPr lang="es-EC" sz="1600" kern="1200" dirty="0">
            <a:solidFill>
              <a:schemeClr val="bg1"/>
            </a:solidFill>
            <a:highlight>
              <a:srgbClr val="000000"/>
            </a:highlight>
          </a:endParaRPr>
        </a:p>
      </dsp:txBody>
      <dsp:txXfrm>
        <a:off x="406163" y="1682232"/>
        <a:ext cx="2402655" cy="1441593"/>
      </dsp:txXfrm>
    </dsp:sp>
    <dsp:sp modelId="{72CC45C0-97A1-4F8B-8646-18D6BF862838}">
      <dsp:nvSpPr>
        <dsp:cNvPr id="0" name=""/>
        <dsp:cNvSpPr/>
      </dsp:nvSpPr>
      <dsp:spPr>
        <a:xfrm>
          <a:off x="3049083" y="1682606"/>
          <a:ext cx="2402655" cy="1441593"/>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i="0" kern="1200" dirty="0"/>
            <a:t>Es  una cadena de ADN con un nucleosoma asociado</a:t>
          </a:r>
          <a:endParaRPr lang="es-EC" sz="1600" kern="1200" dirty="0"/>
        </a:p>
      </dsp:txBody>
      <dsp:txXfrm>
        <a:off x="3049083" y="1682606"/>
        <a:ext cx="2402655" cy="1441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9B7DE-B967-41CC-BB7E-C5500D7D58D0}">
      <dsp:nvSpPr>
        <dsp:cNvPr id="0" name=""/>
        <dsp:cNvSpPr/>
      </dsp:nvSpPr>
      <dsp:spPr>
        <a:xfrm>
          <a:off x="747" y="186621"/>
          <a:ext cx="2916095" cy="17496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solidFill>
                <a:schemeClr val="tx1"/>
              </a:solidFill>
            </a:rPr>
            <a:t>Compuesto: ADN; histónicas; no Histónicas.  </a:t>
          </a:r>
          <a:endParaRPr lang="es-EC" sz="1300" kern="1200" dirty="0">
            <a:solidFill>
              <a:schemeClr val="tx1"/>
            </a:solidFill>
          </a:endParaRPr>
        </a:p>
      </dsp:txBody>
      <dsp:txXfrm>
        <a:off x="747" y="186621"/>
        <a:ext cx="2916095" cy="1749657"/>
      </dsp:txXfrm>
    </dsp:sp>
    <dsp:sp modelId="{746E5335-027A-43AF-94E5-0C33F4C32E91}">
      <dsp:nvSpPr>
        <dsp:cNvPr id="0" name=""/>
        <dsp:cNvSpPr/>
      </dsp:nvSpPr>
      <dsp:spPr>
        <a:xfrm>
          <a:off x="3208453" y="186621"/>
          <a:ext cx="2916095" cy="1749657"/>
        </a:xfrm>
        <a:prstGeom prst="rect">
          <a:avLst/>
        </a:prstGeom>
        <a:solidFill>
          <a:schemeClr val="accent2">
            <a:hueOff val="-9688523"/>
            <a:satOff val="11169"/>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solidFill>
                <a:schemeClr val="tx1"/>
              </a:solidFill>
            </a:rPr>
            <a:t>HISTONAS: </a:t>
          </a:r>
          <a:r>
            <a:rPr lang="es-EC" sz="1300" b="0" i="0" kern="1200">
              <a:solidFill>
                <a:schemeClr val="tx1"/>
              </a:solidFill>
            </a:rPr>
            <a:t>se encargan precisamente de empaquetar el ADN dentro del núcleo celular </a:t>
          </a:r>
          <a:r>
            <a:rPr lang="es-EC" sz="1300" kern="1200">
              <a:solidFill>
                <a:schemeClr val="tx1"/>
              </a:solidFill>
            </a:rPr>
            <a:t> </a:t>
          </a:r>
        </a:p>
        <a:p>
          <a:pPr lvl="0" algn="ctr" defTabSz="577850">
            <a:lnSpc>
              <a:spcPct val="90000"/>
            </a:lnSpc>
            <a:spcBef>
              <a:spcPct val="0"/>
            </a:spcBef>
            <a:spcAft>
              <a:spcPct val="35000"/>
            </a:spcAft>
          </a:pPr>
          <a:r>
            <a:rPr lang="es-EC" sz="1300" kern="1200">
              <a:solidFill>
                <a:schemeClr val="tx1"/>
              </a:solidFill>
            </a:rPr>
            <a:t>Son proteínas ricas en lisina y arginina. </a:t>
          </a:r>
        </a:p>
        <a:p>
          <a:pPr lvl="0" algn="ctr" defTabSz="577850">
            <a:lnSpc>
              <a:spcPct val="90000"/>
            </a:lnSpc>
            <a:spcBef>
              <a:spcPct val="0"/>
            </a:spcBef>
            <a:spcAft>
              <a:spcPct val="35000"/>
            </a:spcAft>
          </a:pPr>
          <a:r>
            <a:rPr lang="es-EC" sz="1300" kern="1200">
              <a:solidFill>
                <a:schemeClr val="tx1"/>
              </a:solidFill>
            </a:rPr>
            <a:t>Tipos: H1; H2A; H2B; H3  y H4</a:t>
          </a:r>
        </a:p>
        <a:p>
          <a:pPr lvl="0" algn="ctr" defTabSz="577850">
            <a:lnSpc>
              <a:spcPct val="90000"/>
            </a:lnSpc>
            <a:spcBef>
              <a:spcPct val="0"/>
            </a:spcBef>
            <a:spcAft>
              <a:spcPct val="35000"/>
            </a:spcAft>
          </a:pPr>
          <a:r>
            <a:rPr lang="es-EC" sz="1300" kern="1200">
              <a:solidFill>
                <a:schemeClr val="tx1"/>
              </a:solidFill>
            </a:rPr>
            <a:t>PRORCIONA APOYO ESTRUCTURAL AL CROMOSOMA. </a:t>
          </a:r>
          <a:endParaRPr lang="es-EC" sz="1300" kern="1200" dirty="0">
            <a:solidFill>
              <a:schemeClr val="tx1"/>
            </a:solidFill>
          </a:endParaRPr>
        </a:p>
      </dsp:txBody>
      <dsp:txXfrm>
        <a:off x="3208453" y="186621"/>
        <a:ext cx="2916095" cy="1749657"/>
      </dsp:txXfrm>
    </dsp:sp>
    <dsp:sp modelId="{27894ADE-8EBD-48A8-ABE5-D07AAE6F45F9}">
      <dsp:nvSpPr>
        <dsp:cNvPr id="0" name=""/>
        <dsp:cNvSpPr/>
      </dsp:nvSpPr>
      <dsp:spPr>
        <a:xfrm>
          <a:off x="1604600" y="2227888"/>
          <a:ext cx="2916095" cy="1749657"/>
        </a:xfrm>
        <a:prstGeom prst="rect">
          <a:avLst/>
        </a:prstGeom>
        <a:solidFill>
          <a:schemeClr val="accent2">
            <a:hueOff val="-19377047"/>
            <a:satOff val="22338"/>
            <a:lumOff val="745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solidFill>
                <a:schemeClr val="tx1"/>
              </a:solidFill>
            </a:rPr>
            <a:t>NO HISTONAS: se extraen de la cromatina, altos en aminoácidos básicos y ácidos </a:t>
          </a:r>
        </a:p>
        <a:p>
          <a:pPr lvl="0" algn="ctr" defTabSz="577850">
            <a:lnSpc>
              <a:spcPct val="90000"/>
            </a:lnSpc>
            <a:spcBef>
              <a:spcPct val="0"/>
            </a:spcBef>
            <a:spcAft>
              <a:spcPct val="35000"/>
            </a:spcAft>
          </a:pPr>
          <a:r>
            <a:rPr lang="es-EC" sz="1300" kern="1200">
              <a:solidFill>
                <a:schemeClr val="tx1"/>
              </a:solidFill>
            </a:rPr>
            <a:t>Ejemplos: </a:t>
          </a:r>
          <a:r>
            <a:rPr lang="es-EC" sz="1300" b="1" u="sng" kern="1200">
              <a:solidFill>
                <a:schemeClr val="tx1"/>
              </a:solidFill>
            </a:rPr>
            <a:t>proteínas de andamiaje, ADN polimerasa   </a:t>
          </a:r>
          <a:endParaRPr lang="es-EC" sz="1300" b="1" u="sng" kern="1200" dirty="0">
            <a:solidFill>
              <a:schemeClr val="tx1"/>
            </a:solidFill>
          </a:endParaRPr>
        </a:p>
      </dsp:txBody>
      <dsp:txXfrm>
        <a:off x="1604600" y="2227888"/>
        <a:ext cx="2916095" cy="17496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54B6A-49CC-4C1C-8C36-AF237D746AC6}">
      <dsp:nvSpPr>
        <dsp:cNvPr id="0" name=""/>
        <dsp:cNvSpPr/>
      </dsp:nvSpPr>
      <dsp:spPr>
        <a:xfrm>
          <a:off x="1593818" y="1830"/>
          <a:ext cx="3513159" cy="210789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a:solidFill>
                <a:schemeClr val="bg1"/>
              </a:solidFill>
              <a:highlight>
                <a:srgbClr val="000000"/>
              </a:highlight>
            </a:rPr>
            <a:t>CROMOSOMAS METACÉNTRICOS</a:t>
          </a:r>
          <a:r>
            <a:rPr lang="es-EC" sz="2100" kern="1200" dirty="0"/>
            <a:t>: el centrómero se encuentra en la mitad; proporciona </a:t>
          </a:r>
          <a:r>
            <a:rPr lang="es-EC" sz="2100" b="1" i="1" kern="1200" dirty="0"/>
            <a:t>DOS BRAZOS IGUALES</a:t>
          </a:r>
        </a:p>
      </dsp:txBody>
      <dsp:txXfrm>
        <a:off x="1593818" y="1830"/>
        <a:ext cx="3513159" cy="2107895"/>
      </dsp:txXfrm>
    </dsp:sp>
    <dsp:sp modelId="{47A2841D-CFCD-4E2F-804C-8351EC6879E7}">
      <dsp:nvSpPr>
        <dsp:cNvPr id="0" name=""/>
        <dsp:cNvSpPr/>
      </dsp:nvSpPr>
      <dsp:spPr>
        <a:xfrm>
          <a:off x="5458294" y="1830"/>
          <a:ext cx="3513159" cy="210789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a:solidFill>
                <a:schemeClr val="bg1"/>
              </a:solidFill>
              <a:highlight>
                <a:srgbClr val="000000"/>
              </a:highlight>
            </a:rPr>
            <a:t>CROMOSOMAS SUBMETACÉNTRICOS</a:t>
          </a:r>
          <a:r>
            <a:rPr lang="es-EC" sz="2100" kern="1200" dirty="0">
              <a:solidFill>
                <a:schemeClr val="tx1"/>
              </a:solidFill>
            </a:rPr>
            <a:t>: </a:t>
          </a:r>
          <a:r>
            <a:rPr lang="es-EC" sz="2100" kern="1200" dirty="0"/>
            <a:t>el centrómero se desvía del centro, produciendo una diferencia asimétrica entre los brazos. (corto-Largo)</a:t>
          </a:r>
        </a:p>
      </dsp:txBody>
      <dsp:txXfrm>
        <a:off x="5458294" y="1830"/>
        <a:ext cx="3513159" cy="2107895"/>
      </dsp:txXfrm>
    </dsp:sp>
    <dsp:sp modelId="{B5CD3D9C-58B5-44A1-8F39-97D192282910}">
      <dsp:nvSpPr>
        <dsp:cNvPr id="0" name=""/>
        <dsp:cNvSpPr/>
      </dsp:nvSpPr>
      <dsp:spPr>
        <a:xfrm>
          <a:off x="1593818" y="2461041"/>
          <a:ext cx="3513159" cy="210789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a:solidFill>
                <a:schemeClr val="bg1"/>
              </a:solidFill>
              <a:highlight>
                <a:srgbClr val="000000"/>
              </a:highlight>
            </a:rPr>
            <a:t>CROMOSOMAS ACROCÉNTRICOS:  </a:t>
          </a:r>
          <a:r>
            <a:rPr lang="es-EC" sz="2100" kern="1200" dirty="0"/>
            <a:t>la desviación del centrómero  es muy notoria; parte larga y una parte muy corta </a:t>
          </a:r>
        </a:p>
      </dsp:txBody>
      <dsp:txXfrm>
        <a:off x="1593818" y="2461041"/>
        <a:ext cx="3513159" cy="2107895"/>
      </dsp:txXfrm>
    </dsp:sp>
    <dsp:sp modelId="{EF88C7A1-C22F-4540-B03E-5A9CC29CB203}">
      <dsp:nvSpPr>
        <dsp:cNvPr id="0" name=""/>
        <dsp:cNvSpPr/>
      </dsp:nvSpPr>
      <dsp:spPr>
        <a:xfrm>
          <a:off x="5458294" y="2461041"/>
          <a:ext cx="3513159" cy="210789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a:solidFill>
                <a:schemeClr val="bg1"/>
              </a:solidFill>
              <a:highlight>
                <a:srgbClr val="000000"/>
              </a:highlight>
            </a:rPr>
            <a:t>CROMOSOMAS TELOCÉNTRICOS</a:t>
          </a:r>
          <a:r>
            <a:rPr lang="es-EC" sz="2100" kern="1200" dirty="0"/>
            <a:t>: centrómero se ubica al extremo del cromosoma. </a:t>
          </a:r>
        </a:p>
      </dsp:txBody>
      <dsp:txXfrm>
        <a:off x="5458294" y="2461041"/>
        <a:ext cx="3513159" cy="21078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72BC0-04C3-47F9-B908-7A25EA2E1C35}">
      <dsp:nvSpPr>
        <dsp:cNvPr id="0" name=""/>
        <dsp:cNvSpPr/>
      </dsp:nvSpPr>
      <dsp:spPr>
        <a:xfrm>
          <a:off x="1123" y="1394396"/>
          <a:ext cx="4383123" cy="262987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C" sz="3500" b="1" kern="1200" dirty="0">
              <a:solidFill>
                <a:schemeClr val="tx1"/>
              </a:solidFill>
              <a:highlight>
                <a:srgbClr val="0000FF"/>
              </a:highlight>
            </a:rPr>
            <a:t>CROMOSOMAS AUTOSÓMICOS</a:t>
          </a:r>
          <a:r>
            <a:rPr lang="es-EC" sz="3500" kern="1200" dirty="0"/>
            <a:t>: son 22 pares; controlan las características de los seres vivos.  </a:t>
          </a:r>
        </a:p>
      </dsp:txBody>
      <dsp:txXfrm>
        <a:off x="1123" y="1394396"/>
        <a:ext cx="4383123" cy="2629874"/>
      </dsp:txXfrm>
    </dsp:sp>
    <dsp:sp modelId="{61728E8B-2C1F-405E-BEE7-80DE78EF0A0B}">
      <dsp:nvSpPr>
        <dsp:cNvPr id="0" name=""/>
        <dsp:cNvSpPr/>
      </dsp:nvSpPr>
      <dsp:spPr>
        <a:xfrm>
          <a:off x="4822559" y="1394396"/>
          <a:ext cx="4383123" cy="262987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C" sz="3500" b="1" kern="1200" dirty="0">
              <a:solidFill>
                <a:schemeClr val="tx1"/>
              </a:solidFill>
              <a:highlight>
                <a:srgbClr val="0000FF"/>
              </a:highlight>
            </a:rPr>
            <a:t>CROMOSOMAS SEXUALES</a:t>
          </a:r>
          <a:r>
            <a:rPr lang="es-EC" sz="3500" kern="1200" dirty="0">
              <a:solidFill>
                <a:schemeClr val="tx1"/>
              </a:solidFill>
            </a:rPr>
            <a:t>: </a:t>
          </a:r>
          <a:r>
            <a:rPr lang="es-EC" sz="3500" kern="1200" dirty="0"/>
            <a:t>determina el sexo del los individuos.  </a:t>
          </a:r>
        </a:p>
      </dsp:txBody>
      <dsp:txXfrm>
        <a:off x="4822559" y="1394396"/>
        <a:ext cx="4383123" cy="26298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3AE90-3E30-4CC0-B28D-8B4CF590F042}">
      <dsp:nvSpPr>
        <dsp:cNvPr id="0" name=""/>
        <dsp:cNvSpPr/>
      </dsp:nvSpPr>
      <dsp:spPr>
        <a:xfrm>
          <a:off x="0" y="633412"/>
          <a:ext cx="3095624" cy="185737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b="0" i="0" kern="1200" dirty="0"/>
            <a:t>Imagen de los cromosomas de una persona</a:t>
          </a:r>
          <a:endParaRPr lang="es-EC" sz="2500" kern="1200" dirty="0"/>
        </a:p>
      </dsp:txBody>
      <dsp:txXfrm>
        <a:off x="0" y="633412"/>
        <a:ext cx="3095624" cy="1857375"/>
      </dsp:txXfrm>
    </dsp:sp>
    <dsp:sp modelId="{B5AC7719-4A3A-4BED-ABCD-FC2AE2CD75A0}">
      <dsp:nvSpPr>
        <dsp:cNvPr id="0" name=""/>
        <dsp:cNvSpPr/>
      </dsp:nvSpPr>
      <dsp:spPr>
        <a:xfrm>
          <a:off x="3405187" y="633412"/>
          <a:ext cx="3095624" cy="185737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b="0" i="0" kern="1200" dirty="0"/>
            <a:t>Es  el conjunto completo de los cromosomas de un individuo</a:t>
          </a:r>
          <a:endParaRPr lang="es-EC" sz="2500" kern="1200" dirty="0"/>
        </a:p>
      </dsp:txBody>
      <dsp:txXfrm>
        <a:off x="3405187" y="633412"/>
        <a:ext cx="3095624" cy="1857375"/>
      </dsp:txXfrm>
    </dsp:sp>
    <dsp:sp modelId="{80C968D2-B367-45B4-8B2E-C40EE40CAA10}">
      <dsp:nvSpPr>
        <dsp:cNvPr id="0" name=""/>
        <dsp:cNvSpPr/>
      </dsp:nvSpPr>
      <dsp:spPr>
        <a:xfrm>
          <a:off x="6810375" y="633412"/>
          <a:ext cx="3095624" cy="185737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a:t>Usa </a:t>
          </a:r>
          <a:r>
            <a:rPr lang="es-EC" sz="2500" b="0" i="0" kern="1200" dirty="0"/>
            <a:t>para buscar anomalías en el número o la estructura de los cromosomas.</a:t>
          </a:r>
          <a:endParaRPr lang="es-EC" sz="2500" kern="1200" dirty="0"/>
        </a:p>
      </dsp:txBody>
      <dsp:txXfrm>
        <a:off x="6810375" y="633412"/>
        <a:ext cx="3095624" cy="18573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952C768-9A20-4869-BCDF-1764C83F86DF}" type="datetimeFigureOut">
              <a:rPr lang="es-EC" smtClean="0"/>
              <a:t>26/5/2025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A15E3F-4C50-4CA5-A600-66E36EBB5679}" type="slidenum">
              <a:rPr lang="es-EC" smtClean="0"/>
              <a:t>‹Nº›</a:t>
            </a:fld>
            <a:endParaRPr lang="es-EC"/>
          </a:p>
        </p:txBody>
      </p:sp>
    </p:spTree>
    <p:extLst>
      <p:ext uri="{BB962C8B-B14F-4D97-AF65-F5344CB8AC3E}">
        <p14:creationId xmlns:p14="http://schemas.microsoft.com/office/powerpoint/2010/main" val="271191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952C768-9A20-4869-BCDF-1764C83F86DF}" type="datetimeFigureOut">
              <a:rPr lang="es-EC" smtClean="0"/>
              <a:t>26/5/2025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A15E3F-4C50-4CA5-A600-66E36EBB5679}" type="slidenum">
              <a:rPr lang="es-EC" smtClean="0"/>
              <a:t>‹Nº›</a:t>
            </a:fld>
            <a:endParaRPr lang="es-EC"/>
          </a:p>
        </p:txBody>
      </p:sp>
    </p:spTree>
    <p:extLst>
      <p:ext uri="{BB962C8B-B14F-4D97-AF65-F5344CB8AC3E}">
        <p14:creationId xmlns:p14="http://schemas.microsoft.com/office/powerpoint/2010/main" val="407481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952C768-9A20-4869-BCDF-1764C83F86DF}" type="datetimeFigureOut">
              <a:rPr lang="es-EC" smtClean="0"/>
              <a:t>26/5/2025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A15E3F-4C50-4CA5-A600-66E36EBB5679}"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25879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952C768-9A20-4869-BCDF-1764C83F86DF}" type="datetimeFigureOut">
              <a:rPr lang="es-EC" smtClean="0"/>
              <a:t>26/5/2025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A15E3F-4C50-4CA5-A600-66E36EBB5679}" type="slidenum">
              <a:rPr lang="es-EC" smtClean="0"/>
              <a:t>‹Nº›</a:t>
            </a:fld>
            <a:endParaRPr lang="es-EC"/>
          </a:p>
        </p:txBody>
      </p:sp>
    </p:spTree>
    <p:extLst>
      <p:ext uri="{BB962C8B-B14F-4D97-AF65-F5344CB8AC3E}">
        <p14:creationId xmlns:p14="http://schemas.microsoft.com/office/powerpoint/2010/main" val="3430963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952C768-9A20-4869-BCDF-1764C83F86DF}" type="datetimeFigureOut">
              <a:rPr lang="es-EC" smtClean="0"/>
              <a:t>26/5/2025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A15E3F-4C50-4CA5-A600-66E36EBB5679}"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8637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952C768-9A20-4869-BCDF-1764C83F86DF}" type="datetimeFigureOut">
              <a:rPr lang="es-EC" smtClean="0"/>
              <a:t>26/5/2025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A15E3F-4C50-4CA5-A600-66E36EBB5679}" type="slidenum">
              <a:rPr lang="es-EC" smtClean="0"/>
              <a:t>‹Nº›</a:t>
            </a:fld>
            <a:endParaRPr lang="es-EC"/>
          </a:p>
        </p:txBody>
      </p:sp>
    </p:spTree>
    <p:extLst>
      <p:ext uri="{BB962C8B-B14F-4D97-AF65-F5344CB8AC3E}">
        <p14:creationId xmlns:p14="http://schemas.microsoft.com/office/powerpoint/2010/main" val="1466199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52C768-9A20-4869-BCDF-1764C83F86DF}" type="datetimeFigureOut">
              <a:rPr lang="es-EC" smtClean="0"/>
              <a:t>26/5/2025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A15E3F-4C50-4CA5-A600-66E36EBB5679}" type="slidenum">
              <a:rPr lang="es-EC" smtClean="0"/>
              <a:t>‹Nº›</a:t>
            </a:fld>
            <a:endParaRPr lang="es-EC"/>
          </a:p>
        </p:txBody>
      </p:sp>
    </p:spTree>
    <p:extLst>
      <p:ext uri="{BB962C8B-B14F-4D97-AF65-F5344CB8AC3E}">
        <p14:creationId xmlns:p14="http://schemas.microsoft.com/office/powerpoint/2010/main" val="1911100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52C768-9A20-4869-BCDF-1764C83F86DF}" type="datetimeFigureOut">
              <a:rPr lang="es-EC" smtClean="0"/>
              <a:t>26/5/2025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A15E3F-4C50-4CA5-A600-66E36EBB5679}" type="slidenum">
              <a:rPr lang="es-EC" smtClean="0"/>
              <a:t>‹Nº›</a:t>
            </a:fld>
            <a:endParaRPr lang="es-EC"/>
          </a:p>
        </p:txBody>
      </p:sp>
    </p:spTree>
    <p:extLst>
      <p:ext uri="{BB962C8B-B14F-4D97-AF65-F5344CB8AC3E}">
        <p14:creationId xmlns:p14="http://schemas.microsoft.com/office/powerpoint/2010/main" val="124906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52C768-9A20-4869-BCDF-1764C83F86DF}" type="datetimeFigureOut">
              <a:rPr lang="es-EC" smtClean="0"/>
              <a:t>26/5/2025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A15E3F-4C50-4CA5-A600-66E36EBB5679}" type="slidenum">
              <a:rPr lang="es-EC" smtClean="0"/>
              <a:t>‹Nº›</a:t>
            </a:fld>
            <a:endParaRPr lang="es-EC"/>
          </a:p>
        </p:txBody>
      </p:sp>
    </p:spTree>
    <p:extLst>
      <p:ext uri="{BB962C8B-B14F-4D97-AF65-F5344CB8AC3E}">
        <p14:creationId xmlns:p14="http://schemas.microsoft.com/office/powerpoint/2010/main" val="350428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952C768-9A20-4869-BCDF-1764C83F86DF}" type="datetimeFigureOut">
              <a:rPr lang="es-EC" smtClean="0"/>
              <a:t>26/5/2025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A15E3F-4C50-4CA5-A600-66E36EBB5679}" type="slidenum">
              <a:rPr lang="es-EC" smtClean="0"/>
              <a:t>‹Nº›</a:t>
            </a:fld>
            <a:endParaRPr lang="es-EC"/>
          </a:p>
        </p:txBody>
      </p:sp>
    </p:spTree>
    <p:extLst>
      <p:ext uri="{BB962C8B-B14F-4D97-AF65-F5344CB8AC3E}">
        <p14:creationId xmlns:p14="http://schemas.microsoft.com/office/powerpoint/2010/main" val="149571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952C768-9A20-4869-BCDF-1764C83F86DF}" type="datetimeFigureOut">
              <a:rPr lang="es-EC" smtClean="0"/>
              <a:t>26/5/2025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EA15E3F-4C50-4CA5-A600-66E36EBB5679}" type="slidenum">
              <a:rPr lang="es-EC" smtClean="0"/>
              <a:t>‹Nº›</a:t>
            </a:fld>
            <a:endParaRPr lang="es-EC"/>
          </a:p>
        </p:txBody>
      </p:sp>
    </p:spTree>
    <p:extLst>
      <p:ext uri="{BB962C8B-B14F-4D97-AF65-F5344CB8AC3E}">
        <p14:creationId xmlns:p14="http://schemas.microsoft.com/office/powerpoint/2010/main" val="132991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952C768-9A20-4869-BCDF-1764C83F86DF}" type="datetimeFigureOut">
              <a:rPr lang="es-EC" smtClean="0"/>
              <a:t>26/5/2025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EA15E3F-4C50-4CA5-A600-66E36EBB5679}" type="slidenum">
              <a:rPr lang="es-EC" smtClean="0"/>
              <a:t>‹Nº›</a:t>
            </a:fld>
            <a:endParaRPr lang="es-EC"/>
          </a:p>
        </p:txBody>
      </p:sp>
    </p:spTree>
    <p:extLst>
      <p:ext uri="{BB962C8B-B14F-4D97-AF65-F5344CB8AC3E}">
        <p14:creationId xmlns:p14="http://schemas.microsoft.com/office/powerpoint/2010/main" val="99716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952C768-9A20-4869-BCDF-1764C83F86DF}" type="datetimeFigureOut">
              <a:rPr lang="es-EC" smtClean="0"/>
              <a:t>26/5/2025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EA15E3F-4C50-4CA5-A600-66E36EBB5679}" type="slidenum">
              <a:rPr lang="es-EC" smtClean="0"/>
              <a:t>‹Nº›</a:t>
            </a:fld>
            <a:endParaRPr lang="es-EC"/>
          </a:p>
        </p:txBody>
      </p:sp>
    </p:spTree>
    <p:extLst>
      <p:ext uri="{BB962C8B-B14F-4D97-AF65-F5344CB8AC3E}">
        <p14:creationId xmlns:p14="http://schemas.microsoft.com/office/powerpoint/2010/main" val="424425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2C768-9A20-4869-BCDF-1764C83F86DF}" type="datetimeFigureOut">
              <a:rPr lang="es-EC" smtClean="0"/>
              <a:t>26/5/2025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CEA15E3F-4C50-4CA5-A600-66E36EBB5679}" type="slidenum">
              <a:rPr lang="es-EC" smtClean="0"/>
              <a:t>‹Nº›</a:t>
            </a:fld>
            <a:endParaRPr lang="es-EC"/>
          </a:p>
        </p:txBody>
      </p:sp>
    </p:spTree>
    <p:extLst>
      <p:ext uri="{BB962C8B-B14F-4D97-AF65-F5344CB8AC3E}">
        <p14:creationId xmlns:p14="http://schemas.microsoft.com/office/powerpoint/2010/main" val="307162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952C768-9A20-4869-BCDF-1764C83F86DF}" type="datetimeFigureOut">
              <a:rPr lang="es-EC" smtClean="0"/>
              <a:t>26/5/2025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EA15E3F-4C50-4CA5-A600-66E36EBB5679}" type="slidenum">
              <a:rPr lang="es-EC" smtClean="0"/>
              <a:t>‹Nº›</a:t>
            </a:fld>
            <a:endParaRPr lang="es-EC"/>
          </a:p>
        </p:txBody>
      </p:sp>
    </p:spTree>
    <p:extLst>
      <p:ext uri="{BB962C8B-B14F-4D97-AF65-F5344CB8AC3E}">
        <p14:creationId xmlns:p14="http://schemas.microsoft.com/office/powerpoint/2010/main" val="271825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952C768-9A20-4869-BCDF-1764C83F86DF}" type="datetimeFigureOut">
              <a:rPr lang="es-EC" smtClean="0"/>
              <a:t>26/5/2025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EA15E3F-4C50-4CA5-A600-66E36EBB5679}" type="slidenum">
              <a:rPr lang="es-EC" smtClean="0"/>
              <a:t>‹Nº›</a:t>
            </a:fld>
            <a:endParaRPr lang="es-EC"/>
          </a:p>
        </p:txBody>
      </p:sp>
    </p:spTree>
    <p:extLst>
      <p:ext uri="{BB962C8B-B14F-4D97-AF65-F5344CB8AC3E}">
        <p14:creationId xmlns:p14="http://schemas.microsoft.com/office/powerpoint/2010/main" val="3493762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52C768-9A20-4869-BCDF-1764C83F86DF}" type="datetimeFigureOut">
              <a:rPr lang="es-EC" smtClean="0"/>
              <a:t>26/5/2025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EA15E3F-4C50-4CA5-A600-66E36EBB5679}" type="slidenum">
              <a:rPr lang="es-EC" smtClean="0"/>
              <a:t>‹Nº›</a:t>
            </a:fld>
            <a:endParaRPr lang="es-EC"/>
          </a:p>
        </p:txBody>
      </p:sp>
    </p:spTree>
    <p:extLst>
      <p:ext uri="{BB962C8B-B14F-4D97-AF65-F5344CB8AC3E}">
        <p14:creationId xmlns:p14="http://schemas.microsoft.com/office/powerpoint/2010/main" val="328246516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3.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4.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5.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7.xml.rels><?xml version="1.0" encoding="UTF-8" standalone="yes"?>
<Relationships xmlns="http://schemas.openxmlformats.org/package/2006/relationships"><Relationship Id="rId2" Type="http://schemas.openxmlformats.org/officeDocument/2006/relationships/hyperlink" Target="https://es.wikipedia.org/wiki/Entrecruzamiento_cromos%C3%B3mico"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675666-A4C0-E4AC-DB70-BD9BA742990F}"/>
              </a:ext>
            </a:extLst>
          </p:cNvPr>
          <p:cNvSpPr>
            <a:spLocks noGrp="1"/>
          </p:cNvSpPr>
          <p:nvPr>
            <p:ph type="ctrTitle"/>
          </p:nvPr>
        </p:nvSpPr>
        <p:spPr>
          <a:xfrm>
            <a:off x="636916" y="4542503"/>
            <a:ext cx="9184606" cy="1179870"/>
          </a:xfrm>
        </p:spPr>
        <p:txBody>
          <a:bodyPr>
            <a:normAutofit fontScale="90000"/>
          </a:bodyPr>
          <a:lstStyle/>
          <a:p>
            <a:r>
              <a:rPr lang="es-EC" sz="6700" b="0" i="0" u="none" strike="noStrike" baseline="0">
                <a:latin typeface="LucidaSans"/>
              </a:rPr>
              <a:t>REPRODUCCIÓN CELULAR</a:t>
            </a:r>
            <a:endParaRPr lang="es-EC" sz="6700"/>
          </a:p>
        </p:txBody>
      </p:sp>
      <p:pic>
        <p:nvPicPr>
          <p:cNvPr id="4" name="Imagen 3">
            <a:extLst>
              <a:ext uri="{FF2B5EF4-FFF2-40B4-BE49-F238E27FC236}">
                <a16:creationId xmlns:a16="http://schemas.microsoft.com/office/drawing/2014/main" id="{5F5ED899-4CFD-8583-4A45-A0072C2EF031}"/>
              </a:ext>
            </a:extLst>
          </p:cNvPr>
          <p:cNvPicPr>
            <a:picLocks noChangeAspect="1"/>
          </p:cNvPicPr>
          <p:nvPr/>
        </p:nvPicPr>
        <p:blipFill>
          <a:blip r:embed="rId3"/>
          <a:srcRect t="23739" r="1" b="2928"/>
          <a:stretch/>
        </p:blipFill>
        <p:spPr>
          <a:xfrm>
            <a:off x="635458" y="640080"/>
            <a:ext cx="9186063" cy="360273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12458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ADB11-EBD5-D857-2AAB-1DFAAAC9C2D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7F0B426-D233-088D-9217-63C4A49F56E9}"/>
              </a:ext>
            </a:extLst>
          </p:cNvPr>
          <p:cNvSpPr>
            <a:spLocks noGrp="1"/>
          </p:cNvSpPr>
          <p:nvPr>
            <p:ph type="title"/>
          </p:nvPr>
        </p:nvSpPr>
        <p:spPr>
          <a:xfrm>
            <a:off x="659275" y="0"/>
            <a:ext cx="9905998" cy="1296785"/>
          </a:xfrm>
        </p:spPr>
        <p:txBody>
          <a:bodyPr/>
          <a:lstStyle/>
          <a:p>
            <a:r>
              <a:rPr lang="es-EC"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TIPOS DE CROMOSOMAS</a:t>
            </a:r>
          </a:p>
        </p:txBody>
      </p:sp>
      <p:sp>
        <p:nvSpPr>
          <p:cNvPr id="4" name="CuadroTexto 3">
            <a:extLst>
              <a:ext uri="{FF2B5EF4-FFF2-40B4-BE49-F238E27FC236}">
                <a16:creationId xmlns:a16="http://schemas.microsoft.com/office/drawing/2014/main" id="{59E0370B-C95A-12A7-BE71-CDBAED81BC1B}"/>
              </a:ext>
            </a:extLst>
          </p:cNvPr>
          <p:cNvSpPr txBox="1"/>
          <p:nvPr/>
        </p:nvSpPr>
        <p:spPr>
          <a:xfrm>
            <a:off x="260465" y="1296785"/>
            <a:ext cx="583553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a:t>SEGÚN LA UBICACIÓN DEL CENTRÓMERO</a:t>
            </a:r>
          </a:p>
        </p:txBody>
      </p:sp>
      <p:graphicFrame>
        <p:nvGraphicFramePr>
          <p:cNvPr id="5" name="Diagrama 4">
            <a:extLst>
              <a:ext uri="{FF2B5EF4-FFF2-40B4-BE49-F238E27FC236}">
                <a16:creationId xmlns:a16="http://schemas.microsoft.com/office/drawing/2014/main" id="{4B8458C1-9482-FE9D-27EE-C6E0E0A18B60}"/>
              </a:ext>
            </a:extLst>
          </p:cNvPr>
          <p:cNvGraphicFramePr/>
          <p:nvPr>
            <p:extLst>
              <p:ext uri="{D42A27DB-BD31-4B8C-83A1-F6EECF244321}">
                <p14:modId xmlns:p14="http://schemas.microsoft.com/office/powerpoint/2010/main" val="3447612601"/>
              </p:ext>
            </p:extLst>
          </p:nvPr>
        </p:nvGraphicFramePr>
        <p:xfrm>
          <a:off x="1073828" y="1978429"/>
          <a:ext cx="10565273" cy="457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602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EF81DAD-FFC9-36B2-125F-F12FC8FF0A48}"/>
            </a:ext>
          </a:extLst>
        </p:cNvPr>
        <p:cNvGrpSpPr/>
        <p:nvPr/>
      </p:nvGrpSpPr>
      <p:grpSpPr>
        <a:xfrm>
          <a:off x="0" y="0"/>
          <a:ext cx="0" cy="0"/>
          <a:chOff x="0" y="0"/>
          <a:chExt cx="0" cy="0"/>
        </a:xfrm>
      </p:grpSpPr>
      <p:pic>
        <p:nvPicPr>
          <p:cNvPr id="5" name="Imagen 4" descr="Un dibujo con letras&#10;&#10;Descripción generada automáticamente con confianza baja">
            <a:extLst>
              <a:ext uri="{FF2B5EF4-FFF2-40B4-BE49-F238E27FC236}">
                <a16:creationId xmlns:a16="http://schemas.microsoft.com/office/drawing/2014/main" id="{2F9F688F-B4AC-0952-4551-64BAC5E505D1}"/>
              </a:ext>
            </a:extLst>
          </p:cNvPr>
          <p:cNvPicPr>
            <a:picLocks noChangeAspect="1"/>
          </p:cNvPicPr>
          <p:nvPr/>
        </p:nvPicPr>
        <p:blipFill>
          <a:blip r:embed="rId2"/>
          <a:stretch>
            <a:fillRect/>
          </a:stretch>
        </p:blipFill>
        <p:spPr>
          <a:xfrm>
            <a:off x="643467" y="812369"/>
            <a:ext cx="10905066" cy="5233262"/>
          </a:xfrm>
          <a:prstGeom prst="rect">
            <a:avLst/>
          </a:prstGeom>
        </p:spPr>
      </p:pic>
    </p:spTree>
    <p:extLst>
      <p:ext uri="{BB962C8B-B14F-4D97-AF65-F5344CB8AC3E}">
        <p14:creationId xmlns:p14="http://schemas.microsoft.com/office/powerpoint/2010/main" val="403054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B95A-AA9C-F7A8-166F-30DF6C296C57}"/>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3984220-5E35-9236-8090-CA3C9C06A514}"/>
              </a:ext>
            </a:extLst>
          </p:cNvPr>
          <p:cNvSpPr>
            <a:spLocks noGrp="1"/>
          </p:cNvSpPr>
          <p:nvPr>
            <p:ph idx="1"/>
          </p:nvPr>
        </p:nvSpPr>
        <p:spPr>
          <a:xfrm>
            <a:off x="493019" y="555567"/>
            <a:ext cx="3879475" cy="591590"/>
          </a:xfrm>
        </p:spPr>
        <p:style>
          <a:lnRef idx="2">
            <a:schemeClr val="accent1"/>
          </a:lnRef>
          <a:fillRef idx="1">
            <a:schemeClr val="lt1"/>
          </a:fillRef>
          <a:effectRef idx="0">
            <a:schemeClr val="accent1"/>
          </a:effectRef>
          <a:fontRef idx="minor">
            <a:schemeClr val="dk1"/>
          </a:fontRef>
        </p:style>
        <p:txBody>
          <a:bodyPr/>
          <a:lstStyle/>
          <a:p>
            <a:r>
              <a:rPr lang="es-EC" dirty="0"/>
              <a:t>Según su función </a:t>
            </a:r>
          </a:p>
        </p:txBody>
      </p:sp>
      <p:graphicFrame>
        <p:nvGraphicFramePr>
          <p:cNvPr id="4" name="Diagrama 3">
            <a:extLst>
              <a:ext uri="{FF2B5EF4-FFF2-40B4-BE49-F238E27FC236}">
                <a16:creationId xmlns:a16="http://schemas.microsoft.com/office/drawing/2014/main" id="{75E3E222-47B1-196A-D2ED-9329FB72E07C}"/>
              </a:ext>
            </a:extLst>
          </p:cNvPr>
          <p:cNvGraphicFramePr/>
          <p:nvPr>
            <p:extLst>
              <p:ext uri="{D42A27DB-BD31-4B8C-83A1-F6EECF244321}">
                <p14:modId xmlns:p14="http://schemas.microsoft.com/office/powerpoint/2010/main" val="519586395"/>
              </p:ext>
            </p:extLst>
          </p:nvPr>
        </p:nvGraphicFramePr>
        <p:xfrm>
          <a:off x="1732741" y="1147157"/>
          <a:ext cx="920680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876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1442C-B7A3-977F-5118-0A09F8DEC7CB}"/>
              </a:ext>
            </a:extLst>
          </p:cNvPr>
          <p:cNvSpPr>
            <a:spLocks noGrp="1"/>
          </p:cNvSpPr>
          <p:nvPr>
            <p:ph type="title"/>
          </p:nvPr>
        </p:nvSpPr>
        <p:spPr>
          <a:xfrm>
            <a:off x="310137" y="144087"/>
            <a:ext cx="6684049" cy="708661"/>
          </a:xfrm>
        </p:spPr>
        <p:txBody>
          <a:bodyPr/>
          <a:lstStyle/>
          <a:p>
            <a:r>
              <a:rPr lang="es-EC"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CARIOTIPO</a:t>
            </a:r>
          </a:p>
        </p:txBody>
      </p:sp>
      <p:graphicFrame>
        <p:nvGraphicFramePr>
          <p:cNvPr id="4" name="Marcador de contenido 3">
            <a:extLst>
              <a:ext uri="{FF2B5EF4-FFF2-40B4-BE49-F238E27FC236}">
                <a16:creationId xmlns:a16="http://schemas.microsoft.com/office/drawing/2014/main" id="{C14A9302-5D57-D399-28EB-F692CAD37AD1}"/>
              </a:ext>
            </a:extLst>
          </p:cNvPr>
          <p:cNvGraphicFramePr>
            <a:graphicFrameLocks noGrp="1"/>
          </p:cNvGraphicFramePr>
          <p:nvPr>
            <p:ph idx="1"/>
            <p:extLst>
              <p:ext uri="{D42A27DB-BD31-4B8C-83A1-F6EECF244321}">
                <p14:modId xmlns:p14="http://schemas.microsoft.com/office/powerpoint/2010/main" val="2845181059"/>
              </p:ext>
            </p:extLst>
          </p:nvPr>
        </p:nvGraphicFramePr>
        <p:xfrm>
          <a:off x="493018" y="852748"/>
          <a:ext cx="99060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982187FF-1641-465A-A717-E515C64840EA}"/>
              </a:ext>
            </a:extLst>
          </p:cNvPr>
          <p:cNvSpPr txBox="1"/>
          <p:nvPr/>
        </p:nvSpPr>
        <p:spPr>
          <a:xfrm>
            <a:off x="493018" y="4362443"/>
            <a:ext cx="3430589"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s-EC" b="0" i="0" dirty="0">
                <a:solidFill>
                  <a:schemeClr val="bg1"/>
                </a:solidFill>
                <a:effectLst/>
                <a:latin typeface="Google Sans"/>
              </a:rPr>
              <a:t> </a:t>
            </a:r>
            <a:r>
              <a:rPr lang="es-EC" b="1" i="0" dirty="0">
                <a:solidFill>
                  <a:schemeClr val="bg1"/>
                </a:solidFill>
                <a:effectLst/>
                <a:latin typeface="Google Sans"/>
              </a:rPr>
              <a:t>IDIOGRAMA: </a:t>
            </a:r>
            <a:r>
              <a:rPr lang="es-EC" b="0" i="0" dirty="0">
                <a:solidFill>
                  <a:schemeClr val="bg1"/>
                </a:solidFill>
                <a:effectLst/>
                <a:latin typeface="Google Sans"/>
              </a:rPr>
              <a:t>"mapa cromosómico" que muestra la relación entre los brazos corto y largo, el centrómero </a:t>
            </a:r>
            <a:endParaRPr lang="es-EC" dirty="0">
              <a:solidFill>
                <a:schemeClr val="bg1"/>
              </a:solidFill>
            </a:endParaRPr>
          </a:p>
        </p:txBody>
      </p:sp>
      <p:sp>
        <p:nvSpPr>
          <p:cNvPr id="8" name="CuadroTexto 7">
            <a:extLst>
              <a:ext uri="{FF2B5EF4-FFF2-40B4-BE49-F238E27FC236}">
                <a16:creationId xmlns:a16="http://schemas.microsoft.com/office/drawing/2014/main" id="{79A7CAA2-8DF5-B94F-CCBA-90BF7722DE62}"/>
              </a:ext>
            </a:extLst>
          </p:cNvPr>
          <p:cNvSpPr txBox="1"/>
          <p:nvPr/>
        </p:nvSpPr>
        <p:spPr>
          <a:xfrm>
            <a:off x="5309565" y="3976948"/>
            <a:ext cx="6093228"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b="0" i="0" dirty="0">
                <a:solidFill>
                  <a:srgbClr val="000000"/>
                </a:solidFill>
                <a:effectLst/>
                <a:latin typeface="Arial" panose="020B0604020202020204" pitchFamily="34" charset="0"/>
              </a:rPr>
              <a:t>El </a:t>
            </a:r>
            <a:r>
              <a:rPr lang="es-EC" b="1" i="0" dirty="0">
                <a:solidFill>
                  <a:srgbClr val="000000"/>
                </a:solidFill>
                <a:effectLst/>
                <a:latin typeface="Arial" panose="020B0604020202020204" pitchFamily="34" charset="0"/>
              </a:rPr>
              <a:t>CARIOTIPO </a:t>
            </a:r>
            <a:r>
              <a:rPr lang="es-EC" b="0" i="0" dirty="0">
                <a:solidFill>
                  <a:srgbClr val="000000"/>
                </a:solidFill>
                <a:effectLst/>
                <a:latin typeface="Arial" panose="020B0604020202020204" pitchFamily="34" charset="0"/>
              </a:rPr>
              <a:t>es una prueba que se realiza para identificar anomalías cromosómicas como causa de malformaciones o de enfermedad, mientras que el </a:t>
            </a:r>
            <a:r>
              <a:rPr lang="es-EC" b="1" i="0" dirty="0">
                <a:solidFill>
                  <a:srgbClr val="000000"/>
                </a:solidFill>
                <a:effectLst/>
                <a:latin typeface="Arial" panose="020B0604020202020204" pitchFamily="34" charset="0"/>
              </a:rPr>
              <a:t>IDIOGRAMA </a:t>
            </a:r>
            <a:r>
              <a:rPr lang="es-EC" b="0" i="0" dirty="0">
                <a:solidFill>
                  <a:srgbClr val="000000"/>
                </a:solidFill>
                <a:effectLst/>
                <a:latin typeface="Arial" panose="020B0604020202020204" pitchFamily="34" charset="0"/>
              </a:rPr>
              <a:t>es la representación esquemática del tamaño, forma y patrón de bandas de todo el complemento cromosómico, los cromosomas se sitúan alineados por el centrómero, y con el brazo largo siempre hacia abajo.</a:t>
            </a:r>
            <a:endParaRPr lang="es-EC" dirty="0"/>
          </a:p>
        </p:txBody>
      </p:sp>
    </p:spTree>
    <p:extLst>
      <p:ext uri="{BB962C8B-B14F-4D97-AF65-F5344CB8AC3E}">
        <p14:creationId xmlns:p14="http://schemas.microsoft.com/office/powerpoint/2010/main" val="3769863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Cariotipos » Blog de Biología">
            <a:extLst>
              <a:ext uri="{FF2B5EF4-FFF2-40B4-BE49-F238E27FC236}">
                <a16:creationId xmlns:a16="http://schemas.microsoft.com/office/drawing/2014/main" id="{D35F9E95-2D28-F387-E8E1-A890901B7F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879941"/>
            <a:ext cx="10905066" cy="509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9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DN (DNA) - PDF Download [Download]">
            <a:extLst>
              <a:ext uri="{FF2B5EF4-FFF2-40B4-BE49-F238E27FC236}">
                <a16:creationId xmlns:a16="http://schemas.microsoft.com/office/drawing/2014/main" id="{2FDC8CA5-50B2-8D04-7172-97CD40BC1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773" y="476596"/>
            <a:ext cx="6956453" cy="560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084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B0E1D-455B-2A5F-2E08-FA58AAD04FDA}"/>
            </a:ext>
          </a:extLst>
        </p:cNvPr>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E2370915-E408-F041-E089-FA053B22111E}"/>
              </a:ext>
            </a:extLst>
          </p:cNvPr>
          <p:cNvGraphicFramePr>
            <a:graphicFrameLocks noGrp="1"/>
          </p:cNvGraphicFramePr>
          <p:nvPr>
            <p:ph idx="1"/>
            <p:extLst>
              <p:ext uri="{D42A27DB-BD31-4B8C-83A1-F6EECF244321}">
                <p14:modId xmlns:p14="http://schemas.microsoft.com/office/powerpoint/2010/main" val="1911466141"/>
              </p:ext>
            </p:extLst>
          </p:nvPr>
        </p:nvGraphicFramePr>
        <p:xfrm>
          <a:off x="1053864" y="1354444"/>
          <a:ext cx="9928664" cy="3733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173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7BB2F931-A328-D019-6202-30612CC15B6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E639C40-6FDE-B134-8CBF-8844893E29E0}"/>
              </a:ext>
            </a:extLst>
          </p:cNvPr>
          <p:cNvSpPr>
            <a:spLocks noGrp="1"/>
          </p:cNvSpPr>
          <p:nvPr>
            <p:ph type="title"/>
          </p:nvPr>
        </p:nvSpPr>
        <p:spPr>
          <a:xfrm>
            <a:off x="8609012" y="531950"/>
            <a:ext cx="3342462" cy="1752315"/>
          </a:xfrm>
        </p:spPr>
        <p:txBody>
          <a:bodyPr vert="horz" lIns="91440" tIns="45720" rIns="91440" bIns="45720" rtlCol="0" anchor="b">
            <a:normAutofit/>
          </a:bodyPr>
          <a:lstStyle/>
          <a:p>
            <a:r>
              <a:rPr lang="en-US" sz="3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ESTRUCTURA DEL ADN</a:t>
            </a:r>
          </a:p>
        </p:txBody>
      </p:sp>
      <p:pic>
        <p:nvPicPr>
          <p:cNvPr id="5" name="Marcador de contenido 4" descr="Diagrama&#10;&#10;Descripción generada automáticamente">
            <a:extLst>
              <a:ext uri="{FF2B5EF4-FFF2-40B4-BE49-F238E27FC236}">
                <a16:creationId xmlns:a16="http://schemas.microsoft.com/office/drawing/2014/main" id="{A1CD8E97-E2A6-006B-E0C8-1B30D8F614B6}"/>
              </a:ext>
            </a:extLst>
          </p:cNvPr>
          <p:cNvPicPr>
            <a:picLocks noGrp="1" noChangeAspect="1"/>
          </p:cNvPicPr>
          <p:nvPr>
            <p:ph idx="1"/>
          </p:nvPr>
        </p:nvPicPr>
        <p:blipFill>
          <a:blip r:embed="rId3"/>
          <a:srcRect r="23317" b="1"/>
          <a:stretch/>
        </p:blipFill>
        <p:spPr>
          <a:xfrm>
            <a:off x="138724" y="266701"/>
            <a:ext cx="8243276" cy="6248399"/>
          </a:xfrm>
          <a:prstGeom prst="rect">
            <a:avLst/>
          </a:prstGeom>
          <a:effectLst>
            <a:outerShdw blurRad="50800" dist="38100" dir="5400000" algn="t" rotWithShape="0">
              <a:prstClr val="black">
                <a:alpha val="43000"/>
              </a:prstClr>
            </a:outerShdw>
          </a:effectLst>
        </p:spPr>
      </p:pic>
      <p:sp>
        <p:nvSpPr>
          <p:cNvPr id="7" name="CuadroTexto 6">
            <a:extLst>
              <a:ext uri="{FF2B5EF4-FFF2-40B4-BE49-F238E27FC236}">
                <a16:creationId xmlns:a16="http://schemas.microsoft.com/office/drawing/2014/main" id="{8A1880A2-AD25-F372-CDF3-D04C97FAAD45}"/>
              </a:ext>
            </a:extLst>
          </p:cNvPr>
          <p:cNvSpPr txBox="1"/>
          <p:nvPr/>
        </p:nvSpPr>
        <p:spPr>
          <a:xfrm>
            <a:off x="8580437" y="2901434"/>
            <a:ext cx="28765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b="1" i="0" dirty="0">
                <a:effectLst/>
                <a:latin typeface="Montserrat" panose="00000500000000000000" pitchFamily="2" charset="0"/>
              </a:rPr>
              <a:t>ADN </a:t>
            </a:r>
            <a:r>
              <a:rPr lang="es-EC" b="1" dirty="0">
                <a:latin typeface="Montserrat" panose="00000500000000000000" pitchFamily="2" charset="0"/>
              </a:rPr>
              <a:t>esta formado por </a:t>
            </a:r>
            <a:r>
              <a:rPr lang="es-EC" b="1" i="0" dirty="0">
                <a:effectLst/>
                <a:latin typeface="Montserrat" panose="00000500000000000000" pitchFamily="2" charset="0"/>
              </a:rPr>
              <a:t>nucleótidos.</a:t>
            </a:r>
          </a:p>
        </p:txBody>
      </p:sp>
      <p:sp>
        <p:nvSpPr>
          <p:cNvPr id="9" name="CuadroTexto 8">
            <a:extLst>
              <a:ext uri="{FF2B5EF4-FFF2-40B4-BE49-F238E27FC236}">
                <a16:creationId xmlns:a16="http://schemas.microsoft.com/office/drawing/2014/main" id="{948289C7-6B81-9614-388D-761E14A24709}"/>
              </a:ext>
            </a:extLst>
          </p:cNvPr>
          <p:cNvSpPr txBox="1"/>
          <p:nvPr/>
        </p:nvSpPr>
        <p:spPr>
          <a:xfrm>
            <a:off x="8757626" y="4025178"/>
            <a:ext cx="329565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EC" b="1" dirty="0">
                <a:solidFill>
                  <a:srgbClr val="000000"/>
                </a:solidFill>
                <a:latin typeface="Montserrat" panose="00000500000000000000" pitchFamily="2" charset="0"/>
              </a:rPr>
              <a:t>ESTRUCTURA DEL NUCLEÓTIDO  </a:t>
            </a:r>
          </a:p>
          <a:p>
            <a:pPr marL="285750" indent="-285750">
              <a:buFont typeface="Arial" panose="020B0604020202020204" pitchFamily="34" charset="0"/>
              <a:buChar char="•"/>
            </a:pPr>
            <a:r>
              <a:rPr lang="es-EC" b="1" dirty="0">
                <a:solidFill>
                  <a:srgbClr val="000000"/>
                </a:solidFill>
                <a:latin typeface="Montserrat" panose="00000500000000000000" pitchFamily="2" charset="0"/>
              </a:rPr>
              <a:t>Molecula de azúcar </a:t>
            </a:r>
          </a:p>
          <a:p>
            <a:pPr marL="285750" indent="-285750">
              <a:buFont typeface="Arial" panose="020B0604020202020204" pitchFamily="34" charset="0"/>
              <a:buChar char="•"/>
            </a:pPr>
            <a:r>
              <a:rPr lang="es-EC" b="1" dirty="0">
                <a:solidFill>
                  <a:srgbClr val="000000"/>
                </a:solidFill>
                <a:latin typeface="Montserrat" panose="00000500000000000000" pitchFamily="2" charset="0"/>
              </a:rPr>
              <a:t>Base nitrogenada (</a:t>
            </a:r>
            <a:r>
              <a:rPr lang="es-EC" b="0" i="0" dirty="0">
                <a:solidFill>
                  <a:srgbClr val="323232"/>
                </a:solidFill>
                <a:effectLst/>
                <a:latin typeface="Open Sans" panose="020B0606030504020204" pitchFamily="34" charset="0"/>
              </a:rPr>
              <a:t>A, C, T, G).</a:t>
            </a:r>
            <a:endParaRPr lang="es-EC" b="1" dirty="0">
              <a:solidFill>
                <a:srgbClr val="000000"/>
              </a:solidFill>
              <a:latin typeface="Montserrat" panose="00000500000000000000" pitchFamily="2" charset="0"/>
            </a:endParaRPr>
          </a:p>
          <a:p>
            <a:pPr marL="285750" indent="-285750">
              <a:buFont typeface="Arial" panose="020B0604020202020204" pitchFamily="34" charset="0"/>
              <a:buChar char="•"/>
            </a:pPr>
            <a:r>
              <a:rPr lang="es-EC" b="1" dirty="0">
                <a:solidFill>
                  <a:srgbClr val="000000"/>
                </a:solidFill>
                <a:latin typeface="Montserrat" panose="00000500000000000000" pitchFamily="2" charset="0"/>
              </a:rPr>
              <a:t>Grupo fosfato. </a:t>
            </a:r>
          </a:p>
        </p:txBody>
      </p:sp>
    </p:spTree>
    <p:extLst>
      <p:ext uri="{BB962C8B-B14F-4D97-AF65-F5344CB8AC3E}">
        <p14:creationId xmlns:p14="http://schemas.microsoft.com/office/powerpoint/2010/main" val="2457509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13B47FEF-430C-C69F-BEF4-1C23A58B729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5452F24-670D-2E10-36B7-CB09555CC36B}"/>
              </a:ext>
            </a:extLst>
          </p:cNvPr>
          <p:cNvSpPr>
            <a:spLocks noGrp="1"/>
          </p:cNvSpPr>
          <p:nvPr>
            <p:ph type="title"/>
          </p:nvPr>
        </p:nvSpPr>
        <p:spPr>
          <a:xfrm>
            <a:off x="648930" y="629267"/>
            <a:ext cx="9252154" cy="1016654"/>
          </a:xfrm>
        </p:spPr>
        <p:txBody>
          <a:bodyPr>
            <a:normAutofit/>
          </a:bodyPr>
          <a:lstStyle/>
          <a:p>
            <a:r>
              <a:rPr lang="es-EC"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REPLICACIÓN DEL ADN </a:t>
            </a:r>
          </a:p>
        </p:txBody>
      </p:sp>
      <p:pic>
        <p:nvPicPr>
          <p:cNvPr id="5" name="Marcador de contenido 4">
            <a:extLst>
              <a:ext uri="{FF2B5EF4-FFF2-40B4-BE49-F238E27FC236}">
                <a16:creationId xmlns:a16="http://schemas.microsoft.com/office/drawing/2014/main" id="{7A95133F-20F8-30EA-1898-F7EC5C53CBE2}"/>
              </a:ext>
            </a:extLst>
          </p:cNvPr>
          <p:cNvPicPr>
            <a:picLocks noChangeAspect="1"/>
          </p:cNvPicPr>
          <p:nvPr/>
        </p:nvPicPr>
        <p:blipFill>
          <a:blip r:embed="rId3"/>
          <a:stretch>
            <a:fillRect/>
          </a:stretch>
        </p:blipFill>
        <p:spPr>
          <a:xfrm>
            <a:off x="757815" y="2523064"/>
            <a:ext cx="9853035" cy="3172886"/>
          </a:xfrm>
          <a:prstGeom prst="rect">
            <a:avLst/>
          </a:prstGeom>
          <a:effectLst/>
        </p:spPr>
      </p:pic>
    </p:spTree>
    <p:extLst>
      <p:ext uri="{BB962C8B-B14F-4D97-AF65-F5344CB8AC3E}">
        <p14:creationId xmlns:p14="http://schemas.microsoft.com/office/powerpoint/2010/main" val="1438470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14757-3272-86EF-2936-B5550B606D92}"/>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9E1CC2-C6A7-CFDC-D824-4F1E1C3B3851}"/>
              </a:ext>
            </a:extLst>
          </p:cNvPr>
          <p:cNvSpPr>
            <a:spLocks noGrp="1"/>
          </p:cNvSpPr>
          <p:nvPr>
            <p:ph idx="1"/>
          </p:nvPr>
        </p:nvSpPr>
        <p:spPr>
          <a:xfrm>
            <a:off x="817563" y="528919"/>
            <a:ext cx="8288338" cy="880781"/>
          </a:xfrm>
        </p:spPr>
        <p:txBody>
          <a:bodyPr/>
          <a:lstStyle/>
          <a:p>
            <a:r>
              <a:rPr lang="es-EC" dirty="0"/>
              <a:t>Ruptura de los enlaces de hidrógeno </a:t>
            </a:r>
          </a:p>
        </p:txBody>
      </p:sp>
      <p:pic>
        <p:nvPicPr>
          <p:cNvPr id="5" name="Imagen 4">
            <a:extLst>
              <a:ext uri="{FF2B5EF4-FFF2-40B4-BE49-F238E27FC236}">
                <a16:creationId xmlns:a16="http://schemas.microsoft.com/office/drawing/2014/main" id="{6AB40E1F-6ED3-CADF-844A-F082C5229381}"/>
              </a:ext>
            </a:extLst>
          </p:cNvPr>
          <p:cNvPicPr>
            <a:picLocks noChangeAspect="1"/>
          </p:cNvPicPr>
          <p:nvPr/>
        </p:nvPicPr>
        <p:blipFill>
          <a:blip r:embed="rId2"/>
          <a:stretch>
            <a:fillRect/>
          </a:stretch>
        </p:blipFill>
        <p:spPr>
          <a:xfrm>
            <a:off x="1378491" y="1223681"/>
            <a:ext cx="9182100" cy="5105400"/>
          </a:xfrm>
          <a:prstGeom prst="rect">
            <a:avLst/>
          </a:prstGeom>
        </p:spPr>
      </p:pic>
    </p:spTree>
    <p:extLst>
      <p:ext uri="{BB962C8B-B14F-4D97-AF65-F5344CB8AC3E}">
        <p14:creationId xmlns:p14="http://schemas.microsoft.com/office/powerpoint/2010/main" val="202632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6771A-9C8A-1DE3-AAAE-90335EED9FF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7545BD9-46DC-294D-6640-22B02C73C7F8}"/>
              </a:ext>
            </a:extLst>
          </p:cNvPr>
          <p:cNvSpPr>
            <a:spLocks noGrp="1"/>
          </p:cNvSpPr>
          <p:nvPr>
            <p:ph type="ctrTitle"/>
          </p:nvPr>
        </p:nvSpPr>
        <p:spPr>
          <a:xfrm>
            <a:off x="-300979" y="1313884"/>
            <a:ext cx="6396979" cy="3200400"/>
          </a:xfrm>
        </p:spPr>
        <p:txBody>
          <a:bodyPr>
            <a:normAutofit fontScale="90000"/>
          </a:bodyPr>
          <a:lstStyle/>
          <a:p>
            <a:r>
              <a:rPr lang="es-EC" sz="10000" b="0" i="0" u="none" strike="noStrike" baseline="0" dirty="0">
                <a:solidFill>
                  <a:schemeClr val="tx1"/>
                </a:solidFill>
                <a:latin typeface="LucidaSans"/>
              </a:rPr>
              <a:t>MATERIAL GENÉTICO </a:t>
            </a:r>
            <a:endParaRPr lang="es-EC" sz="10000" dirty="0">
              <a:solidFill>
                <a:schemeClr val="tx1"/>
              </a:solidFill>
            </a:endParaRPr>
          </a:p>
        </p:txBody>
      </p:sp>
      <p:pic>
        <p:nvPicPr>
          <p:cNvPr id="4" name="Imagen 3">
            <a:extLst>
              <a:ext uri="{FF2B5EF4-FFF2-40B4-BE49-F238E27FC236}">
                <a16:creationId xmlns:a16="http://schemas.microsoft.com/office/drawing/2014/main" id="{7A45D39B-A0CC-B6D9-E3FF-DC956FAF4C90}"/>
              </a:ext>
            </a:extLst>
          </p:cNvPr>
          <p:cNvPicPr>
            <a:picLocks noChangeAspect="1"/>
          </p:cNvPicPr>
          <p:nvPr/>
        </p:nvPicPr>
        <p:blipFill>
          <a:blip r:embed="rId2"/>
          <a:stretch>
            <a:fillRect/>
          </a:stretch>
        </p:blipFill>
        <p:spPr>
          <a:xfrm>
            <a:off x="6222459" y="866412"/>
            <a:ext cx="5661226" cy="4786241"/>
          </a:xfrm>
          <a:prstGeom prst="rect">
            <a:avLst/>
          </a:prstGeom>
        </p:spPr>
      </p:pic>
    </p:spTree>
    <p:extLst>
      <p:ext uri="{BB962C8B-B14F-4D97-AF65-F5344CB8AC3E}">
        <p14:creationId xmlns:p14="http://schemas.microsoft.com/office/powerpoint/2010/main" val="260661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0651A-B4E7-2EF8-FF0F-E2D96ABCFBD2}"/>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7D16E91-7191-B0A3-EE9B-DDFF1198AEDC}"/>
              </a:ext>
            </a:extLst>
          </p:cNvPr>
          <p:cNvSpPr>
            <a:spLocks noGrp="1"/>
          </p:cNvSpPr>
          <p:nvPr>
            <p:ph idx="1"/>
          </p:nvPr>
        </p:nvSpPr>
        <p:spPr>
          <a:xfrm>
            <a:off x="569913" y="262219"/>
            <a:ext cx="8288338" cy="690282"/>
          </a:xfrm>
        </p:spPr>
        <p:txBody>
          <a:bodyPr/>
          <a:lstStyle/>
          <a:p>
            <a:r>
              <a:rPr lang="es-EC" dirty="0"/>
              <a:t>Síntesis de la cadena continua </a:t>
            </a:r>
          </a:p>
        </p:txBody>
      </p:sp>
      <p:sp>
        <p:nvSpPr>
          <p:cNvPr id="4" name="Marcador de contenido 2">
            <a:extLst>
              <a:ext uri="{FF2B5EF4-FFF2-40B4-BE49-F238E27FC236}">
                <a16:creationId xmlns:a16="http://schemas.microsoft.com/office/drawing/2014/main" id="{E821C6E3-D6F4-EE89-C983-9F38259A9437}"/>
              </a:ext>
            </a:extLst>
          </p:cNvPr>
          <p:cNvSpPr txBox="1">
            <a:spLocks/>
          </p:cNvSpPr>
          <p:nvPr/>
        </p:nvSpPr>
        <p:spPr>
          <a:xfrm>
            <a:off x="569913" y="952501"/>
            <a:ext cx="8288338" cy="69028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s-EC" b="1" dirty="0"/>
              <a:t>CEBADOR</a:t>
            </a:r>
            <a:r>
              <a:rPr lang="es-EC" dirty="0"/>
              <a:t>: </a:t>
            </a:r>
            <a:r>
              <a:rPr lang="es-EC" b="0" i="0" dirty="0" smtClean="0">
                <a:effectLst/>
                <a:latin typeface="Arial" panose="020B0604020202020204" pitchFamily="34" charset="0"/>
              </a:rPr>
              <a:t>fragmento </a:t>
            </a:r>
            <a:r>
              <a:rPr lang="es-EC" b="0" i="0" dirty="0">
                <a:effectLst/>
                <a:latin typeface="Arial" panose="020B0604020202020204" pitchFamily="34" charset="0"/>
              </a:rPr>
              <a:t>pequeño de </a:t>
            </a:r>
            <a:r>
              <a:rPr lang="es-EC" b="0" i="0" dirty="0" smtClean="0">
                <a:effectLst/>
                <a:latin typeface="Arial" panose="020B0604020202020204" pitchFamily="34" charset="0"/>
              </a:rPr>
              <a:t>ARN  </a:t>
            </a:r>
            <a:r>
              <a:rPr lang="es-EC" b="0" i="0" dirty="0">
                <a:effectLst/>
                <a:latin typeface="Arial" panose="020B0604020202020204" pitchFamily="34" charset="0"/>
              </a:rPr>
              <a:t>que se une al molde de ADN y actúa como un "iniciador" de la polimerasa. </a:t>
            </a:r>
            <a:endParaRPr lang="es-EC" dirty="0"/>
          </a:p>
        </p:txBody>
      </p:sp>
      <p:sp>
        <p:nvSpPr>
          <p:cNvPr id="5" name="Marcador de contenido 2">
            <a:extLst>
              <a:ext uri="{FF2B5EF4-FFF2-40B4-BE49-F238E27FC236}">
                <a16:creationId xmlns:a16="http://schemas.microsoft.com/office/drawing/2014/main" id="{1361D5B3-477E-AFEC-753C-9218C6096F00}"/>
              </a:ext>
            </a:extLst>
          </p:cNvPr>
          <p:cNvSpPr txBox="1">
            <a:spLocks/>
          </p:cNvSpPr>
          <p:nvPr/>
        </p:nvSpPr>
        <p:spPr>
          <a:xfrm>
            <a:off x="888603" y="1661834"/>
            <a:ext cx="8288338" cy="69028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s-EC" dirty="0"/>
              <a:t> </a:t>
            </a:r>
            <a:r>
              <a:rPr lang="es-EC" b="1" dirty="0"/>
              <a:t>ARN PRIMASA</a:t>
            </a:r>
            <a:r>
              <a:rPr lang="es-EC" dirty="0"/>
              <a:t>: enzima que crea un pequeña cadena de ARN (cebador o primer )</a:t>
            </a:r>
          </a:p>
        </p:txBody>
      </p:sp>
      <p:pic>
        <p:nvPicPr>
          <p:cNvPr id="7" name="Imagen 6">
            <a:extLst>
              <a:ext uri="{FF2B5EF4-FFF2-40B4-BE49-F238E27FC236}">
                <a16:creationId xmlns:a16="http://schemas.microsoft.com/office/drawing/2014/main" id="{743AA133-7A09-55F6-5BD0-E0889D433503}"/>
              </a:ext>
            </a:extLst>
          </p:cNvPr>
          <p:cNvPicPr>
            <a:picLocks noChangeAspect="1"/>
          </p:cNvPicPr>
          <p:nvPr/>
        </p:nvPicPr>
        <p:blipFill>
          <a:blip r:embed="rId2"/>
          <a:stretch>
            <a:fillRect/>
          </a:stretch>
        </p:blipFill>
        <p:spPr>
          <a:xfrm>
            <a:off x="268686" y="2343710"/>
            <a:ext cx="8908255" cy="4324350"/>
          </a:xfrm>
          <a:prstGeom prst="rect">
            <a:avLst/>
          </a:prstGeom>
        </p:spPr>
      </p:pic>
      <p:sp>
        <p:nvSpPr>
          <p:cNvPr id="8" name="Marcador de contenido 2">
            <a:extLst>
              <a:ext uri="{FF2B5EF4-FFF2-40B4-BE49-F238E27FC236}">
                <a16:creationId xmlns:a16="http://schemas.microsoft.com/office/drawing/2014/main" id="{F9A52A7C-7F81-D6C9-84A8-E1143BD52C10}"/>
              </a:ext>
            </a:extLst>
          </p:cNvPr>
          <p:cNvSpPr txBox="1">
            <a:spLocks/>
          </p:cNvSpPr>
          <p:nvPr/>
        </p:nvSpPr>
        <p:spPr>
          <a:xfrm>
            <a:off x="9176941" y="3083858"/>
            <a:ext cx="2746373" cy="21123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s-EC" dirty="0"/>
              <a:t>ADN POLIMERASA:</a:t>
            </a:r>
          </a:p>
          <a:p>
            <a:pPr marL="0" indent="0">
              <a:buNone/>
            </a:pPr>
            <a:r>
              <a:rPr lang="es-EC" dirty="0"/>
              <a:t>Encargada de sintetizar los nucleótidos y formar la nueva cadena. </a:t>
            </a:r>
          </a:p>
        </p:txBody>
      </p:sp>
    </p:spTree>
    <p:extLst>
      <p:ext uri="{BB962C8B-B14F-4D97-AF65-F5344CB8AC3E}">
        <p14:creationId xmlns:p14="http://schemas.microsoft.com/office/powerpoint/2010/main" val="258656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9786C-07E1-B2D1-3BD9-F1BA9F712B7E}"/>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1B63CE-40C8-6807-AA4C-90A28F3748D1}"/>
              </a:ext>
            </a:extLst>
          </p:cNvPr>
          <p:cNvSpPr>
            <a:spLocks noGrp="1"/>
          </p:cNvSpPr>
          <p:nvPr>
            <p:ph idx="1"/>
          </p:nvPr>
        </p:nvSpPr>
        <p:spPr>
          <a:xfrm>
            <a:off x="457200" y="247651"/>
            <a:ext cx="8946541" cy="1219199"/>
          </a:xfrm>
        </p:spPr>
        <p:txBody>
          <a:bodyPr/>
          <a:lstStyle/>
          <a:p>
            <a:r>
              <a:rPr lang="es-EC" dirty="0"/>
              <a:t>ARN PRIMASA: añade un cebador de ARN, con la finalidad que la ADN POLIMERASA sintetice una porción de ADN </a:t>
            </a:r>
          </a:p>
        </p:txBody>
      </p:sp>
      <p:pic>
        <p:nvPicPr>
          <p:cNvPr id="7" name="Imagen 6">
            <a:extLst>
              <a:ext uri="{FF2B5EF4-FFF2-40B4-BE49-F238E27FC236}">
                <a16:creationId xmlns:a16="http://schemas.microsoft.com/office/drawing/2014/main" id="{AC80E7A0-4CAA-583B-945C-1B08DD4EE834}"/>
              </a:ext>
            </a:extLst>
          </p:cNvPr>
          <p:cNvPicPr>
            <a:picLocks noChangeAspect="1"/>
          </p:cNvPicPr>
          <p:nvPr/>
        </p:nvPicPr>
        <p:blipFill>
          <a:blip r:embed="rId2"/>
          <a:stretch>
            <a:fillRect/>
          </a:stretch>
        </p:blipFill>
        <p:spPr>
          <a:xfrm>
            <a:off x="756627" y="1733549"/>
            <a:ext cx="9686925" cy="4171949"/>
          </a:xfrm>
          <a:prstGeom prst="rect">
            <a:avLst/>
          </a:prstGeom>
        </p:spPr>
      </p:pic>
      <p:sp>
        <p:nvSpPr>
          <p:cNvPr id="8" name="Marcador de contenido 2">
            <a:extLst>
              <a:ext uri="{FF2B5EF4-FFF2-40B4-BE49-F238E27FC236}">
                <a16:creationId xmlns:a16="http://schemas.microsoft.com/office/drawing/2014/main" id="{E6A9A625-845C-8739-23D5-70211A9560EF}"/>
              </a:ext>
            </a:extLst>
          </p:cNvPr>
          <p:cNvSpPr txBox="1">
            <a:spLocks/>
          </p:cNvSpPr>
          <p:nvPr/>
        </p:nvSpPr>
        <p:spPr>
          <a:xfrm>
            <a:off x="1641844" y="1200150"/>
            <a:ext cx="2049094" cy="5333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s-EC" dirty="0"/>
              <a:t>ARN PRIMASA</a:t>
            </a:r>
          </a:p>
        </p:txBody>
      </p:sp>
    </p:spTree>
    <p:extLst>
      <p:ext uri="{BB962C8B-B14F-4D97-AF65-F5344CB8AC3E}">
        <p14:creationId xmlns:p14="http://schemas.microsoft.com/office/powerpoint/2010/main" val="1291666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B0213E-0F4C-EE34-7EE9-9ABA9DE2311B}"/>
              </a:ext>
            </a:extLst>
          </p:cNvPr>
          <p:cNvSpPr>
            <a:spLocks noGrp="1"/>
          </p:cNvSpPr>
          <p:nvPr>
            <p:ph idx="1"/>
          </p:nvPr>
        </p:nvSpPr>
        <p:spPr>
          <a:xfrm>
            <a:off x="577031" y="378604"/>
            <a:ext cx="9652819" cy="952500"/>
          </a:xfrm>
        </p:spPr>
        <p:txBody>
          <a:bodyPr>
            <a:normAutofit/>
          </a:bodyPr>
          <a:lstStyle/>
          <a:p>
            <a:r>
              <a:rPr lang="es-EC" dirty="0"/>
              <a:t>EXONUCLEASA: elimina todos los cebadores de la cadena rezagada.  </a:t>
            </a:r>
          </a:p>
        </p:txBody>
      </p:sp>
      <p:pic>
        <p:nvPicPr>
          <p:cNvPr id="9" name="Imagen 8">
            <a:extLst>
              <a:ext uri="{FF2B5EF4-FFF2-40B4-BE49-F238E27FC236}">
                <a16:creationId xmlns:a16="http://schemas.microsoft.com/office/drawing/2014/main" id="{D8A4DEBF-FC2E-51B4-1D7C-6B297A49552E}"/>
              </a:ext>
            </a:extLst>
          </p:cNvPr>
          <p:cNvPicPr>
            <a:picLocks noChangeAspect="1"/>
          </p:cNvPicPr>
          <p:nvPr/>
        </p:nvPicPr>
        <p:blipFill>
          <a:blip r:embed="rId3"/>
          <a:stretch>
            <a:fillRect/>
          </a:stretch>
        </p:blipFill>
        <p:spPr>
          <a:xfrm>
            <a:off x="1474378" y="952500"/>
            <a:ext cx="9243244" cy="5545946"/>
          </a:xfrm>
          <a:prstGeom prst="rect">
            <a:avLst/>
          </a:prstGeom>
        </p:spPr>
      </p:pic>
    </p:spTree>
    <p:extLst>
      <p:ext uri="{BB962C8B-B14F-4D97-AF65-F5344CB8AC3E}">
        <p14:creationId xmlns:p14="http://schemas.microsoft.com/office/powerpoint/2010/main" val="5409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A28FD-0028-4DF2-F3B3-9F42E9E54B86}"/>
            </a:ext>
          </a:extLst>
        </p:cNvPr>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14FD7723-E2F4-EA7B-2E61-47A3E2D96F5F}"/>
              </a:ext>
            </a:extLst>
          </p:cNvPr>
          <p:cNvPicPr>
            <a:picLocks noGrp="1" noChangeAspect="1"/>
          </p:cNvPicPr>
          <p:nvPr>
            <p:ph idx="1"/>
          </p:nvPr>
        </p:nvPicPr>
        <p:blipFill>
          <a:blip r:embed="rId2"/>
          <a:stretch>
            <a:fillRect/>
          </a:stretch>
        </p:blipFill>
        <p:spPr>
          <a:xfrm>
            <a:off x="666698" y="899269"/>
            <a:ext cx="8343952" cy="5288420"/>
          </a:xfrm>
        </p:spPr>
      </p:pic>
      <p:sp>
        <p:nvSpPr>
          <p:cNvPr id="6" name="CuadroTexto 5">
            <a:extLst>
              <a:ext uri="{FF2B5EF4-FFF2-40B4-BE49-F238E27FC236}">
                <a16:creationId xmlns:a16="http://schemas.microsoft.com/office/drawing/2014/main" id="{DB7E070C-DA1A-D304-59B6-78BF9F08360A}"/>
              </a:ext>
            </a:extLst>
          </p:cNvPr>
          <p:cNvSpPr txBox="1"/>
          <p:nvPr/>
        </p:nvSpPr>
        <p:spPr>
          <a:xfrm>
            <a:off x="9010650" y="2343150"/>
            <a:ext cx="2895600" cy="1200329"/>
          </a:xfrm>
          <a:prstGeom prst="rect">
            <a:avLst/>
          </a:prstGeom>
          <a:noFill/>
        </p:spPr>
        <p:txBody>
          <a:bodyPr wrap="square" rtlCol="0">
            <a:spAutoFit/>
          </a:bodyPr>
          <a:lstStyle/>
          <a:p>
            <a:r>
              <a:rPr lang="es-EC" dirty="0"/>
              <a:t>ADN POLIMERASA 1 </a:t>
            </a:r>
          </a:p>
          <a:p>
            <a:r>
              <a:rPr lang="es-EC" dirty="0"/>
              <a:t>Llena los espacios donde se encontrabas los primer </a:t>
            </a:r>
          </a:p>
        </p:txBody>
      </p:sp>
    </p:spTree>
    <p:extLst>
      <p:ext uri="{BB962C8B-B14F-4D97-AF65-F5344CB8AC3E}">
        <p14:creationId xmlns:p14="http://schemas.microsoft.com/office/powerpoint/2010/main" val="2406951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F44F7-B8EB-E57C-24F9-E825E38AF989}"/>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2B3C5C-4FF2-B8C9-4F7E-7BF80A74A093}"/>
              </a:ext>
            </a:extLst>
          </p:cNvPr>
          <p:cNvSpPr>
            <a:spLocks noGrp="1"/>
          </p:cNvSpPr>
          <p:nvPr>
            <p:ph idx="1"/>
          </p:nvPr>
        </p:nvSpPr>
        <p:spPr>
          <a:xfrm>
            <a:off x="417512" y="300319"/>
            <a:ext cx="8946541" cy="823632"/>
          </a:xfrm>
        </p:spPr>
        <p:txBody>
          <a:bodyPr/>
          <a:lstStyle/>
          <a:p>
            <a:r>
              <a:rPr lang="es-EC" dirty="0"/>
              <a:t>ADN ligasa; une todos los fragmentos de ADN</a:t>
            </a:r>
          </a:p>
        </p:txBody>
      </p:sp>
      <p:pic>
        <p:nvPicPr>
          <p:cNvPr id="5" name="Imagen 4">
            <a:extLst>
              <a:ext uri="{FF2B5EF4-FFF2-40B4-BE49-F238E27FC236}">
                <a16:creationId xmlns:a16="http://schemas.microsoft.com/office/drawing/2014/main" id="{D39BB30B-6D4D-CE0B-DBE7-D628419CD24D}"/>
              </a:ext>
            </a:extLst>
          </p:cNvPr>
          <p:cNvPicPr>
            <a:picLocks noChangeAspect="1"/>
          </p:cNvPicPr>
          <p:nvPr/>
        </p:nvPicPr>
        <p:blipFill>
          <a:blip r:embed="rId2"/>
          <a:stretch>
            <a:fillRect/>
          </a:stretch>
        </p:blipFill>
        <p:spPr>
          <a:xfrm>
            <a:off x="1543050" y="976031"/>
            <a:ext cx="9734550" cy="5581650"/>
          </a:xfrm>
          <a:prstGeom prst="rect">
            <a:avLst/>
          </a:prstGeom>
        </p:spPr>
      </p:pic>
    </p:spTree>
    <p:extLst>
      <p:ext uri="{BB962C8B-B14F-4D97-AF65-F5344CB8AC3E}">
        <p14:creationId xmlns:p14="http://schemas.microsoft.com/office/powerpoint/2010/main" val="1393964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1C3E-8F47-1173-0452-81E956BC37D3}"/>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CB822E-1E76-B1F2-CBE3-D26DE98BBA57}"/>
              </a:ext>
            </a:extLst>
          </p:cNvPr>
          <p:cNvSpPr>
            <a:spLocks noGrp="1"/>
          </p:cNvSpPr>
          <p:nvPr>
            <p:ph idx="1"/>
          </p:nvPr>
        </p:nvSpPr>
        <p:spPr>
          <a:xfrm>
            <a:off x="398463" y="438150"/>
            <a:ext cx="6402388" cy="1376082"/>
          </a:xfrm>
        </p:spPr>
        <p:txBody>
          <a:bodyPr/>
          <a:lstStyle/>
          <a:p>
            <a:r>
              <a:rPr lang="es-EC" dirty="0"/>
              <a:t>Topoisomerasa: </a:t>
            </a:r>
          </a:p>
        </p:txBody>
      </p:sp>
      <p:pic>
        <p:nvPicPr>
          <p:cNvPr id="5" name="Imagen 4">
            <a:extLst>
              <a:ext uri="{FF2B5EF4-FFF2-40B4-BE49-F238E27FC236}">
                <a16:creationId xmlns:a16="http://schemas.microsoft.com/office/drawing/2014/main" id="{85C23E66-2BDC-72F3-E499-A5677615E6C8}"/>
              </a:ext>
            </a:extLst>
          </p:cNvPr>
          <p:cNvPicPr>
            <a:picLocks noChangeAspect="1"/>
          </p:cNvPicPr>
          <p:nvPr/>
        </p:nvPicPr>
        <p:blipFill>
          <a:blip r:embed="rId2"/>
          <a:stretch>
            <a:fillRect/>
          </a:stretch>
        </p:blipFill>
        <p:spPr>
          <a:xfrm>
            <a:off x="2239962" y="1126191"/>
            <a:ext cx="8562975" cy="4857750"/>
          </a:xfrm>
          <a:prstGeom prst="rect">
            <a:avLst/>
          </a:prstGeom>
        </p:spPr>
      </p:pic>
    </p:spTree>
    <p:extLst>
      <p:ext uri="{BB962C8B-B14F-4D97-AF65-F5344CB8AC3E}">
        <p14:creationId xmlns:p14="http://schemas.microsoft.com/office/powerpoint/2010/main" val="1183343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F414E-332F-453C-2308-D59870D1329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638B9EF-FDD5-484A-B519-E5DFA67FE86B}"/>
              </a:ext>
            </a:extLst>
          </p:cNvPr>
          <p:cNvSpPr>
            <a:spLocks noGrp="1"/>
          </p:cNvSpPr>
          <p:nvPr>
            <p:ph type="title"/>
          </p:nvPr>
        </p:nvSpPr>
        <p:spPr>
          <a:xfrm>
            <a:off x="811481" y="238710"/>
            <a:ext cx="9404723" cy="850788"/>
          </a:xfrm>
        </p:spPr>
        <p:txBody>
          <a:bodyPr/>
          <a:lstStyle/>
          <a:p>
            <a:r>
              <a:rPr lang="es-EC" dirty="0"/>
              <a:t>GENES </a:t>
            </a:r>
          </a:p>
        </p:txBody>
      </p:sp>
      <p:graphicFrame>
        <p:nvGraphicFramePr>
          <p:cNvPr id="4" name="Marcador de contenido 3">
            <a:extLst>
              <a:ext uri="{FF2B5EF4-FFF2-40B4-BE49-F238E27FC236}">
                <a16:creationId xmlns:a16="http://schemas.microsoft.com/office/drawing/2014/main" id="{423A7284-648E-59B7-987A-DA10BA5BAF8E}"/>
              </a:ext>
            </a:extLst>
          </p:cNvPr>
          <p:cNvGraphicFramePr>
            <a:graphicFrameLocks noGrp="1"/>
          </p:cNvGraphicFramePr>
          <p:nvPr>
            <p:ph idx="1"/>
            <p:extLst>
              <p:ext uri="{D42A27DB-BD31-4B8C-83A1-F6EECF244321}">
                <p14:modId xmlns:p14="http://schemas.microsoft.com/office/powerpoint/2010/main" val="808983884"/>
              </p:ext>
            </p:extLst>
          </p:nvPr>
        </p:nvGraphicFramePr>
        <p:xfrm>
          <a:off x="0" y="1447850"/>
          <a:ext cx="10955337" cy="4460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1191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41BD0D-8081-7F54-A8F6-042DD7EBBB6D}"/>
              </a:ext>
            </a:extLst>
          </p:cNvPr>
          <p:cNvPicPr>
            <a:picLocks noChangeAspect="1"/>
          </p:cNvPicPr>
          <p:nvPr/>
        </p:nvPicPr>
        <p:blipFill>
          <a:blip r:embed="rId2"/>
          <a:stretch>
            <a:fillRect/>
          </a:stretch>
        </p:blipFill>
        <p:spPr>
          <a:xfrm>
            <a:off x="248365" y="709612"/>
            <a:ext cx="11695270" cy="5438776"/>
          </a:xfrm>
          <a:prstGeom prst="rect">
            <a:avLst/>
          </a:prstGeom>
        </p:spPr>
      </p:pic>
    </p:spTree>
    <p:extLst>
      <p:ext uri="{BB962C8B-B14F-4D97-AF65-F5344CB8AC3E}">
        <p14:creationId xmlns:p14="http://schemas.microsoft.com/office/powerpoint/2010/main" val="4188840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CAD3A-01E1-C762-CC64-CF76714548DD}"/>
              </a:ext>
            </a:extLst>
          </p:cNvPr>
          <p:cNvSpPr>
            <a:spLocks noGrp="1"/>
          </p:cNvSpPr>
          <p:nvPr>
            <p:ph type="title"/>
          </p:nvPr>
        </p:nvSpPr>
        <p:spPr>
          <a:xfrm>
            <a:off x="190500" y="161315"/>
            <a:ext cx="9229116" cy="2124685"/>
          </a:xfrm>
        </p:spPr>
        <p:txBody>
          <a:bodyPr>
            <a:noAutofit/>
          </a:bodyPr>
          <a:lstStyle/>
          <a:p>
            <a:r>
              <a:rPr lang="es-EC" sz="125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CICLO CELULAR </a:t>
            </a:r>
            <a:endParaRPr lang="es-EC" sz="12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Imagen 4">
            <a:extLst>
              <a:ext uri="{FF2B5EF4-FFF2-40B4-BE49-F238E27FC236}">
                <a16:creationId xmlns:a16="http://schemas.microsoft.com/office/drawing/2014/main" id="{5E3EAC28-409D-5EE7-A34C-9DED930A9D5E}"/>
              </a:ext>
            </a:extLst>
          </p:cNvPr>
          <p:cNvPicPr>
            <a:picLocks noChangeAspect="1"/>
          </p:cNvPicPr>
          <p:nvPr/>
        </p:nvPicPr>
        <p:blipFill>
          <a:blip r:embed="rId2"/>
          <a:stretch>
            <a:fillRect/>
          </a:stretch>
        </p:blipFill>
        <p:spPr>
          <a:xfrm>
            <a:off x="7405401" y="2019300"/>
            <a:ext cx="4519899" cy="4286250"/>
          </a:xfrm>
          <a:prstGeom prst="rect">
            <a:avLst/>
          </a:prstGeom>
        </p:spPr>
      </p:pic>
      <p:pic>
        <p:nvPicPr>
          <p:cNvPr id="7" name="Imagen 6">
            <a:extLst>
              <a:ext uri="{FF2B5EF4-FFF2-40B4-BE49-F238E27FC236}">
                <a16:creationId xmlns:a16="http://schemas.microsoft.com/office/drawing/2014/main" id="{A3792E00-DE4F-05CD-938A-BE3170CD240B}"/>
              </a:ext>
            </a:extLst>
          </p:cNvPr>
          <p:cNvPicPr>
            <a:picLocks noChangeAspect="1"/>
          </p:cNvPicPr>
          <p:nvPr/>
        </p:nvPicPr>
        <p:blipFill>
          <a:blip r:embed="rId3"/>
          <a:stretch>
            <a:fillRect/>
          </a:stretch>
        </p:blipFill>
        <p:spPr>
          <a:xfrm>
            <a:off x="1083818" y="4068395"/>
            <a:ext cx="5428265" cy="2738438"/>
          </a:xfrm>
          <a:prstGeom prst="rect">
            <a:avLst/>
          </a:prstGeom>
        </p:spPr>
      </p:pic>
    </p:spTree>
    <p:extLst>
      <p:ext uri="{BB962C8B-B14F-4D97-AF65-F5344CB8AC3E}">
        <p14:creationId xmlns:p14="http://schemas.microsoft.com/office/powerpoint/2010/main" val="1017838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A1167-37BA-BDAD-9ABB-082ABAF4E3D9}"/>
            </a:ext>
          </a:extLst>
        </p:cNvPr>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DFFFC981-1495-3F63-8934-C27899870BA2}"/>
              </a:ext>
            </a:extLst>
          </p:cNvPr>
          <p:cNvGraphicFramePr>
            <a:graphicFrameLocks noGrp="1"/>
          </p:cNvGraphicFramePr>
          <p:nvPr>
            <p:ph idx="1"/>
            <p:extLst>
              <p:ext uri="{D42A27DB-BD31-4B8C-83A1-F6EECF244321}">
                <p14:modId xmlns:p14="http://schemas.microsoft.com/office/powerpoint/2010/main" val="927569680"/>
              </p:ext>
            </p:extLst>
          </p:nvPr>
        </p:nvGraphicFramePr>
        <p:xfrm>
          <a:off x="258762" y="3409335"/>
          <a:ext cx="10790237" cy="2620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D41A8684-4A57-1196-50FF-A3605977BAF2}"/>
              </a:ext>
            </a:extLst>
          </p:cNvPr>
          <p:cNvSpPr txBox="1"/>
          <p:nvPr/>
        </p:nvSpPr>
        <p:spPr>
          <a:xfrm>
            <a:off x="2968676" y="818408"/>
            <a:ext cx="6901656" cy="1477328"/>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s-EC" b="0" i="0" dirty="0">
                <a:solidFill>
                  <a:schemeClr val="bg1"/>
                </a:solidFill>
                <a:effectLst/>
                <a:latin typeface="Open Sans" panose="020B0606030504020204" pitchFamily="34" charset="0"/>
              </a:rPr>
              <a:t>CICLO CELULAR:</a:t>
            </a:r>
          </a:p>
          <a:p>
            <a:endParaRPr lang="es-EC" dirty="0">
              <a:solidFill>
                <a:schemeClr val="bg1"/>
              </a:solidFill>
              <a:latin typeface="Open Sans" panose="020B0606030504020204" pitchFamily="34" charset="0"/>
            </a:endParaRPr>
          </a:p>
          <a:p>
            <a:r>
              <a:rPr lang="es-EC" b="0" i="0" dirty="0">
                <a:solidFill>
                  <a:schemeClr val="bg1"/>
                </a:solidFill>
                <a:effectLst/>
                <a:latin typeface="Open Sans" panose="020B0606030504020204" pitchFamily="34" charset="0"/>
              </a:rPr>
              <a:t>El  proceso mediante el cual las células se duplican y dan lugar a dos nuevas células. El ciclo celular tiene distintas fases, que se llaman G1, S, G2 y M.</a:t>
            </a:r>
            <a:endParaRPr lang="es-EC" dirty="0">
              <a:solidFill>
                <a:schemeClr val="bg1"/>
              </a:solidFill>
            </a:endParaRPr>
          </a:p>
        </p:txBody>
      </p:sp>
    </p:spTree>
    <p:extLst>
      <p:ext uri="{BB962C8B-B14F-4D97-AF65-F5344CB8AC3E}">
        <p14:creationId xmlns:p14="http://schemas.microsoft.com/office/powerpoint/2010/main" val="165956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94B1F192-0338-922A-0D05-5887F7572878}"/>
              </a:ext>
            </a:extLst>
          </p:cNvPr>
          <p:cNvGraphicFramePr/>
          <p:nvPr>
            <p:extLst>
              <p:ext uri="{D42A27DB-BD31-4B8C-83A1-F6EECF244321}">
                <p14:modId xmlns:p14="http://schemas.microsoft.com/office/powerpoint/2010/main" val="4219258557"/>
              </p:ext>
            </p:extLst>
          </p:nvPr>
        </p:nvGraphicFramePr>
        <p:xfrm>
          <a:off x="1284778" y="520161"/>
          <a:ext cx="962244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252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671F7-CB7E-ED70-F9CA-9134C38F135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1F0FBB3-D9F6-6537-E02E-2A70FCA8206D}"/>
              </a:ext>
            </a:extLst>
          </p:cNvPr>
          <p:cNvSpPr>
            <a:spLocks noGrp="1"/>
          </p:cNvSpPr>
          <p:nvPr>
            <p:ph type="title"/>
          </p:nvPr>
        </p:nvSpPr>
        <p:spPr/>
        <p:txBody>
          <a:bodyPr/>
          <a:lstStyle/>
          <a:p>
            <a:r>
              <a:rPr lang="es-EC" dirty="0"/>
              <a:t>INTERFASE </a:t>
            </a:r>
          </a:p>
        </p:txBody>
      </p:sp>
      <p:graphicFrame>
        <p:nvGraphicFramePr>
          <p:cNvPr id="4" name="Marcador de contenido 3">
            <a:extLst>
              <a:ext uri="{FF2B5EF4-FFF2-40B4-BE49-F238E27FC236}">
                <a16:creationId xmlns:a16="http://schemas.microsoft.com/office/drawing/2014/main" id="{4D53B451-E54C-2FA6-9266-E2B936BE976A}"/>
              </a:ext>
            </a:extLst>
          </p:cNvPr>
          <p:cNvGraphicFramePr>
            <a:graphicFrameLocks noGrp="1"/>
          </p:cNvGraphicFramePr>
          <p:nvPr>
            <p:ph idx="1"/>
            <p:extLst>
              <p:ext uri="{D42A27DB-BD31-4B8C-83A1-F6EECF244321}">
                <p14:modId xmlns:p14="http://schemas.microsoft.com/office/powerpoint/2010/main" val="1784919195"/>
              </p:ext>
            </p:extLst>
          </p:nvPr>
        </p:nvGraphicFramePr>
        <p:xfrm>
          <a:off x="724429" y="1417638"/>
          <a:ext cx="5075237" cy="2767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14504905-313E-6167-FD80-EF4CB013FF1E}"/>
              </a:ext>
            </a:extLst>
          </p:cNvPr>
          <p:cNvPicPr>
            <a:picLocks noChangeAspect="1"/>
          </p:cNvPicPr>
          <p:nvPr/>
        </p:nvPicPr>
        <p:blipFill>
          <a:blip r:embed="rId7"/>
          <a:stretch>
            <a:fillRect/>
          </a:stretch>
        </p:blipFill>
        <p:spPr>
          <a:xfrm>
            <a:off x="5657850" y="374650"/>
            <a:ext cx="6534150" cy="6216649"/>
          </a:xfrm>
          <a:prstGeom prst="rect">
            <a:avLst/>
          </a:prstGeom>
        </p:spPr>
      </p:pic>
    </p:spTree>
    <p:extLst>
      <p:ext uri="{BB962C8B-B14F-4D97-AF65-F5344CB8AC3E}">
        <p14:creationId xmlns:p14="http://schemas.microsoft.com/office/powerpoint/2010/main" val="314201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C6CC9-4AB5-A329-32E1-A219D0EEE01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AC6C1D2-AC99-10A1-8A6C-3EC1F82B87AA}"/>
              </a:ext>
            </a:extLst>
          </p:cNvPr>
          <p:cNvSpPr>
            <a:spLocks noGrp="1"/>
          </p:cNvSpPr>
          <p:nvPr>
            <p:ph type="title"/>
          </p:nvPr>
        </p:nvSpPr>
        <p:spPr/>
        <p:txBody>
          <a:bodyPr/>
          <a:lstStyle/>
          <a:p>
            <a:r>
              <a:rPr lang="es-EC" dirty="0"/>
              <a:t>FASE G1</a:t>
            </a:r>
          </a:p>
        </p:txBody>
      </p:sp>
      <p:graphicFrame>
        <p:nvGraphicFramePr>
          <p:cNvPr id="4" name="Marcador de contenido 3">
            <a:extLst>
              <a:ext uri="{FF2B5EF4-FFF2-40B4-BE49-F238E27FC236}">
                <a16:creationId xmlns:a16="http://schemas.microsoft.com/office/drawing/2014/main" id="{43A1A6FE-625D-57DA-16F4-FA72B455943F}"/>
              </a:ext>
            </a:extLst>
          </p:cNvPr>
          <p:cNvGraphicFramePr>
            <a:graphicFrameLocks noGrp="1"/>
          </p:cNvGraphicFramePr>
          <p:nvPr>
            <p:ph idx="1"/>
            <p:extLst>
              <p:ext uri="{D42A27DB-BD31-4B8C-83A1-F6EECF244321}">
                <p14:modId xmlns:p14="http://schemas.microsoft.com/office/powerpoint/2010/main" val="184880493"/>
              </p:ext>
            </p:extLst>
          </p:nvPr>
        </p:nvGraphicFramePr>
        <p:xfrm>
          <a:off x="1325563" y="1468826"/>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641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13663-3D19-D75E-E264-7E01D105A66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99E5771-65CB-7A2A-99DC-8D3752E8BC8E}"/>
              </a:ext>
            </a:extLst>
          </p:cNvPr>
          <p:cNvSpPr>
            <a:spLocks noGrp="1"/>
          </p:cNvSpPr>
          <p:nvPr>
            <p:ph type="title"/>
          </p:nvPr>
        </p:nvSpPr>
        <p:spPr/>
        <p:txBody>
          <a:bodyPr/>
          <a:lstStyle/>
          <a:p>
            <a:r>
              <a:rPr lang="es-EC"/>
              <a:t>FASE G0</a:t>
            </a:r>
            <a:endParaRPr lang="es-EC" dirty="0"/>
          </a:p>
        </p:txBody>
      </p:sp>
      <p:graphicFrame>
        <p:nvGraphicFramePr>
          <p:cNvPr id="4" name="Marcador de contenido 3">
            <a:extLst>
              <a:ext uri="{FF2B5EF4-FFF2-40B4-BE49-F238E27FC236}">
                <a16:creationId xmlns:a16="http://schemas.microsoft.com/office/drawing/2014/main" id="{8C0571DD-E346-AE53-647E-B86E6F8DA315}"/>
              </a:ext>
            </a:extLst>
          </p:cNvPr>
          <p:cNvGraphicFramePr>
            <a:graphicFrameLocks noGrp="1"/>
          </p:cNvGraphicFramePr>
          <p:nvPr>
            <p:ph idx="1"/>
            <p:extLst>
              <p:ext uri="{D42A27DB-BD31-4B8C-83A1-F6EECF244321}">
                <p14:modId xmlns:p14="http://schemas.microsoft.com/office/powerpoint/2010/main" val="3206185436"/>
              </p:ext>
            </p:extLst>
          </p:nvPr>
        </p:nvGraphicFramePr>
        <p:xfrm>
          <a:off x="-723900" y="1704975"/>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descr="Diagrama&#10;&#10;Descripción generada automáticamente">
            <a:extLst>
              <a:ext uri="{FF2B5EF4-FFF2-40B4-BE49-F238E27FC236}">
                <a16:creationId xmlns:a16="http://schemas.microsoft.com/office/drawing/2014/main" id="{5E1B55C3-47E9-E35C-DA89-13181AEF72CD}"/>
              </a:ext>
            </a:extLst>
          </p:cNvPr>
          <p:cNvPicPr>
            <a:picLocks noChangeAspect="1"/>
          </p:cNvPicPr>
          <p:nvPr/>
        </p:nvPicPr>
        <p:blipFill>
          <a:blip r:embed="rId7"/>
          <a:stretch>
            <a:fillRect/>
          </a:stretch>
        </p:blipFill>
        <p:spPr>
          <a:xfrm>
            <a:off x="8114404" y="609600"/>
            <a:ext cx="3958533" cy="2190750"/>
          </a:xfrm>
          <a:prstGeom prst="rect">
            <a:avLst/>
          </a:prstGeom>
        </p:spPr>
      </p:pic>
    </p:spTree>
    <p:extLst>
      <p:ext uri="{BB962C8B-B14F-4D97-AF65-F5344CB8AC3E}">
        <p14:creationId xmlns:p14="http://schemas.microsoft.com/office/powerpoint/2010/main" val="3495836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EB814-000C-8445-411E-E773ABD9AD2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FA28E69-7281-EFD6-FE9D-6B3A8F70AAD5}"/>
              </a:ext>
            </a:extLst>
          </p:cNvPr>
          <p:cNvSpPr>
            <a:spLocks noGrp="1"/>
          </p:cNvSpPr>
          <p:nvPr>
            <p:ph type="title"/>
          </p:nvPr>
        </p:nvSpPr>
        <p:spPr/>
        <p:txBody>
          <a:bodyPr/>
          <a:lstStyle/>
          <a:p>
            <a:r>
              <a:rPr lang="es-EC" dirty="0"/>
              <a:t>FASE S</a:t>
            </a:r>
          </a:p>
        </p:txBody>
      </p:sp>
      <p:graphicFrame>
        <p:nvGraphicFramePr>
          <p:cNvPr id="4" name="Marcador de contenido 3">
            <a:extLst>
              <a:ext uri="{FF2B5EF4-FFF2-40B4-BE49-F238E27FC236}">
                <a16:creationId xmlns:a16="http://schemas.microsoft.com/office/drawing/2014/main" id="{CE97F683-5D4C-B9D5-5F52-E7BD66447688}"/>
              </a:ext>
            </a:extLst>
          </p:cNvPr>
          <p:cNvGraphicFramePr>
            <a:graphicFrameLocks noGrp="1"/>
          </p:cNvGraphicFramePr>
          <p:nvPr>
            <p:ph idx="1"/>
            <p:extLst>
              <p:ext uri="{D42A27DB-BD31-4B8C-83A1-F6EECF244321}">
                <p14:modId xmlns:p14="http://schemas.microsoft.com/office/powerpoint/2010/main" val="1784427716"/>
              </p:ext>
            </p:extLst>
          </p:nvPr>
        </p:nvGraphicFramePr>
        <p:xfrm>
          <a:off x="643208" y="878681"/>
          <a:ext cx="4332460" cy="5369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59DFA18F-F8C8-0D94-CCAB-56E7E4DBB02A}"/>
              </a:ext>
            </a:extLst>
          </p:cNvPr>
          <p:cNvSpPr txBox="1"/>
          <p:nvPr/>
        </p:nvSpPr>
        <p:spPr>
          <a:xfrm>
            <a:off x="5693316" y="2136338"/>
            <a:ext cx="6115050" cy="2585323"/>
          </a:xfrm>
          <a:prstGeom prst="rect">
            <a:avLst/>
          </a:prstGeom>
          <a:noFill/>
        </p:spPr>
        <p:txBody>
          <a:bodyPr wrap="square">
            <a:spAutoFit/>
          </a:bodyPr>
          <a:lstStyle/>
          <a:p>
            <a:r>
              <a:rPr lang="es-EC" b="0" i="0" dirty="0">
                <a:solidFill>
                  <a:srgbClr val="21242C"/>
                </a:solidFill>
                <a:effectLst/>
                <a:latin typeface="Lato" panose="020F0502020204030203" pitchFamily="34" charset="0"/>
              </a:rPr>
              <a:t>CENTROSOMAS</a:t>
            </a:r>
          </a:p>
          <a:p>
            <a:endParaRPr lang="es-EC" dirty="0">
              <a:solidFill>
                <a:srgbClr val="21242C"/>
              </a:solidFill>
              <a:latin typeface="Lato" panose="020F0502020204030203" pitchFamily="34" charset="0"/>
            </a:endParaRPr>
          </a:p>
          <a:p>
            <a:r>
              <a:rPr lang="es-EC" b="0" i="0" dirty="0">
                <a:solidFill>
                  <a:srgbClr val="21242C"/>
                </a:solidFill>
                <a:effectLst/>
                <a:latin typeface="Lato" panose="020F0502020204030203" pitchFamily="34" charset="0"/>
              </a:rPr>
              <a:t> Los centrosomas ayudan a separar el ADN durante la fase M.</a:t>
            </a:r>
          </a:p>
          <a:p>
            <a:r>
              <a:rPr lang="es-EC" b="0" i="0" dirty="0">
                <a:solidFill>
                  <a:srgbClr val="333333"/>
                </a:solidFill>
                <a:effectLst/>
                <a:latin typeface="Catamaran"/>
              </a:rPr>
              <a:t>Se compone principalmente de dos centriolos, que son estructuras cilíndricas.</a:t>
            </a:r>
          </a:p>
          <a:p>
            <a:r>
              <a:rPr lang="es-EC" b="0" i="0" dirty="0">
                <a:solidFill>
                  <a:srgbClr val="333333"/>
                </a:solidFill>
                <a:effectLst/>
                <a:latin typeface="Catamaran"/>
              </a:rPr>
              <a:t>Centriolos son de gran importancia, ya que contribuyen a la formación del huso mitótico,</a:t>
            </a:r>
            <a:endParaRPr lang="es-EC" b="0" i="0" dirty="0">
              <a:solidFill>
                <a:srgbClr val="21242C"/>
              </a:solidFill>
              <a:effectLst/>
              <a:latin typeface="Lato" panose="020F0502020204030203" pitchFamily="34" charset="0"/>
            </a:endParaRPr>
          </a:p>
          <a:p>
            <a:endParaRPr lang="es-EC" dirty="0"/>
          </a:p>
        </p:txBody>
      </p:sp>
    </p:spTree>
    <p:extLst>
      <p:ext uri="{BB962C8B-B14F-4D97-AF65-F5344CB8AC3E}">
        <p14:creationId xmlns:p14="http://schemas.microsoft.com/office/powerpoint/2010/main" val="1466464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FB49F-62ED-24D0-D885-13100766142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7733DB8-A7A2-7D9A-6A0E-B53A4AB39755}"/>
              </a:ext>
            </a:extLst>
          </p:cNvPr>
          <p:cNvSpPr>
            <a:spLocks noGrp="1"/>
          </p:cNvSpPr>
          <p:nvPr>
            <p:ph type="title"/>
          </p:nvPr>
        </p:nvSpPr>
        <p:spPr/>
        <p:txBody>
          <a:bodyPr/>
          <a:lstStyle/>
          <a:p>
            <a:r>
              <a:rPr lang="es-EC"/>
              <a:t>FASE G2</a:t>
            </a:r>
            <a:endParaRPr lang="es-EC" dirty="0"/>
          </a:p>
        </p:txBody>
      </p:sp>
      <p:graphicFrame>
        <p:nvGraphicFramePr>
          <p:cNvPr id="4" name="Marcador de contenido 3">
            <a:extLst>
              <a:ext uri="{FF2B5EF4-FFF2-40B4-BE49-F238E27FC236}">
                <a16:creationId xmlns:a16="http://schemas.microsoft.com/office/drawing/2014/main" id="{80640997-81B2-5D66-92B9-BC158E8DE0CF}"/>
              </a:ext>
            </a:extLst>
          </p:cNvPr>
          <p:cNvGraphicFramePr>
            <a:graphicFrameLocks noGrp="1"/>
          </p:cNvGraphicFramePr>
          <p:nvPr>
            <p:ph idx="1"/>
            <p:extLst>
              <p:ext uri="{D42A27DB-BD31-4B8C-83A1-F6EECF244321}">
                <p14:modId xmlns:p14="http://schemas.microsoft.com/office/powerpoint/2010/main" val="201986215"/>
              </p:ext>
            </p:extLst>
          </p:nvPr>
        </p:nvGraphicFramePr>
        <p:xfrm>
          <a:off x="2917998" y="-19455"/>
          <a:ext cx="8828087" cy="2144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0226CA80-581D-7C29-0918-F58E3560D5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754312"/>
            <a:ext cx="90106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740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036BB-9C41-FB64-FB60-13A7EBC3054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E534208-F0B4-3056-7523-C39D9D1E57A8}"/>
              </a:ext>
            </a:extLst>
          </p:cNvPr>
          <p:cNvSpPr>
            <a:spLocks noGrp="1"/>
          </p:cNvSpPr>
          <p:nvPr>
            <p:ph type="title"/>
          </p:nvPr>
        </p:nvSpPr>
        <p:spPr/>
        <p:txBody>
          <a:bodyPr/>
          <a:lstStyle/>
          <a:p>
            <a:r>
              <a:rPr lang="es-EC" dirty="0"/>
              <a:t>MITOSIS </a:t>
            </a:r>
          </a:p>
        </p:txBody>
      </p:sp>
      <p:graphicFrame>
        <p:nvGraphicFramePr>
          <p:cNvPr id="4" name="Marcador de contenido 3">
            <a:extLst>
              <a:ext uri="{FF2B5EF4-FFF2-40B4-BE49-F238E27FC236}">
                <a16:creationId xmlns:a16="http://schemas.microsoft.com/office/drawing/2014/main" id="{0371E64D-CA71-5DBA-1DAD-388A0A11E9A9}"/>
              </a:ext>
            </a:extLst>
          </p:cNvPr>
          <p:cNvGraphicFramePr>
            <a:graphicFrameLocks noGrp="1"/>
          </p:cNvGraphicFramePr>
          <p:nvPr>
            <p:ph idx="1"/>
            <p:extLst>
              <p:ext uri="{D42A27DB-BD31-4B8C-83A1-F6EECF244321}">
                <p14:modId xmlns:p14="http://schemas.microsoft.com/office/powerpoint/2010/main" val="1647986387"/>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598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3CDDD5-AC5C-BAAD-0F89-653361348E4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de la pantalla de un video juego&#10;&#10;Descripción generada automáticamente con confianza baja">
            <a:extLst>
              <a:ext uri="{FF2B5EF4-FFF2-40B4-BE49-F238E27FC236}">
                <a16:creationId xmlns:a16="http://schemas.microsoft.com/office/drawing/2014/main" id="{B486815F-3405-8E14-EC9F-BDBF6689FCAB}"/>
              </a:ext>
            </a:extLst>
          </p:cNvPr>
          <p:cNvPicPr>
            <a:picLocks noChangeAspect="1"/>
          </p:cNvPicPr>
          <p:nvPr/>
        </p:nvPicPr>
        <p:blipFill>
          <a:blip r:embed="rId2"/>
          <a:stretch>
            <a:fillRect/>
          </a:stretch>
        </p:blipFill>
        <p:spPr>
          <a:xfrm>
            <a:off x="1334886" y="89696"/>
            <a:ext cx="9600939" cy="6254483"/>
          </a:xfrm>
          <a:prstGeom prst="rect">
            <a:avLst/>
          </a:prstGeom>
        </p:spPr>
      </p:pic>
    </p:spTree>
    <p:extLst>
      <p:ext uri="{BB962C8B-B14F-4D97-AF65-F5344CB8AC3E}">
        <p14:creationId xmlns:p14="http://schemas.microsoft.com/office/powerpoint/2010/main" val="1183551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168A79-0A72-2339-F48D-54559A0AF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C19BFB1B-9A3E-5256-B689-C36D7B6CCE78}"/>
              </a:ext>
            </a:extLst>
          </p:cNvPr>
          <p:cNvSpPr>
            <a:spLocks noGrp="1"/>
          </p:cNvSpPr>
          <p:nvPr>
            <p:ph type="title"/>
          </p:nvPr>
        </p:nvSpPr>
        <p:spPr>
          <a:xfrm>
            <a:off x="444652" y="0"/>
            <a:ext cx="4203045" cy="1375608"/>
          </a:xfrm>
        </p:spPr>
        <p:txBody>
          <a:bodyPr anchor="ctr">
            <a:normAutofit fontScale="90000"/>
          </a:bodyPr>
          <a:lstStyle/>
          <a:p>
            <a:r>
              <a:rPr lang="es-EC" dirty="0">
                <a:solidFill>
                  <a:schemeClr val="bg1"/>
                </a:solidFill>
              </a:rPr>
              <a:t>PROFASE </a:t>
            </a:r>
            <a:r>
              <a:rPr lang="es-EC" b="0" i="1" u="none" strike="noStrike" baseline="0" dirty="0">
                <a:solidFill>
                  <a:schemeClr val="bg1"/>
                </a:solidFill>
                <a:latin typeface="MHIYBVå¼«Calibri-Italic"/>
              </a:rPr>
              <a:t>(del griego pro: an</a:t>
            </a:r>
            <a:r>
              <a:rPr lang="es-EC" i="1" dirty="0">
                <a:solidFill>
                  <a:schemeClr val="bg1"/>
                </a:solidFill>
                <a:latin typeface="MHIYBV蠑ｫCalibri-Italic"/>
              </a:rPr>
              <a:t>t</a:t>
            </a:r>
            <a:r>
              <a:rPr lang="es-EC" b="0" i="1" u="none" strike="noStrike" baseline="0" dirty="0">
                <a:solidFill>
                  <a:schemeClr val="bg1"/>
                </a:solidFill>
                <a:latin typeface="MHIYBVå¼«Calibri-Italic"/>
              </a:rPr>
              <a:t>es de )</a:t>
            </a:r>
            <a:endParaRPr lang="es-EC" dirty="0">
              <a:solidFill>
                <a:schemeClr val="bg1"/>
              </a:solidFill>
            </a:endParaRPr>
          </a:p>
        </p:txBody>
      </p:sp>
      <p:sp>
        <p:nvSpPr>
          <p:cNvPr id="3" name="Marcador de contenido 2">
            <a:extLst>
              <a:ext uri="{FF2B5EF4-FFF2-40B4-BE49-F238E27FC236}">
                <a16:creationId xmlns:a16="http://schemas.microsoft.com/office/drawing/2014/main" id="{74544DC3-7A2B-9B1B-E62C-E03981C65E33}"/>
              </a:ext>
            </a:extLst>
          </p:cNvPr>
          <p:cNvSpPr>
            <a:spLocks noGrp="1"/>
          </p:cNvSpPr>
          <p:nvPr>
            <p:ph idx="1"/>
          </p:nvPr>
        </p:nvSpPr>
        <p:spPr>
          <a:xfrm>
            <a:off x="172700" y="1375608"/>
            <a:ext cx="4474997" cy="4891842"/>
          </a:xfrm>
        </p:spPr>
        <p:txBody>
          <a:bodyPr>
            <a:normAutofit fontScale="92500" lnSpcReduction="10000"/>
          </a:bodyPr>
          <a:lstStyle/>
          <a:p>
            <a:pPr>
              <a:lnSpc>
                <a:spcPct val="90000"/>
              </a:lnSpc>
            </a:pPr>
            <a:r>
              <a:rPr lang="es-EC" sz="1500" dirty="0">
                <a:solidFill>
                  <a:schemeClr val="bg1"/>
                </a:solidFill>
              </a:rPr>
              <a:t> Los cromosomas de condensan.</a:t>
            </a:r>
          </a:p>
          <a:p>
            <a:pPr>
              <a:lnSpc>
                <a:spcPct val="90000"/>
              </a:lnSpc>
            </a:pPr>
            <a:r>
              <a:rPr lang="es-EC" altLang="es-EC" sz="1500" dirty="0">
                <a:solidFill>
                  <a:schemeClr val="bg1"/>
                </a:solidFill>
                <a:latin typeface="Arial" panose="020B0604020202020204" pitchFamily="34" charset="0"/>
              </a:rPr>
              <a:t>Cuando se acorta la </a:t>
            </a:r>
            <a:r>
              <a:rPr lang="es-EC" altLang="es-EC" sz="1500" b="1" dirty="0" err="1">
                <a:solidFill>
                  <a:schemeClr val="bg1"/>
                </a:solidFill>
                <a:latin typeface="Arial" panose="020B0604020202020204" pitchFamily="34" charset="0"/>
              </a:rPr>
              <a:t>cromatima</a:t>
            </a:r>
            <a:r>
              <a:rPr lang="es-EC" altLang="es-EC" sz="1500" dirty="0">
                <a:solidFill>
                  <a:schemeClr val="bg1"/>
                </a:solidFill>
                <a:latin typeface="Arial" panose="020B0604020202020204" pitchFamily="34" charset="0"/>
              </a:rPr>
              <a:t>, es un indicador que se está iniciando la mitosis. </a:t>
            </a:r>
          </a:p>
          <a:p>
            <a:pPr>
              <a:lnSpc>
                <a:spcPct val="90000"/>
              </a:lnSpc>
            </a:pPr>
            <a:r>
              <a:rPr lang="es-EC" altLang="es-EC" sz="1500" dirty="0">
                <a:solidFill>
                  <a:schemeClr val="bg1"/>
                </a:solidFill>
                <a:latin typeface="Arial" panose="020B0604020202020204" pitchFamily="34" charset="0"/>
              </a:rPr>
              <a:t>Los cromosomas consta de dos hebras llamadas </a:t>
            </a:r>
            <a:r>
              <a:rPr lang="es-EC" altLang="es-EC" sz="1500" b="1" dirty="0">
                <a:solidFill>
                  <a:schemeClr val="bg1"/>
                </a:solidFill>
                <a:latin typeface="Arial" panose="020B0604020202020204" pitchFamily="34" charset="0"/>
              </a:rPr>
              <a:t>cromátidas</a:t>
            </a:r>
          </a:p>
          <a:p>
            <a:pPr>
              <a:lnSpc>
                <a:spcPct val="90000"/>
              </a:lnSpc>
            </a:pPr>
            <a:r>
              <a:rPr lang="es-EC" altLang="es-EC" sz="1500" dirty="0">
                <a:solidFill>
                  <a:schemeClr val="bg1"/>
                </a:solidFill>
                <a:latin typeface="Arial" panose="020B0604020202020204" pitchFamily="34" charset="0"/>
              </a:rPr>
              <a:t>Cromátidas se mantiene unido por un </a:t>
            </a:r>
            <a:r>
              <a:rPr lang="es-EC" altLang="es-EC" sz="1500" b="1" dirty="0">
                <a:solidFill>
                  <a:schemeClr val="bg1"/>
                </a:solidFill>
                <a:latin typeface="Arial" panose="020B0604020202020204" pitchFamily="34" charset="0"/>
              </a:rPr>
              <a:t>centrómero</a:t>
            </a:r>
            <a:r>
              <a:rPr lang="es-EC" altLang="es-EC" sz="1500" dirty="0">
                <a:solidFill>
                  <a:schemeClr val="bg1"/>
                </a:solidFill>
                <a:latin typeface="Arial" panose="020B0604020202020204" pitchFamily="34" charset="0"/>
              </a:rPr>
              <a:t>.    </a:t>
            </a:r>
          </a:p>
          <a:p>
            <a:pPr>
              <a:lnSpc>
                <a:spcPct val="90000"/>
              </a:lnSpc>
            </a:pPr>
            <a:r>
              <a:rPr lang="es-EC" altLang="es-EC" sz="1500" dirty="0">
                <a:solidFill>
                  <a:schemeClr val="bg1"/>
                </a:solidFill>
                <a:latin typeface="Arial" panose="020B0604020202020204" pitchFamily="34" charset="0"/>
              </a:rPr>
              <a:t>La membrana nuclear y el nucleolo se desintegran  </a:t>
            </a:r>
          </a:p>
          <a:p>
            <a:pPr>
              <a:lnSpc>
                <a:spcPct val="90000"/>
              </a:lnSpc>
            </a:pPr>
            <a:r>
              <a:rPr lang="es-EC" altLang="es-EC" sz="1500" dirty="0">
                <a:solidFill>
                  <a:schemeClr val="bg1"/>
                </a:solidFill>
                <a:latin typeface="Arial" panose="020B0604020202020204" pitchFamily="34" charset="0"/>
              </a:rPr>
              <a:t>Aparece una nueva estructura: el </a:t>
            </a:r>
            <a:r>
              <a:rPr lang="es-EC" altLang="es-EC" sz="1500" b="1" dirty="0">
                <a:solidFill>
                  <a:schemeClr val="bg1"/>
                </a:solidFill>
                <a:latin typeface="Arial" panose="020B0604020202020204" pitchFamily="34" charset="0"/>
              </a:rPr>
              <a:t>huso mitótico (</a:t>
            </a:r>
            <a:r>
              <a:rPr lang="es-EC" altLang="es-EC" sz="1500" dirty="0">
                <a:solidFill>
                  <a:schemeClr val="bg1"/>
                </a:solidFill>
                <a:latin typeface="Arial" panose="020B0604020202020204" pitchFamily="34" charset="0"/>
              </a:rPr>
              <a:t>estructura tridimensional de forma elíptica.</a:t>
            </a:r>
          </a:p>
          <a:p>
            <a:pPr>
              <a:lnSpc>
                <a:spcPct val="90000"/>
              </a:lnSpc>
            </a:pPr>
            <a:r>
              <a:rPr lang="es-EC" altLang="es-EC" sz="1500" dirty="0">
                <a:solidFill>
                  <a:schemeClr val="bg1"/>
                </a:solidFill>
                <a:latin typeface="Arial" panose="020B0604020202020204" pitchFamily="34" charset="0"/>
              </a:rPr>
              <a:t>Los centriolos controlan la formación del huso.  </a:t>
            </a:r>
          </a:p>
          <a:p>
            <a:pPr algn="l"/>
            <a:r>
              <a:rPr lang="es-EC" dirty="0">
                <a:solidFill>
                  <a:schemeClr val="bg1"/>
                </a:solidFill>
                <a:latin typeface="UDIZJFå¼«Calibri"/>
              </a:rPr>
              <a:t>En el</a:t>
            </a:r>
            <a:r>
              <a:rPr lang="es-EC" sz="1800" b="0" i="0" u="none" strike="noStrike" baseline="0" dirty="0">
                <a:solidFill>
                  <a:schemeClr val="bg1"/>
                </a:solidFill>
                <a:latin typeface="UDIZJFå¼«Calibri"/>
              </a:rPr>
              <a:t> cen</a:t>
            </a:r>
            <a:r>
              <a:rPr lang="es-EC" dirty="0">
                <a:solidFill>
                  <a:schemeClr val="bg1"/>
                </a:solidFill>
                <a:latin typeface="UDIZJF蠑ｫCalibri"/>
              </a:rPr>
              <a:t>tr</a:t>
            </a:r>
            <a:r>
              <a:rPr lang="es-EC" sz="1800" b="0" i="0" u="none" strike="noStrike" baseline="0" dirty="0">
                <a:solidFill>
                  <a:schemeClr val="bg1"/>
                </a:solidFill>
                <a:latin typeface="UDIZJFå¼«Calibri"/>
              </a:rPr>
              <a:t>ómero se encuen</a:t>
            </a:r>
            <a:r>
              <a:rPr lang="es-EC" dirty="0">
                <a:solidFill>
                  <a:schemeClr val="bg1"/>
                </a:solidFill>
                <a:latin typeface="UDIZJF蠑ｫCalibri"/>
              </a:rPr>
              <a:t>tr</a:t>
            </a:r>
            <a:r>
              <a:rPr lang="es-EC" sz="1800" b="0" i="0" u="none" strike="noStrike" baseline="0" dirty="0">
                <a:solidFill>
                  <a:schemeClr val="bg1"/>
                </a:solidFill>
                <a:latin typeface="UDIZJFå¼«Calibri"/>
              </a:rPr>
              <a:t>an dos es</a:t>
            </a:r>
            <a:r>
              <a:rPr lang="es-EC" dirty="0">
                <a:solidFill>
                  <a:schemeClr val="bg1"/>
                </a:solidFill>
                <a:latin typeface="UDIZJF蠑ｫCalibri"/>
              </a:rPr>
              <a:t>t</a:t>
            </a:r>
            <a:r>
              <a:rPr lang="es-EC" sz="1800" b="0" i="0" u="none" strike="noStrike" baseline="0" dirty="0">
                <a:solidFill>
                  <a:schemeClr val="bg1"/>
                </a:solidFill>
                <a:latin typeface="UDIZJFå¼«Calibri"/>
              </a:rPr>
              <a:t>ruc</a:t>
            </a:r>
            <a:r>
              <a:rPr lang="es-EC" dirty="0">
                <a:solidFill>
                  <a:schemeClr val="bg1"/>
                </a:solidFill>
                <a:latin typeface="UDIZJF蠑ｫCalibri"/>
              </a:rPr>
              <a:t>t</a:t>
            </a:r>
            <a:r>
              <a:rPr lang="es-EC" sz="1800" b="0" i="0" u="none" strike="noStrike" baseline="0" dirty="0">
                <a:solidFill>
                  <a:schemeClr val="bg1"/>
                </a:solidFill>
                <a:latin typeface="UDIZJFå¼«Calibri"/>
              </a:rPr>
              <a:t>uras pro</a:t>
            </a:r>
            <a:r>
              <a:rPr lang="es-EC" dirty="0">
                <a:solidFill>
                  <a:schemeClr val="bg1"/>
                </a:solidFill>
                <a:latin typeface="UDIZJF蠑ｫCalibri"/>
              </a:rPr>
              <a:t>t</a:t>
            </a:r>
            <a:r>
              <a:rPr lang="es-EC" sz="1800" b="0" i="0" u="none" strike="noStrike" baseline="0" dirty="0">
                <a:solidFill>
                  <a:schemeClr val="bg1"/>
                </a:solidFill>
                <a:latin typeface="UDIZJFå¼«Calibri"/>
              </a:rPr>
              <a:t>eicas llamadas cine</a:t>
            </a:r>
            <a:r>
              <a:rPr lang="es-EC" dirty="0">
                <a:solidFill>
                  <a:schemeClr val="bg1"/>
                </a:solidFill>
                <a:latin typeface="UDIZJF蠑ｫCalibri"/>
              </a:rPr>
              <a:t>t</a:t>
            </a:r>
            <a:r>
              <a:rPr lang="es-EC" sz="1800" b="0" i="0" u="none" strike="noStrike" baseline="0" dirty="0">
                <a:solidFill>
                  <a:schemeClr val="bg1"/>
                </a:solidFill>
                <a:latin typeface="UDIZJFå¼«Calibri"/>
              </a:rPr>
              <a:t>ocoros; es</a:t>
            </a:r>
            <a:r>
              <a:rPr lang="es-EC" dirty="0">
                <a:solidFill>
                  <a:schemeClr val="bg1"/>
                </a:solidFill>
                <a:latin typeface="UDIZJF蠑ｫCalibri"/>
              </a:rPr>
              <a:t>to</a:t>
            </a:r>
            <a:r>
              <a:rPr lang="es-EC" sz="1800" b="0" i="0" u="none" strike="noStrike" baseline="0" dirty="0">
                <a:solidFill>
                  <a:schemeClr val="bg1"/>
                </a:solidFill>
                <a:latin typeface="UDIZJFå¼«Calibri"/>
              </a:rPr>
              <a:t>s desempeñan un importan</a:t>
            </a:r>
            <a:r>
              <a:rPr lang="es-EC" dirty="0">
                <a:solidFill>
                  <a:schemeClr val="bg1"/>
                </a:solidFill>
                <a:latin typeface="UDIZJF蠑ｫCalibri"/>
              </a:rPr>
              <a:t>t</a:t>
            </a:r>
            <a:r>
              <a:rPr lang="es-EC" sz="1800" b="0" i="0" u="none" strike="noStrike" baseline="0" dirty="0">
                <a:solidFill>
                  <a:schemeClr val="bg1"/>
                </a:solidFill>
                <a:latin typeface="UDIZJFå¼«Calibri"/>
              </a:rPr>
              <a:t>e papel en la </a:t>
            </a:r>
            <a:r>
              <a:rPr lang="es-EC" dirty="0">
                <a:solidFill>
                  <a:schemeClr val="bg1"/>
                </a:solidFill>
                <a:latin typeface="UDIZJF蠑ｫCalibri"/>
              </a:rPr>
              <a:t>fi</a:t>
            </a:r>
            <a:r>
              <a:rPr lang="es-EC" sz="1800" b="0" i="0" u="none" strike="noStrike" baseline="0" dirty="0">
                <a:solidFill>
                  <a:schemeClr val="bg1"/>
                </a:solidFill>
                <a:latin typeface="UDIZJFå¼«Calibri"/>
              </a:rPr>
              <a:t>jación</a:t>
            </a:r>
            <a:r>
              <a:rPr lang="es-EC" dirty="0">
                <a:solidFill>
                  <a:schemeClr val="bg1"/>
                </a:solidFill>
                <a:latin typeface="UDIZJFå¼«Calibri"/>
              </a:rPr>
              <a:t> </a:t>
            </a:r>
            <a:r>
              <a:rPr lang="es-EC" sz="1800" b="0" i="0" u="none" strike="noStrike" baseline="0" dirty="0">
                <a:solidFill>
                  <a:schemeClr val="bg1"/>
                </a:solidFill>
                <a:latin typeface="UDIZJFå¼«Calibri"/>
              </a:rPr>
              <a:t>de los cromosomas a las </a:t>
            </a:r>
            <a:r>
              <a:rPr lang="es-EC" dirty="0">
                <a:solidFill>
                  <a:schemeClr val="bg1"/>
                </a:solidFill>
                <a:latin typeface="UDIZJF蠑ｫCalibri"/>
              </a:rPr>
              <a:t>fi</a:t>
            </a:r>
            <a:r>
              <a:rPr lang="es-EC" sz="1800" b="0" i="0" u="none" strike="noStrike" baseline="0" dirty="0">
                <a:solidFill>
                  <a:schemeClr val="bg1"/>
                </a:solidFill>
                <a:latin typeface="UDIZJFå¼«Calibri"/>
              </a:rPr>
              <a:t>bras del huso mitótico.</a:t>
            </a:r>
          </a:p>
          <a:p>
            <a:pPr algn="l"/>
            <a:r>
              <a:rPr lang="es-EC" sz="1800" b="0" i="0" u="none" strike="noStrike" baseline="0" dirty="0">
                <a:solidFill>
                  <a:schemeClr val="bg1"/>
                </a:solidFill>
                <a:latin typeface="UDIZJFå¼«Calibri"/>
              </a:rPr>
              <a:t>Dura de 3-4 horas. </a:t>
            </a:r>
            <a:endParaRPr lang="es-EC" sz="1500" dirty="0">
              <a:solidFill>
                <a:schemeClr val="bg1"/>
              </a:solidFill>
            </a:endParaRPr>
          </a:p>
        </p:txBody>
      </p:sp>
      <p:pic>
        <p:nvPicPr>
          <p:cNvPr id="5" name="Imagen 4" descr="Diagrama&#10;&#10;Descripción generada automáticamente">
            <a:extLst>
              <a:ext uri="{FF2B5EF4-FFF2-40B4-BE49-F238E27FC236}">
                <a16:creationId xmlns:a16="http://schemas.microsoft.com/office/drawing/2014/main" id="{02309B75-CF3E-8475-1BD4-B822725A202A}"/>
              </a:ext>
            </a:extLst>
          </p:cNvPr>
          <p:cNvPicPr>
            <a:picLocks noChangeAspect="1"/>
          </p:cNvPicPr>
          <p:nvPr/>
        </p:nvPicPr>
        <p:blipFill>
          <a:blip r:embed="rId2"/>
          <a:stretch>
            <a:fillRect/>
          </a:stretch>
        </p:blipFill>
        <p:spPr>
          <a:xfrm>
            <a:off x="6096001" y="1079747"/>
            <a:ext cx="5143500" cy="4685991"/>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585689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09B7E24-271E-4A3A-9D65-EE95ED9723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5C59434-03B2-4F06-8362-A01DD785E2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FDF3815-C9F7-4B9E-A371-DE71C4E9D1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4C30A41-6D9F-42F2-BE4A-B6D2E4400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4" name="Rectangle 25">
              <a:extLst>
                <a:ext uri="{FF2B5EF4-FFF2-40B4-BE49-F238E27FC236}">
                  <a16:creationId xmlns:a16="http://schemas.microsoft.com/office/drawing/2014/main" id="{8577AE11-EC00-4E67-9DDD-624E9DA123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5" name="Isosceles Triangle 14">
              <a:extLst>
                <a:ext uri="{FF2B5EF4-FFF2-40B4-BE49-F238E27FC236}">
                  <a16:creationId xmlns:a16="http://schemas.microsoft.com/office/drawing/2014/main" id="{406A24DE-7A6F-4459-9A79-712243D200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6" name="Rectangle 27">
              <a:extLst>
                <a:ext uri="{FF2B5EF4-FFF2-40B4-BE49-F238E27FC236}">
                  <a16:creationId xmlns:a16="http://schemas.microsoft.com/office/drawing/2014/main" id="{BFEBE697-7D77-4AC8-8E68-0483B47DFB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7" name="Rectangle 28">
              <a:extLst>
                <a:ext uri="{FF2B5EF4-FFF2-40B4-BE49-F238E27FC236}">
                  <a16:creationId xmlns:a16="http://schemas.microsoft.com/office/drawing/2014/main" id="{49FC7B15-C721-4A23-8F6A-2CFA77C614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8" name="Rectangle 29">
              <a:extLst>
                <a:ext uri="{FF2B5EF4-FFF2-40B4-BE49-F238E27FC236}">
                  <a16:creationId xmlns:a16="http://schemas.microsoft.com/office/drawing/2014/main" id="{164E8ACB-FC50-451D-AF0A-879ABC6EA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9" name="Isosceles Triangle 18">
              <a:extLst>
                <a:ext uri="{FF2B5EF4-FFF2-40B4-BE49-F238E27FC236}">
                  <a16:creationId xmlns:a16="http://schemas.microsoft.com/office/drawing/2014/main" id="{D5F354A0-F0C9-4254-A913-DD68E78161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0" name="Isosceles Triangle 19">
              <a:extLst>
                <a:ext uri="{FF2B5EF4-FFF2-40B4-BE49-F238E27FC236}">
                  <a16:creationId xmlns:a16="http://schemas.microsoft.com/office/drawing/2014/main" id="{9B01B525-8D81-44A3-BC1F-C711B89D23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grpSp>
      <p:sp>
        <p:nvSpPr>
          <p:cNvPr id="2" name="Título 1">
            <a:extLst>
              <a:ext uri="{FF2B5EF4-FFF2-40B4-BE49-F238E27FC236}">
                <a16:creationId xmlns:a16="http://schemas.microsoft.com/office/drawing/2014/main" id="{22DAF752-B5D7-4272-B06F-46A0C074CF3A}"/>
              </a:ext>
            </a:extLst>
          </p:cNvPr>
          <p:cNvSpPr>
            <a:spLocks noGrp="1"/>
          </p:cNvSpPr>
          <p:nvPr>
            <p:ph type="title"/>
          </p:nvPr>
        </p:nvSpPr>
        <p:spPr>
          <a:xfrm>
            <a:off x="666959" y="2593757"/>
            <a:ext cx="3203290" cy="1087656"/>
          </a:xfrm>
        </p:spPr>
        <p:txBody>
          <a:bodyPr vert="horz" lIns="91440" tIns="45720" rIns="91440" bIns="45720" rtlCol="0" anchor="b">
            <a:normAutofit/>
          </a:bodyPr>
          <a:lstStyle/>
          <a:p>
            <a:r>
              <a:rPr lang="en-US" sz="4800"/>
              <a:t>PROFASE </a:t>
            </a:r>
          </a:p>
        </p:txBody>
      </p:sp>
      <p:pic>
        <p:nvPicPr>
          <p:cNvPr id="5" name="Imagen 4" descr="Diagrama&#10;&#10;Descripción generada automáticamente">
            <a:extLst>
              <a:ext uri="{FF2B5EF4-FFF2-40B4-BE49-F238E27FC236}">
                <a16:creationId xmlns:a16="http://schemas.microsoft.com/office/drawing/2014/main" id="{8D5C11D4-FE64-1DD4-4B69-E1F5E9C98BA8}"/>
              </a:ext>
            </a:extLst>
          </p:cNvPr>
          <p:cNvPicPr>
            <a:picLocks noChangeAspect="1"/>
          </p:cNvPicPr>
          <p:nvPr/>
        </p:nvPicPr>
        <p:blipFill>
          <a:blip r:embed="rId2"/>
          <a:stretch>
            <a:fillRect/>
          </a:stretch>
        </p:blipFill>
        <p:spPr>
          <a:xfrm>
            <a:off x="4178767" y="909844"/>
            <a:ext cx="8000067" cy="5360045"/>
          </a:xfrm>
          <a:prstGeom prst="rect">
            <a:avLst/>
          </a:prstGeom>
        </p:spPr>
      </p:pic>
    </p:spTree>
    <p:extLst>
      <p:ext uri="{BB962C8B-B14F-4D97-AF65-F5344CB8AC3E}">
        <p14:creationId xmlns:p14="http://schemas.microsoft.com/office/powerpoint/2010/main" val="2582422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2CBBCEC0-5D8E-2EF5-BE5A-E505443D13CB}"/>
              </a:ext>
            </a:extLst>
          </p:cNvPr>
          <p:cNvSpPr>
            <a:spLocks noGrp="1"/>
          </p:cNvSpPr>
          <p:nvPr>
            <p:ph type="title"/>
          </p:nvPr>
        </p:nvSpPr>
        <p:spPr>
          <a:xfrm>
            <a:off x="673754" y="643467"/>
            <a:ext cx="4203045" cy="1375608"/>
          </a:xfrm>
        </p:spPr>
        <p:txBody>
          <a:bodyPr anchor="ctr">
            <a:normAutofit/>
          </a:bodyPr>
          <a:lstStyle/>
          <a:p>
            <a:r>
              <a:rPr lang="es-EC">
                <a:solidFill>
                  <a:schemeClr val="bg1"/>
                </a:solidFill>
              </a:rPr>
              <a:t>PROMETAFASE</a:t>
            </a:r>
          </a:p>
        </p:txBody>
      </p:sp>
      <p:sp>
        <p:nvSpPr>
          <p:cNvPr id="6" name="Marcador de contenido 5">
            <a:extLst>
              <a:ext uri="{FF2B5EF4-FFF2-40B4-BE49-F238E27FC236}">
                <a16:creationId xmlns:a16="http://schemas.microsoft.com/office/drawing/2014/main" id="{87A02604-8323-E979-44D0-1E9C15BCB547}"/>
              </a:ext>
            </a:extLst>
          </p:cNvPr>
          <p:cNvSpPr>
            <a:spLocks noGrp="1"/>
          </p:cNvSpPr>
          <p:nvPr>
            <p:ph idx="1"/>
          </p:nvPr>
        </p:nvSpPr>
        <p:spPr>
          <a:xfrm>
            <a:off x="673754" y="2160590"/>
            <a:ext cx="3973943" cy="3440110"/>
          </a:xfrm>
        </p:spPr>
        <p:txBody>
          <a:bodyPr>
            <a:normAutofit/>
          </a:bodyPr>
          <a:lstStyle/>
          <a:p>
            <a:pPr>
              <a:lnSpc>
                <a:spcPct val="90000"/>
              </a:lnSpc>
            </a:pPr>
            <a:r>
              <a:rPr lang="es-EC" sz="1400" b="0" i="0">
                <a:solidFill>
                  <a:schemeClr val="bg1"/>
                </a:solidFill>
                <a:effectLst/>
                <a:latin typeface="Poppins" panose="00000500000000000000" pitchFamily="2" charset="0"/>
              </a:rPr>
              <a:t>Denominan prometafase a la parte final de la profase, distinguiéndola como una fase posterior a la profase.</a:t>
            </a:r>
          </a:p>
          <a:p>
            <a:pPr>
              <a:lnSpc>
                <a:spcPct val="90000"/>
              </a:lnSpc>
            </a:pPr>
            <a:r>
              <a:rPr lang="es-EC" sz="1400" b="1" i="0">
                <a:solidFill>
                  <a:schemeClr val="bg1"/>
                </a:solidFill>
                <a:effectLst/>
                <a:latin typeface="Poppins" panose="00000500000000000000" pitchFamily="2" charset="0"/>
              </a:rPr>
              <a:t> Membrana nuclear</a:t>
            </a:r>
            <a:r>
              <a:rPr lang="es-EC" sz="1400" b="0" i="0">
                <a:solidFill>
                  <a:schemeClr val="bg1"/>
                </a:solidFill>
                <a:effectLst/>
                <a:latin typeface="Poppins" panose="00000500000000000000" pitchFamily="2" charset="0"/>
              </a:rPr>
              <a:t> comienza a fragmentarse en pequeñas vesículas. </a:t>
            </a:r>
            <a:endParaRPr lang="es-EC" sz="1400">
              <a:solidFill>
                <a:schemeClr val="bg1"/>
              </a:solidFill>
              <a:latin typeface="Poppins" panose="00000500000000000000" pitchFamily="2" charset="0"/>
            </a:endParaRPr>
          </a:p>
          <a:p>
            <a:pPr>
              <a:lnSpc>
                <a:spcPct val="90000"/>
              </a:lnSpc>
            </a:pPr>
            <a:r>
              <a:rPr lang="es-EC" sz="1400" b="0" i="0">
                <a:solidFill>
                  <a:schemeClr val="bg1"/>
                </a:solidFill>
                <a:effectLst/>
                <a:latin typeface="Poppins" panose="00000500000000000000" pitchFamily="2" charset="0"/>
              </a:rPr>
              <a:t>El ADN de la célula está totalmente condensado en forma de cromosomas y </a:t>
            </a:r>
            <a:r>
              <a:rPr lang="es-EC" sz="1400" b="1" i="0">
                <a:solidFill>
                  <a:schemeClr val="bg1"/>
                </a:solidFill>
                <a:effectLst/>
                <a:latin typeface="Poppins" panose="00000500000000000000" pitchFamily="2" charset="0"/>
              </a:rPr>
              <a:t>ha desaparecido el nucleolo</a:t>
            </a:r>
          </a:p>
          <a:p>
            <a:pPr>
              <a:lnSpc>
                <a:spcPct val="90000"/>
              </a:lnSpc>
            </a:pPr>
            <a:r>
              <a:rPr lang="es-EC" sz="1400" b="0" i="0">
                <a:solidFill>
                  <a:schemeClr val="bg1"/>
                </a:solidFill>
                <a:effectLst/>
                <a:latin typeface="Poppins" panose="00000500000000000000" pitchFamily="2" charset="0"/>
              </a:rPr>
              <a:t>Los centrosomas extienden los microtúbulos desde cada uno de los centrosomas hasta los centrómeros de los cromosoma. </a:t>
            </a:r>
            <a:endParaRPr lang="es-EC" sz="1400">
              <a:solidFill>
                <a:schemeClr val="bg1"/>
              </a:solidFill>
            </a:endParaRPr>
          </a:p>
        </p:txBody>
      </p:sp>
      <p:pic>
        <p:nvPicPr>
          <p:cNvPr id="8" name="Imagen 7" descr="Diagrama&#10;&#10;Descripción generada automáticamente">
            <a:extLst>
              <a:ext uri="{FF2B5EF4-FFF2-40B4-BE49-F238E27FC236}">
                <a16:creationId xmlns:a16="http://schemas.microsoft.com/office/drawing/2014/main" id="{090BDBA1-177D-9740-6DA5-5486D057A333}"/>
              </a:ext>
            </a:extLst>
          </p:cNvPr>
          <p:cNvPicPr>
            <a:picLocks noChangeAspect="1"/>
          </p:cNvPicPr>
          <p:nvPr/>
        </p:nvPicPr>
        <p:blipFill>
          <a:blip r:embed="rId2"/>
          <a:stretch>
            <a:fillRect/>
          </a:stretch>
        </p:blipFill>
        <p:spPr>
          <a:xfrm>
            <a:off x="5640579" y="867184"/>
            <a:ext cx="6087125" cy="4200115"/>
          </a:xfrm>
          <a:prstGeom prst="rect">
            <a:avLst/>
          </a:prstGeom>
        </p:spPr>
      </p:pic>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817061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9A7F3B3-55C7-0626-FDF7-EA42CB1B7AA3}"/>
              </a:ext>
            </a:extLst>
          </p:cNvPr>
          <p:cNvPicPr>
            <a:picLocks noChangeAspect="1"/>
          </p:cNvPicPr>
          <p:nvPr/>
        </p:nvPicPr>
        <p:blipFill>
          <a:blip r:embed="rId2"/>
          <a:stretch>
            <a:fillRect/>
          </a:stretch>
        </p:blipFill>
        <p:spPr>
          <a:xfrm>
            <a:off x="0" y="45056"/>
            <a:ext cx="12192000" cy="6767888"/>
          </a:xfrm>
          <a:prstGeom prst="rect">
            <a:avLst/>
          </a:prstGeom>
        </p:spPr>
      </p:pic>
      <p:sp>
        <p:nvSpPr>
          <p:cNvPr id="2" name="Título 1">
            <a:extLst>
              <a:ext uri="{FF2B5EF4-FFF2-40B4-BE49-F238E27FC236}">
                <a16:creationId xmlns:a16="http://schemas.microsoft.com/office/drawing/2014/main" id="{4D743A3B-B2AA-0C95-B56E-54D524FDB6DA}"/>
              </a:ext>
            </a:extLst>
          </p:cNvPr>
          <p:cNvSpPr>
            <a:spLocks noGrp="1"/>
          </p:cNvSpPr>
          <p:nvPr>
            <p:ph type="title"/>
          </p:nvPr>
        </p:nvSpPr>
        <p:spPr>
          <a:xfrm>
            <a:off x="1332807" y="2818707"/>
            <a:ext cx="9526386" cy="2664229"/>
          </a:xfrm>
        </p:spPr>
        <p:txBody>
          <a:bodyPr>
            <a:normAutofit/>
          </a:bodyPr>
          <a:lstStyle/>
          <a:p>
            <a:r>
              <a:rPr lang="es-EC" sz="96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CROMOSOMAS</a:t>
            </a:r>
            <a:r>
              <a:rPr lang="es-EC" sz="9600" cap="none" dirty="0"/>
              <a:t> </a:t>
            </a:r>
            <a:endParaRPr lang="es-EC" sz="9600" dirty="0"/>
          </a:p>
        </p:txBody>
      </p:sp>
    </p:spTree>
    <p:extLst>
      <p:ext uri="{BB962C8B-B14F-4D97-AF65-F5344CB8AC3E}">
        <p14:creationId xmlns:p14="http://schemas.microsoft.com/office/powerpoint/2010/main" val="213429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4B50A-5BD9-EF00-0DCE-E7AF81DB91D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446A587-EF61-C66F-AF2C-F4C6924A7F43}"/>
              </a:ext>
            </a:extLst>
          </p:cNvPr>
          <p:cNvSpPr>
            <a:spLocks noGrp="1"/>
          </p:cNvSpPr>
          <p:nvPr>
            <p:ph type="title"/>
          </p:nvPr>
        </p:nvSpPr>
        <p:spPr/>
        <p:txBody>
          <a:bodyPr/>
          <a:lstStyle/>
          <a:p>
            <a:r>
              <a:rPr lang="es-EC" dirty="0"/>
              <a:t>METAFASE (del griego meta: entre)</a:t>
            </a:r>
          </a:p>
        </p:txBody>
      </p:sp>
      <p:sp>
        <p:nvSpPr>
          <p:cNvPr id="3" name="Marcador de contenido 2">
            <a:extLst>
              <a:ext uri="{FF2B5EF4-FFF2-40B4-BE49-F238E27FC236}">
                <a16:creationId xmlns:a16="http://schemas.microsoft.com/office/drawing/2014/main" id="{2E56A83A-EE33-FB45-0552-C34FFCE35762}"/>
              </a:ext>
            </a:extLst>
          </p:cNvPr>
          <p:cNvSpPr>
            <a:spLocks noGrp="1"/>
          </p:cNvSpPr>
          <p:nvPr>
            <p:ph idx="1"/>
          </p:nvPr>
        </p:nvSpPr>
        <p:spPr>
          <a:xfrm>
            <a:off x="677334" y="2160589"/>
            <a:ext cx="5742516" cy="3880773"/>
          </a:xfrm>
        </p:spPr>
        <p:txBody>
          <a:bodyPr/>
          <a:lstStyle/>
          <a:p>
            <a:r>
              <a:rPr lang="en-US" altLang="es-EC" sz="1800" dirty="0">
                <a:latin typeface="Arial" panose="020B0604020202020204" pitchFamily="34" charset="0"/>
              </a:rPr>
              <a:t> </a:t>
            </a:r>
            <a:r>
              <a:rPr lang="en-US" altLang="es-EC" dirty="0">
                <a:latin typeface="Arial" panose="020B0604020202020204" pitchFamily="34" charset="0"/>
              </a:rPr>
              <a:t>E</a:t>
            </a:r>
            <a:r>
              <a:rPr lang="en-US" altLang="es-EC" sz="1800" dirty="0">
                <a:latin typeface="Arial" panose="020B0604020202020204" pitchFamily="34" charset="0"/>
              </a:rPr>
              <a:t>s la </a:t>
            </a:r>
            <a:r>
              <a:rPr lang="en-US" altLang="es-EC" sz="1800" dirty="0" err="1">
                <a:latin typeface="Arial" panose="020B0604020202020204" pitchFamily="34" charset="0"/>
              </a:rPr>
              <a:t>etapa</a:t>
            </a:r>
            <a:r>
              <a:rPr lang="en-US" altLang="es-EC" sz="1800" dirty="0">
                <a:latin typeface="Arial" panose="020B0604020202020204" pitchFamily="34" charset="0"/>
              </a:rPr>
              <a:t> de la mitosis </a:t>
            </a:r>
            <a:r>
              <a:rPr lang="en-US" altLang="es-EC" sz="1800" dirty="0" err="1">
                <a:latin typeface="Arial" panose="020B0604020202020204" pitchFamily="34" charset="0"/>
              </a:rPr>
              <a:t>durante</a:t>
            </a:r>
            <a:r>
              <a:rPr lang="en-US" altLang="es-EC" sz="1800" dirty="0">
                <a:latin typeface="Arial" panose="020B0604020202020204" pitchFamily="34" charset="0"/>
              </a:rPr>
              <a:t> la </a:t>
            </a:r>
            <a:r>
              <a:rPr lang="en-US" altLang="es-EC" sz="1800" dirty="0" err="1">
                <a:latin typeface="Arial" panose="020B0604020202020204" pitchFamily="34" charset="0"/>
              </a:rPr>
              <a:t>cual</a:t>
            </a:r>
            <a:r>
              <a:rPr lang="en-US" altLang="es-EC" sz="1800" dirty="0">
                <a:latin typeface="Arial" panose="020B0604020202020204" pitchFamily="34" charset="0"/>
              </a:rPr>
              <a:t> </a:t>
            </a:r>
            <a:r>
              <a:rPr lang="en-US" altLang="es-EC" sz="1800" dirty="0" err="1">
                <a:latin typeface="Arial" panose="020B0604020202020204" pitchFamily="34" charset="0"/>
              </a:rPr>
              <a:t>los</a:t>
            </a:r>
            <a:r>
              <a:rPr lang="en-US" altLang="es-EC" sz="1800" dirty="0">
                <a:latin typeface="Arial" panose="020B0604020202020204" pitchFamily="34" charset="0"/>
              </a:rPr>
              <a:t> pares de cromátidas se </a:t>
            </a:r>
            <a:r>
              <a:rPr lang="en-US" altLang="es-EC" sz="1800" dirty="0" err="1">
                <a:latin typeface="Arial" panose="020B0604020202020204" pitchFamily="34" charset="0"/>
              </a:rPr>
              <a:t>mueven</a:t>
            </a:r>
            <a:r>
              <a:rPr lang="en-US" altLang="es-EC" sz="1800" dirty="0">
                <a:latin typeface="Arial" panose="020B0604020202020204" pitchFamily="34" charset="0"/>
              </a:rPr>
              <a:t> </a:t>
            </a:r>
            <a:r>
              <a:rPr lang="en-US" altLang="es-EC" sz="1800" dirty="0" err="1">
                <a:latin typeface="Arial" panose="020B0604020202020204" pitchFamily="34" charset="0"/>
              </a:rPr>
              <a:t>hacia</a:t>
            </a:r>
            <a:r>
              <a:rPr lang="en-US" altLang="es-EC" sz="1800" dirty="0">
                <a:latin typeface="Arial" panose="020B0604020202020204" pitchFamily="34" charset="0"/>
              </a:rPr>
              <a:t> </a:t>
            </a:r>
            <a:r>
              <a:rPr lang="en-US" altLang="es-EC" sz="1800" dirty="0" err="1">
                <a:latin typeface="Arial" panose="020B0604020202020204" pitchFamily="34" charset="0"/>
              </a:rPr>
              <a:t>el</a:t>
            </a:r>
            <a:r>
              <a:rPr lang="en-US" altLang="es-EC" sz="1800" dirty="0">
                <a:latin typeface="Arial" panose="020B0604020202020204" pitchFamily="34" charset="0"/>
              </a:rPr>
              <a:t> </a:t>
            </a:r>
            <a:r>
              <a:rPr lang="en-US" altLang="es-EC" sz="1800" dirty="0" err="1">
                <a:latin typeface="Arial" panose="020B0604020202020204" pitchFamily="34" charset="0"/>
              </a:rPr>
              <a:t>centro</a:t>
            </a:r>
            <a:r>
              <a:rPr lang="en-US" altLang="es-EC" sz="1800" dirty="0">
                <a:latin typeface="Arial" panose="020B0604020202020204" pitchFamily="34" charset="0"/>
              </a:rPr>
              <a:t> de la </a:t>
            </a:r>
            <a:r>
              <a:rPr lang="en-US" altLang="es-EC" sz="1800" dirty="0" err="1">
                <a:latin typeface="Arial" panose="020B0604020202020204" pitchFamily="34" charset="0"/>
              </a:rPr>
              <a:t>célula</a:t>
            </a:r>
            <a:r>
              <a:rPr lang="en-US" altLang="es-EC" sz="1800" dirty="0">
                <a:latin typeface="Arial" panose="020B0604020202020204" pitchFamily="34" charset="0"/>
              </a:rPr>
              <a:t>.  Las cromátidas se </a:t>
            </a:r>
            <a:r>
              <a:rPr lang="en-US" altLang="es-EC" sz="1800" dirty="0" err="1">
                <a:latin typeface="Arial" panose="020B0604020202020204" pitchFamily="34" charset="0"/>
              </a:rPr>
              <a:t>disponen</a:t>
            </a:r>
            <a:r>
              <a:rPr lang="en-US" altLang="es-EC" sz="1800" dirty="0">
                <a:latin typeface="Arial" panose="020B0604020202020204" pitchFamily="34" charset="0"/>
              </a:rPr>
              <a:t> </a:t>
            </a:r>
            <a:r>
              <a:rPr lang="en-US" altLang="es-EC" sz="1800" dirty="0" err="1">
                <a:latin typeface="Arial" panose="020B0604020202020204" pitchFamily="34" charset="0"/>
              </a:rPr>
              <a:t>en</a:t>
            </a:r>
            <a:r>
              <a:rPr lang="en-US" altLang="es-EC" sz="1800" dirty="0">
                <a:latin typeface="Arial" panose="020B0604020202020204" pitchFamily="34" charset="0"/>
              </a:rPr>
              <a:t> </a:t>
            </a:r>
            <a:r>
              <a:rPr lang="en-US" altLang="es-EC" sz="1800" dirty="0" err="1">
                <a:latin typeface="Arial" panose="020B0604020202020204" pitchFamily="34" charset="0"/>
              </a:rPr>
              <a:t>una</a:t>
            </a:r>
            <a:r>
              <a:rPr lang="en-US" altLang="es-EC" sz="1800" dirty="0">
                <a:latin typeface="Arial" panose="020B0604020202020204" pitchFamily="34" charset="0"/>
              </a:rPr>
              <a:t> fila </a:t>
            </a:r>
            <a:r>
              <a:rPr lang="en-US" altLang="es-EC" sz="1800" dirty="0" err="1">
                <a:latin typeface="Arial" panose="020B0604020202020204" pitchFamily="34" charset="0"/>
              </a:rPr>
              <a:t>formando</a:t>
            </a:r>
            <a:r>
              <a:rPr lang="en-US" altLang="es-EC" sz="1800" dirty="0">
                <a:latin typeface="Arial" panose="020B0604020202020204" pitchFamily="34" charset="0"/>
              </a:rPr>
              <a:t> </a:t>
            </a:r>
            <a:r>
              <a:rPr lang="en-US" altLang="es-EC" sz="1800" dirty="0" err="1">
                <a:latin typeface="Arial" panose="020B0604020202020204" pitchFamily="34" charset="0"/>
              </a:rPr>
              <a:t>ángulos</a:t>
            </a:r>
            <a:r>
              <a:rPr lang="en-US" altLang="es-EC" sz="1800" dirty="0">
                <a:latin typeface="Arial" panose="020B0604020202020204" pitchFamily="34" charset="0"/>
              </a:rPr>
              <a:t> rectos con las </a:t>
            </a:r>
            <a:r>
              <a:rPr lang="en-US" altLang="es-EC" sz="1800" dirty="0" err="1">
                <a:latin typeface="Arial" panose="020B0604020202020204" pitchFamily="34" charset="0"/>
              </a:rPr>
              <a:t>fibras</a:t>
            </a:r>
            <a:r>
              <a:rPr lang="en-US" altLang="es-EC" sz="1800" dirty="0">
                <a:latin typeface="Arial" panose="020B0604020202020204" pitchFamily="34" charset="0"/>
              </a:rPr>
              <a:t> del huso </a:t>
            </a:r>
            <a:r>
              <a:rPr lang="en-US" altLang="es-EC" sz="1800" dirty="0" err="1">
                <a:latin typeface="Arial" panose="020B0604020202020204" pitchFamily="34" charset="0"/>
              </a:rPr>
              <a:t>mitótico</a:t>
            </a:r>
            <a:r>
              <a:rPr lang="en-US" altLang="es-EC" sz="1800" dirty="0">
                <a:latin typeface="Arial" panose="020B0604020202020204" pitchFamily="34" charset="0"/>
              </a:rPr>
              <a:t>.  </a:t>
            </a:r>
          </a:p>
          <a:p>
            <a:r>
              <a:rPr lang="en-US" altLang="es-EC" sz="1800" dirty="0">
                <a:latin typeface="Arial" panose="020B0604020202020204" pitchFamily="34" charset="0"/>
              </a:rPr>
              <a:t>El </a:t>
            </a:r>
            <a:r>
              <a:rPr lang="en-US" altLang="es-EC" sz="1800" dirty="0" err="1">
                <a:latin typeface="Arial" panose="020B0604020202020204" pitchFamily="34" charset="0"/>
              </a:rPr>
              <a:t>centrómero</a:t>
            </a:r>
            <a:r>
              <a:rPr lang="en-US" altLang="es-EC" sz="1800" dirty="0">
                <a:latin typeface="Arial" panose="020B0604020202020204" pitchFamily="34" charset="0"/>
              </a:rPr>
              <a:t> de </a:t>
            </a:r>
            <a:r>
              <a:rPr lang="en-US" altLang="es-EC" sz="1800" dirty="0" err="1">
                <a:latin typeface="Arial" panose="020B0604020202020204" pitchFamily="34" charset="0"/>
              </a:rPr>
              <a:t>cada</a:t>
            </a:r>
            <a:r>
              <a:rPr lang="en-US" altLang="es-EC" sz="1800" dirty="0">
                <a:latin typeface="Arial" panose="020B0604020202020204" pitchFamily="34" charset="0"/>
              </a:rPr>
              <a:t> par de cromátidas se </a:t>
            </a:r>
            <a:r>
              <a:rPr lang="en-US" altLang="es-EC" sz="1800" dirty="0" err="1">
                <a:latin typeface="Arial" panose="020B0604020202020204" pitchFamily="34" charset="0"/>
              </a:rPr>
              <a:t>pega</a:t>
            </a:r>
            <a:r>
              <a:rPr lang="en-US" altLang="es-EC" sz="1800" dirty="0">
                <a:latin typeface="Arial" panose="020B0604020202020204" pitchFamily="34" charset="0"/>
              </a:rPr>
              <a:t> a </a:t>
            </a:r>
            <a:r>
              <a:rPr lang="en-US" altLang="es-EC" sz="1800" dirty="0" err="1">
                <a:latin typeface="Arial" panose="020B0604020202020204" pitchFamily="34" charset="0"/>
              </a:rPr>
              <a:t>una</a:t>
            </a:r>
            <a:r>
              <a:rPr lang="en-US" altLang="es-EC" sz="1800" dirty="0">
                <a:latin typeface="Arial" panose="020B0604020202020204" pitchFamily="34" charset="0"/>
              </a:rPr>
              <a:t> </a:t>
            </a:r>
            <a:r>
              <a:rPr lang="en-US" altLang="es-EC" sz="1800" dirty="0" err="1">
                <a:latin typeface="Arial" panose="020B0604020202020204" pitchFamily="34" charset="0"/>
              </a:rPr>
              <a:t>fibra</a:t>
            </a:r>
            <a:r>
              <a:rPr lang="en-US" altLang="es-EC" sz="1800" dirty="0">
                <a:latin typeface="Arial" panose="020B0604020202020204" pitchFamily="34" charset="0"/>
              </a:rPr>
              <a:t> del huso </a:t>
            </a:r>
            <a:r>
              <a:rPr lang="en-US" altLang="es-EC" sz="1800" dirty="0" err="1">
                <a:latin typeface="Arial" panose="020B0604020202020204" pitchFamily="34" charset="0"/>
              </a:rPr>
              <a:t>mitótico</a:t>
            </a:r>
            <a:r>
              <a:rPr lang="en-US" altLang="es-EC" sz="1800" dirty="0">
                <a:latin typeface="Arial" panose="020B0604020202020204" pitchFamily="34" charset="0"/>
              </a:rPr>
              <a:t>.</a:t>
            </a:r>
          </a:p>
          <a:p>
            <a:r>
              <a:rPr lang="en-US" altLang="es-EC" sz="1800" dirty="0">
                <a:latin typeface="Arial" panose="020B0604020202020204" pitchFamily="34" charset="0"/>
              </a:rPr>
              <a:t>Durante la </a:t>
            </a:r>
            <a:r>
              <a:rPr lang="en-US" altLang="es-EC" sz="1800" dirty="0" err="1">
                <a:latin typeface="Arial" panose="020B0604020202020204" pitchFamily="34" charset="0"/>
              </a:rPr>
              <a:t>metafase</a:t>
            </a:r>
            <a:r>
              <a:rPr lang="en-US" altLang="es-EC" sz="1800" dirty="0">
                <a:latin typeface="Arial" panose="020B0604020202020204" pitchFamily="34" charset="0"/>
              </a:rPr>
              <a:t> las cromátidas son </a:t>
            </a:r>
            <a:r>
              <a:rPr lang="en-US" altLang="es-EC" sz="1800" dirty="0" err="1">
                <a:latin typeface="Arial" panose="020B0604020202020204" pitchFamily="34" charset="0"/>
              </a:rPr>
              <a:t>gruesas</a:t>
            </a:r>
            <a:r>
              <a:rPr lang="en-US" altLang="es-EC" sz="1800" dirty="0">
                <a:latin typeface="Arial" panose="020B0604020202020204" pitchFamily="34" charset="0"/>
              </a:rPr>
              <a:t> y a menudo se </a:t>
            </a:r>
            <a:r>
              <a:rPr lang="en-US" altLang="es-EC" sz="1800" dirty="0" err="1">
                <a:latin typeface="Arial" panose="020B0604020202020204" pitchFamily="34" charset="0"/>
              </a:rPr>
              <a:t>enroscan</a:t>
            </a:r>
            <a:r>
              <a:rPr lang="en-US" altLang="es-EC" sz="1800" dirty="0">
                <a:latin typeface="Arial" panose="020B0604020202020204" pitchFamily="34" charset="0"/>
              </a:rPr>
              <a:t> </a:t>
            </a:r>
            <a:r>
              <a:rPr lang="en-US" altLang="es-EC" sz="1800" dirty="0" err="1">
                <a:latin typeface="Arial" panose="020B0604020202020204" pitchFamily="34" charset="0"/>
              </a:rPr>
              <a:t>unas</a:t>
            </a:r>
            <a:r>
              <a:rPr lang="en-US" altLang="es-EC" sz="1800" dirty="0">
                <a:latin typeface="Arial" panose="020B0604020202020204" pitchFamily="34" charset="0"/>
              </a:rPr>
              <a:t> </a:t>
            </a:r>
            <a:r>
              <a:rPr lang="en-US" altLang="es-EC" sz="1800" dirty="0" err="1">
                <a:latin typeface="Arial" panose="020B0604020202020204" pitchFamily="34" charset="0"/>
              </a:rPr>
              <a:t>sobre</a:t>
            </a:r>
            <a:r>
              <a:rPr lang="en-US" altLang="es-EC" sz="1800" dirty="0">
                <a:latin typeface="Arial" panose="020B0604020202020204" pitchFamily="34" charset="0"/>
              </a:rPr>
              <a:t> </a:t>
            </a:r>
            <a:r>
              <a:rPr lang="en-US" altLang="es-EC" sz="1800" dirty="0" err="1">
                <a:latin typeface="Arial" panose="020B0604020202020204" pitchFamily="34" charset="0"/>
              </a:rPr>
              <a:t>otras</a:t>
            </a:r>
            <a:r>
              <a:rPr lang="en-US" altLang="es-EC" sz="1800" dirty="0">
                <a:latin typeface="Arial" panose="020B0604020202020204" pitchFamily="34" charset="0"/>
              </a:rPr>
              <a:t>.</a:t>
            </a:r>
          </a:p>
          <a:p>
            <a:r>
              <a:rPr lang="en-US" dirty="0">
                <a:latin typeface="Arial" panose="020B0604020202020204" pitchFamily="34" charset="0"/>
              </a:rPr>
              <a:t>Dura de 2-10 </a:t>
            </a:r>
            <a:r>
              <a:rPr lang="en-US" dirty="0" err="1">
                <a:latin typeface="Arial" panose="020B0604020202020204" pitchFamily="34" charset="0"/>
              </a:rPr>
              <a:t>minutos</a:t>
            </a:r>
            <a:r>
              <a:rPr lang="en-US" dirty="0">
                <a:latin typeface="Arial" panose="020B0604020202020204" pitchFamily="34" charset="0"/>
              </a:rPr>
              <a:t>. </a:t>
            </a:r>
            <a:endParaRPr lang="es-EC" dirty="0"/>
          </a:p>
        </p:txBody>
      </p:sp>
      <p:pic>
        <p:nvPicPr>
          <p:cNvPr id="5" name="Imagen 4">
            <a:extLst>
              <a:ext uri="{FF2B5EF4-FFF2-40B4-BE49-F238E27FC236}">
                <a16:creationId xmlns:a16="http://schemas.microsoft.com/office/drawing/2014/main" id="{EC9DDC8F-BBCF-B1B8-BDF0-984841211209}"/>
              </a:ext>
            </a:extLst>
          </p:cNvPr>
          <p:cNvPicPr>
            <a:picLocks noChangeAspect="1"/>
          </p:cNvPicPr>
          <p:nvPr/>
        </p:nvPicPr>
        <p:blipFill>
          <a:blip r:embed="rId2"/>
          <a:stretch>
            <a:fillRect/>
          </a:stretch>
        </p:blipFill>
        <p:spPr>
          <a:xfrm>
            <a:off x="7053262" y="1352550"/>
            <a:ext cx="4733326" cy="4688812"/>
          </a:xfrm>
          <a:prstGeom prst="rect">
            <a:avLst/>
          </a:prstGeom>
        </p:spPr>
      </p:pic>
    </p:spTree>
    <p:extLst>
      <p:ext uri="{BB962C8B-B14F-4D97-AF65-F5344CB8AC3E}">
        <p14:creationId xmlns:p14="http://schemas.microsoft.com/office/powerpoint/2010/main" val="3424048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85E80-F105-C28B-DC62-B2756ACC2A0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0AA8A60-B471-A108-EB9E-E168F8483CAF}"/>
              </a:ext>
            </a:extLst>
          </p:cNvPr>
          <p:cNvSpPr>
            <a:spLocks noGrp="1"/>
          </p:cNvSpPr>
          <p:nvPr>
            <p:ph type="title"/>
          </p:nvPr>
        </p:nvSpPr>
        <p:spPr/>
        <p:txBody>
          <a:bodyPr/>
          <a:lstStyle/>
          <a:p>
            <a:r>
              <a:rPr lang="es-EC" dirty="0"/>
              <a:t>ANAFASE (del griego </a:t>
            </a:r>
            <a:r>
              <a:rPr lang="es-EC" dirty="0" err="1"/>
              <a:t>ana</a:t>
            </a:r>
            <a:r>
              <a:rPr lang="es-EC" dirty="0"/>
              <a:t>: atrás) </a:t>
            </a:r>
          </a:p>
        </p:txBody>
      </p:sp>
      <p:sp>
        <p:nvSpPr>
          <p:cNvPr id="3" name="Marcador de contenido 2">
            <a:extLst>
              <a:ext uri="{FF2B5EF4-FFF2-40B4-BE49-F238E27FC236}">
                <a16:creationId xmlns:a16="http://schemas.microsoft.com/office/drawing/2014/main" id="{EE8DD358-FD12-462E-E56B-BFFE2F1D68A7}"/>
              </a:ext>
            </a:extLst>
          </p:cNvPr>
          <p:cNvSpPr>
            <a:spLocks noGrp="1"/>
          </p:cNvSpPr>
          <p:nvPr>
            <p:ph idx="1"/>
          </p:nvPr>
        </p:nvSpPr>
        <p:spPr>
          <a:xfrm>
            <a:off x="677334" y="2160589"/>
            <a:ext cx="6542616" cy="3880773"/>
          </a:xfrm>
        </p:spPr>
        <p:txBody>
          <a:bodyPr/>
          <a:lstStyle/>
          <a:p>
            <a:r>
              <a:rPr lang="es-EC" dirty="0">
                <a:latin typeface="+mj-lt"/>
              </a:rPr>
              <a:t>A</a:t>
            </a:r>
            <a:r>
              <a:rPr lang="es-EC" sz="1800" dirty="0">
                <a:latin typeface="+mj-lt"/>
              </a:rPr>
              <a:t>l inicio de la anafase, el centrómero de cada par de cromátidas se divide. </a:t>
            </a:r>
          </a:p>
          <a:p>
            <a:r>
              <a:rPr lang="es-EC" sz="1800" dirty="0">
                <a:latin typeface="+mj-lt"/>
              </a:rPr>
              <a:t> Los pares de cromátidas se separan en cromosomas individuales.                                                               </a:t>
            </a:r>
          </a:p>
          <a:p>
            <a:r>
              <a:rPr lang="es-EC" sz="1800" dirty="0">
                <a:latin typeface="+mj-lt"/>
              </a:rPr>
              <a:t>Los cromosomas separados se dirigen hacia los polos o extremos del huso mitótico.</a:t>
            </a:r>
          </a:p>
          <a:p>
            <a:r>
              <a:rPr lang="es-EC" sz="1800" dirty="0">
                <a:latin typeface="+mj-lt"/>
              </a:rPr>
              <a:t>Cada cromosoma se mueve con el centrómero al frente. </a:t>
            </a:r>
          </a:p>
          <a:p>
            <a:r>
              <a:rPr lang="es-EC" sz="1800" dirty="0">
                <a:latin typeface="+mj-lt"/>
              </a:rPr>
              <a:t> Todos los cromosomas se mueven hacia los polos casi al mismo tiempo.  Un mismo número de cromosomas se moverá hacia cada polo de la célula</a:t>
            </a:r>
            <a:r>
              <a:rPr lang="en-US" sz="1800" dirty="0">
                <a:latin typeface="+mj-lt"/>
              </a:rPr>
              <a:t>.</a:t>
            </a:r>
          </a:p>
          <a:p>
            <a:r>
              <a:rPr lang="en-US" dirty="0">
                <a:latin typeface="+mj-lt"/>
              </a:rPr>
              <a:t>Dura de 2-3 </a:t>
            </a:r>
            <a:r>
              <a:rPr lang="en-US" dirty="0" err="1">
                <a:latin typeface="+mj-lt"/>
              </a:rPr>
              <a:t>minutos</a:t>
            </a:r>
            <a:r>
              <a:rPr lang="en-US" dirty="0">
                <a:latin typeface="+mj-lt"/>
              </a:rPr>
              <a:t> </a:t>
            </a:r>
            <a:endParaRPr lang="es-EC" dirty="0"/>
          </a:p>
        </p:txBody>
      </p:sp>
      <p:pic>
        <p:nvPicPr>
          <p:cNvPr id="5" name="Imagen 4">
            <a:extLst>
              <a:ext uri="{FF2B5EF4-FFF2-40B4-BE49-F238E27FC236}">
                <a16:creationId xmlns:a16="http://schemas.microsoft.com/office/drawing/2014/main" id="{1DE5A185-10AF-C954-B0D6-1DB2FF882533}"/>
              </a:ext>
            </a:extLst>
          </p:cNvPr>
          <p:cNvPicPr>
            <a:picLocks noChangeAspect="1"/>
          </p:cNvPicPr>
          <p:nvPr/>
        </p:nvPicPr>
        <p:blipFill>
          <a:blip r:embed="rId2"/>
          <a:stretch>
            <a:fillRect/>
          </a:stretch>
        </p:blipFill>
        <p:spPr>
          <a:xfrm>
            <a:off x="7219950" y="1631950"/>
            <a:ext cx="4972050" cy="4805389"/>
          </a:xfrm>
          <a:prstGeom prst="rect">
            <a:avLst/>
          </a:prstGeom>
        </p:spPr>
      </p:pic>
    </p:spTree>
    <p:extLst>
      <p:ext uri="{BB962C8B-B14F-4D97-AF65-F5344CB8AC3E}">
        <p14:creationId xmlns:p14="http://schemas.microsoft.com/office/powerpoint/2010/main" val="2584815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3EA9B-744A-0728-95B7-2F1C3F571F4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F0D383F-675E-0497-1D77-EF17112BA61C}"/>
              </a:ext>
            </a:extLst>
          </p:cNvPr>
          <p:cNvSpPr>
            <a:spLocks noGrp="1"/>
          </p:cNvSpPr>
          <p:nvPr>
            <p:ph type="title"/>
          </p:nvPr>
        </p:nvSpPr>
        <p:spPr/>
        <p:txBody>
          <a:bodyPr/>
          <a:lstStyle/>
          <a:p>
            <a:r>
              <a:rPr lang="es-EC" dirty="0"/>
              <a:t>TELOFASE ( del griego </a:t>
            </a:r>
            <a:r>
              <a:rPr lang="es-EC" dirty="0" err="1"/>
              <a:t>telo</a:t>
            </a:r>
            <a:r>
              <a:rPr lang="es-EC" dirty="0"/>
              <a:t>: fin)</a:t>
            </a:r>
          </a:p>
        </p:txBody>
      </p:sp>
      <p:sp>
        <p:nvSpPr>
          <p:cNvPr id="3" name="Marcador de contenido 2">
            <a:extLst>
              <a:ext uri="{FF2B5EF4-FFF2-40B4-BE49-F238E27FC236}">
                <a16:creationId xmlns:a16="http://schemas.microsoft.com/office/drawing/2014/main" id="{18538095-CA3E-877C-6970-AFD77B20C774}"/>
              </a:ext>
            </a:extLst>
          </p:cNvPr>
          <p:cNvSpPr>
            <a:spLocks noGrp="1"/>
          </p:cNvSpPr>
          <p:nvPr>
            <p:ph idx="1"/>
          </p:nvPr>
        </p:nvSpPr>
        <p:spPr>
          <a:xfrm>
            <a:off x="677334" y="2160589"/>
            <a:ext cx="5418666" cy="3880773"/>
          </a:xfrm>
        </p:spPr>
        <p:txBody>
          <a:bodyPr/>
          <a:lstStyle/>
          <a:p>
            <a:r>
              <a:rPr lang="es-EC" altLang="es-EC" dirty="0">
                <a:latin typeface="Arial" panose="020B0604020202020204" pitchFamily="34" charset="0"/>
              </a:rPr>
              <a:t>Los cromosomas llegan a los polos.</a:t>
            </a:r>
          </a:p>
          <a:p>
            <a:r>
              <a:rPr lang="es-EC" altLang="es-EC" dirty="0">
                <a:latin typeface="Arial" panose="020B0604020202020204" pitchFamily="34" charset="0"/>
              </a:rPr>
              <a:t>Los</a:t>
            </a:r>
            <a:r>
              <a:rPr lang="es-EC" altLang="es-EC" sz="1800" dirty="0">
                <a:latin typeface="Arial" panose="020B0604020202020204" pitchFamily="34" charset="0"/>
              </a:rPr>
              <a:t> cromosomas toman nuevamente forma de hilos, se alargan y quedan como estaban al inicio de la profase.                                                                                         </a:t>
            </a:r>
          </a:p>
          <a:p>
            <a:r>
              <a:rPr lang="es-EC" altLang="es-EC" sz="1800" dirty="0">
                <a:latin typeface="Arial" panose="020B0604020202020204" pitchFamily="34" charset="0"/>
              </a:rPr>
              <a:t>El huso mitótico se rompe, reaparece el nucleolo y se forma una membrana nuclear alrededor de cada masa de cromatina.</a:t>
            </a:r>
          </a:p>
          <a:p>
            <a:r>
              <a:rPr lang="es-EC" altLang="es-EC" dirty="0">
                <a:latin typeface="Arial" panose="020B0604020202020204" pitchFamily="34" charset="0"/>
              </a:rPr>
              <a:t>Dura entre 3-12 minutos </a:t>
            </a:r>
            <a:endParaRPr lang="es-EC" altLang="es-EC" sz="1800" dirty="0">
              <a:latin typeface="Arial" panose="020B0604020202020204" pitchFamily="34" charset="0"/>
            </a:endParaRPr>
          </a:p>
          <a:p>
            <a:endParaRPr lang="es-EC" dirty="0"/>
          </a:p>
        </p:txBody>
      </p:sp>
      <p:pic>
        <p:nvPicPr>
          <p:cNvPr id="5" name="Imagen 4">
            <a:extLst>
              <a:ext uri="{FF2B5EF4-FFF2-40B4-BE49-F238E27FC236}">
                <a16:creationId xmlns:a16="http://schemas.microsoft.com/office/drawing/2014/main" id="{B5901182-BBD7-BF9D-D081-12B8F3CD8018}"/>
              </a:ext>
            </a:extLst>
          </p:cNvPr>
          <p:cNvPicPr>
            <a:picLocks noChangeAspect="1"/>
          </p:cNvPicPr>
          <p:nvPr/>
        </p:nvPicPr>
        <p:blipFill>
          <a:blip r:embed="rId2"/>
          <a:stretch>
            <a:fillRect/>
          </a:stretch>
        </p:blipFill>
        <p:spPr>
          <a:xfrm>
            <a:off x="6692357" y="1102388"/>
            <a:ext cx="5061493" cy="5431762"/>
          </a:xfrm>
          <a:prstGeom prst="rect">
            <a:avLst/>
          </a:prstGeom>
        </p:spPr>
      </p:pic>
    </p:spTree>
    <p:extLst>
      <p:ext uri="{BB962C8B-B14F-4D97-AF65-F5344CB8AC3E}">
        <p14:creationId xmlns:p14="http://schemas.microsoft.com/office/powerpoint/2010/main" val="2356870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F2459-02E6-8183-E678-C9F03AB6035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13AA911-B872-C662-DFBB-2A3EE31DD371}"/>
              </a:ext>
            </a:extLst>
          </p:cNvPr>
          <p:cNvSpPr>
            <a:spLocks noGrp="1"/>
          </p:cNvSpPr>
          <p:nvPr>
            <p:ph type="title"/>
          </p:nvPr>
        </p:nvSpPr>
        <p:spPr/>
        <p:txBody>
          <a:bodyPr/>
          <a:lstStyle/>
          <a:p>
            <a:r>
              <a:rPr lang="es-EC" dirty="0"/>
              <a:t>CITOSINESIS (</a:t>
            </a:r>
            <a:r>
              <a:rPr lang="es-EC" b="0" i="0" dirty="0">
                <a:solidFill>
                  <a:srgbClr val="21242C"/>
                </a:solidFill>
                <a:effectLst/>
                <a:latin typeface="Lato" panose="020F0502020204030203" pitchFamily="34" charset="0"/>
              </a:rPr>
              <a:t>la división del citoplasma para formar dos nuevas células)</a:t>
            </a:r>
            <a:r>
              <a:rPr lang="es-EC" dirty="0"/>
              <a:t> </a:t>
            </a:r>
          </a:p>
        </p:txBody>
      </p:sp>
      <p:graphicFrame>
        <p:nvGraphicFramePr>
          <p:cNvPr id="4" name="Marcador de contenido 3">
            <a:extLst>
              <a:ext uri="{FF2B5EF4-FFF2-40B4-BE49-F238E27FC236}">
                <a16:creationId xmlns:a16="http://schemas.microsoft.com/office/drawing/2014/main" id="{79D9E9B9-04D7-4541-943C-D4EB402F5BEE}"/>
              </a:ext>
            </a:extLst>
          </p:cNvPr>
          <p:cNvGraphicFramePr>
            <a:graphicFrameLocks noGrp="1"/>
          </p:cNvGraphicFramePr>
          <p:nvPr>
            <p:ph idx="1"/>
            <p:extLst>
              <p:ext uri="{D42A27DB-BD31-4B8C-83A1-F6EECF244321}">
                <p14:modId xmlns:p14="http://schemas.microsoft.com/office/powerpoint/2010/main" val="454285654"/>
              </p:ext>
            </p:extLst>
          </p:nvPr>
        </p:nvGraphicFramePr>
        <p:xfrm>
          <a:off x="424656" y="2674938"/>
          <a:ext cx="11342687" cy="3611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017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17B74A-F478-51A9-861C-256F04A2CD6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grpSp>
      <p:sp>
        <p:nvSpPr>
          <p:cNvPr id="22" name="Rectangle 21">
            <a:extLst>
              <a:ext uri="{FF2B5EF4-FFF2-40B4-BE49-F238E27FC236}">
                <a16:creationId xmlns:a16="http://schemas.microsoft.com/office/drawing/2014/main" id="{542A1125-BEEF-4B06-B7A6-5C89AFBF80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3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41AF29A-C02E-4F6E-AE31-4D61F939D5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4803267-175B-4586-A120-09F386B975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de la pantalla de un celular con letras&#10;&#10;Descripción generada automáticamente con confianza media">
            <a:extLst>
              <a:ext uri="{FF2B5EF4-FFF2-40B4-BE49-F238E27FC236}">
                <a16:creationId xmlns:a16="http://schemas.microsoft.com/office/drawing/2014/main" id="{FB3A5847-5130-8B66-4E3B-80CB0217EC5B}"/>
              </a:ext>
            </a:extLst>
          </p:cNvPr>
          <p:cNvPicPr>
            <a:picLocks noChangeAspect="1"/>
          </p:cNvPicPr>
          <p:nvPr/>
        </p:nvPicPr>
        <p:blipFill>
          <a:blip r:embed="rId2"/>
          <a:stretch>
            <a:fillRect/>
          </a:stretch>
        </p:blipFill>
        <p:spPr>
          <a:xfrm>
            <a:off x="1120477" y="1609862"/>
            <a:ext cx="9951041" cy="3632129"/>
          </a:xfrm>
          <a:prstGeom prst="rect">
            <a:avLst/>
          </a:prstGeom>
        </p:spPr>
      </p:pic>
    </p:spTree>
    <p:extLst>
      <p:ext uri="{BB962C8B-B14F-4D97-AF65-F5344CB8AC3E}">
        <p14:creationId xmlns:p14="http://schemas.microsoft.com/office/powerpoint/2010/main" val="3380618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E8011-6E8D-6F41-CC60-9CE5DA075C85}"/>
            </a:ext>
          </a:extLst>
        </p:cNvPr>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1991639B-58B0-C758-EA5B-C2F855985CCE}"/>
              </a:ext>
            </a:extLst>
          </p:cNvPr>
          <p:cNvGraphicFramePr>
            <a:graphicFrameLocks noGrp="1"/>
          </p:cNvGraphicFramePr>
          <p:nvPr>
            <p:ph idx="1"/>
            <p:extLst>
              <p:ext uri="{D42A27DB-BD31-4B8C-83A1-F6EECF244321}">
                <p14:modId xmlns:p14="http://schemas.microsoft.com/office/powerpoint/2010/main" val="1644794148"/>
              </p:ext>
            </p:extLst>
          </p:nvPr>
        </p:nvGraphicFramePr>
        <p:xfrm>
          <a:off x="582612" y="1488281"/>
          <a:ext cx="10752137"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a:extLst>
              <a:ext uri="{FF2B5EF4-FFF2-40B4-BE49-F238E27FC236}">
                <a16:creationId xmlns:a16="http://schemas.microsoft.com/office/drawing/2014/main" id="{B784D4EB-C201-4523-31FF-4635D87A477E}"/>
              </a:ext>
            </a:extLst>
          </p:cNvPr>
          <p:cNvSpPr txBox="1"/>
          <p:nvPr/>
        </p:nvSpPr>
        <p:spPr>
          <a:xfrm>
            <a:off x="3103123" y="612843"/>
            <a:ext cx="2500009" cy="830997"/>
          </a:xfrm>
          <a:prstGeom prst="rect">
            <a:avLst/>
          </a:prstGeom>
          <a:noFill/>
        </p:spPr>
        <p:txBody>
          <a:bodyPr wrap="square" rtlCol="0">
            <a:spAutoFit/>
          </a:bodyPr>
          <a:lstStyle/>
          <a:p>
            <a:r>
              <a:rPr lang="es-EC" sz="4800" b="1" dirty="0">
                <a:ln w="22225">
                  <a:solidFill>
                    <a:schemeClr val="accent2"/>
                  </a:solidFill>
                  <a:prstDash val="solid"/>
                </a:ln>
                <a:solidFill>
                  <a:schemeClr val="accent2">
                    <a:lumMod val="40000"/>
                    <a:lumOff val="60000"/>
                  </a:schemeClr>
                </a:solidFill>
              </a:rPr>
              <a:t>Meiosis</a:t>
            </a:r>
            <a:r>
              <a:rPr lang="es-EC" dirty="0"/>
              <a:t> </a:t>
            </a:r>
          </a:p>
        </p:txBody>
      </p:sp>
    </p:spTree>
    <p:extLst>
      <p:ext uri="{BB962C8B-B14F-4D97-AF65-F5344CB8AC3E}">
        <p14:creationId xmlns:p14="http://schemas.microsoft.com/office/powerpoint/2010/main" val="3170053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46627-DF20-4470-6661-9BE1A3B7CCB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48A15F-5693-A918-BF0F-0A5EA3A9DA3A}"/>
              </a:ext>
            </a:extLst>
          </p:cNvPr>
          <p:cNvSpPr>
            <a:spLocks noGrp="1"/>
          </p:cNvSpPr>
          <p:nvPr>
            <p:ph type="title"/>
          </p:nvPr>
        </p:nvSpPr>
        <p:spPr/>
        <p:txBody>
          <a:bodyPr/>
          <a:lstStyle/>
          <a:p>
            <a:r>
              <a:rPr lang="es-EC" dirty="0"/>
              <a:t>MEIOSIS I- PROFASE I </a:t>
            </a:r>
          </a:p>
        </p:txBody>
      </p:sp>
      <p:graphicFrame>
        <p:nvGraphicFramePr>
          <p:cNvPr id="4" name="Marcador de contenido 3">
            <a:extLst>
              <a:ext uri="{FF2B5EF4-FFF2-40B4-BE49-F238E27FC236}">
                <a16:creationId xmlns:a16="http://schemas.microsoft.com/office/drawing/2014/main" id="{F7DAAD26-CC23-BA6B-0085-956C0F01F277}"/>
              </a:ext>
            </a:extLst>
          </p:cNvPr>
          <p:cNvGraphicFramePr>
            <a:graphicFrameLocks noGrp="1"/>
          </p:cNvGraphicFramePr>
          <p:nvPr>
            <p:ph idx="1"/>
            <p:extLst>
              <p:ext uri="{D42A27DB-BD31-4B8C-83A1-F6EECF244321}">
                <p14:modId xmlns:p14="http://schemas.microsoft.com/office/powerpoint/2010/main" val="456683989"/>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909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FE0E9-517B-F88A-23D8-0CCD4511A97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B5F192-3FFF-F895-6A9C-01921E97B5B5}"/>
              </a:ext>
            </a:extLst>
          </p:cNvPr>
          <p:cNvSpPr>
            <a:spLocks noGrp="1"/>
          </p:cNvSpPr>
          <p:nvPr>
            <p:ph type="title"/>
          </p:nvPr>
        </p:nvSpPr>
        <p:spPr/>
        <p:txBody>
          <a:bodyPr/>
          <a:lstStyle/>
          <a:p>
            <a:r>
              <a:rPr lang="es-EC" dirty="0"/>
              <a:t>FASES DE LA PROFASE I </a:t>
            </a:r>
          </a:p>
        </p:txBody>
      </p:sp>
      <p:sp>
        <p:nvSpPr>
          <p:cNvPr id="3" name="Marcador de contenido 2">
            <a:extLst>
              <a:ext uri="{FF2B5EF4-FFF2-40B4-BE49-F238E27FC236}">
                <a16:creationId xmlns:a16="http://schemas.microsoft.com/office/drawing/2014/main" id="{920FABD7-2BA5-DF66-EF72-A4A678581ACA}"/>
              </a:ext>
            </a:extLst>
          </p:cNvPr>
          <p:cNvSpPr>
            <a:spLocks noGrp="1"/>
          </p:cNvSpPr>
          <p:nvPr>
            <p:ph idx="1"/>
          </p:nvPr>
        </p:nvSpPr>
        <p:spPr>
          <a:xfrm>
            <a:off x="677334" y="2179639"/>
            <a:ext cx="10104966" cy="3097211"/>
          </a:xfrm>
        </p:spPr>
        <p:txBody>
          <a:bodyPr>
            <a:normAutofit/>
          </a:bodyPr>
          <a:lstStyle/>
          <a:p>
            <a:pPr algn="l">
              <a:lnSpc>
                <a:spcPts val="1650"/>
              </a:lnSpc>
              <a:spcBef>
                <a:spcPts val="750"/>
              </a:spcBef>
              <a:spcAft>
                <a:spcPts val="600"/>
              </a:spcAft>
              <a:buFont typeface="Arial" panose="020B0604020202020204" pitchFamily="34" charset="0"/>
              <a:buChar char="•"/>
            </a:pPr>
            <a:r>
              <a:rPr lang="es-EC" b="1" i="0" dirty="0" err="1">
                <a:solidFill>
                  <a:schemeClr val="tx1"/>
                </a:solidFill>
                <a:effectLst/>
                <a:latin typeface="Calibri" panose="020F0502020204030204" pitchFamily="34" charset="0"/>
                <a:cs typeface="Calibri" panose="020F0502020204030204" pitchFamily="34" charset="0"/>
              </a:rPr>
              <a:t>Leptoteno</a:t>
            </a:r>
            <a:r>
              <a:rPr lang="es-EC" b="0" i="0" dirty="0">
                <a:solidFill>
                  <a:schemeClr val="tx1"/>
                </a:solidFill>
                <a:effectLst/>
                <a:latin typeface="Calibri" panose="020F0502020204030204" pitchFamily="34" charset="0"/>
                <a:cs typeface="Calibri" panose="020F0502020204030204" pitchFamily="34" charset="0"/>
              </a:rPr>
              <a:t>: Los cromosomas se condensan y se vuelven visibles.</a:t>
            </a:r>
          </a:p>
          <a:p>
            <a:pPr algn="l">
              <a:lnSpc>
                <a:spcPts val="1650"/>
              </a:lnSpc>
              <a:spcBef>
                <a:spcPts val="750"/>
              </a:spcBef>
              <a:spcAft>
                <a:spcPts val="600"/>
              </a:spcAft>
              <a:buFont typeface="Arial" panose="020B0604020202020204" pitchFamily="34" charset="0"/>
              <a:buChar char="•"/>
            </a:pPr>
            <a:r>
              <a:rPr lang="es-EC" b="1" i="0" dirty="0" err="1">
                <a:solidFill>
                  <a:schemeClr val="tx1"/>
                </a:solidFill>
                <a:effectLst/>
                <a:latin typeface="Calibri" panose="020F0502020204030204" pitchFamily="34" charset="0"/>
                <a:cs typeface="Calibri" panose="020F0502020204030204" pitchFamily="34" charset="0"/>
              </a:rPr>
              <a:t>Zigoteno</a:t>
            </a:r>
            <a:r>
              <a:rPr lang="es-EC" b="0" i="0" dirty="0">
                <a:solidFill>
                  <a:schemeClr val="tx1"/>
                </a:solidFill>
                <a:effectLst/>
                <a:latin typeface="Calibri" panose="020F0502020204030204" pitchFamily="34" charset="0"/>
                <a:cs typeface="Calibri" panose="020F0502020204030204" pitchFamily="34" charset="0"/>
              </a:rPr>
              <a:t>: Los cromosomas homólogos se aparean, formando un complejo conocido como </a:t>
            </a:r>
            <a:r>
              <a:rPr lang="es-EC" b="0" i="0" dirty="0">
                <a:solidFill>
                  <a:schemeClr val="tx1"/>
                </a:solidFill>
                <a:effectLst/>
                <a:highlight>
                  <a:srgbClr val="FFFF00"/>
                </a:highlight>
                <a:latin typeface="Calibri" panose="020F0502020204030204" pitchFamily="34" charset="0"/>
                <a:cs typeface="Calibri" panose="020F0502020204030204" pitchFamily="34" charset="0"/>
              </a:rPr>
              <a:t>TETRADAS</a:t>
            </a:r>
            <a:r>
              <a:rPr lang="es-EC" b="0" i="0" dirty="0">
                <a:solidFill>
                  <a:schemeClr val="tx1"/>
                </a:solidFill>
                <a:effectLst/>
                <a:latin typeface="Calibri" panose="020F0502020204030204" pitchFamily="34" charset="0"/>
                <a:cs typeface="Calibri" panose="020F0502020204030204" pitchFamily="34" charset="0"/>
              </a:rPr>
              <a:t>. </a:t>
            </a:r>
          </a:p>
          <a:p>
            <a:pPr algn="l">
              <a:lnSpc>
                <a:spcPts val="1650"/>
              </a:lnSpc>
              <a:spcBef>
                <a:spcPts val="750"/>
              </a:spcBef>
              <a:spcAft>
                <a:spcPts val="600"/>
              </a:spcAft>
              <a:buFont typeface="Arial" panose="020B0604020202020204" pitchFamily="34" charset="0"/>
              <a:buChar char="•"/>
            </a:pPr>
            <a:r>
              <a:rPr lang="es-EC" b="1" i="0" dirty="0" err="1">
                <a:solidFill>
                  <a:schemeClr val="tx1"/>
                </a:solidFill>
                <a:effectLst/>
                <a:latin typeface="Calibri" panose="020F0502020204030204" pitchFamily="34" charset="0"/>
                <a:cs typeface="Calibri" panose="020F0502020204030204" pitchFamily="34" charset="0"/>
              </a:rPr>
              <a:t>Paquiteno</a:t>
            </a:r>
            <a:r>
              <a:rPr lang="es-EC" b="0" i="0" dirty="0">
                <a:solidFill>
                  <a:schemeClr val="tx1"/>
                </a:solidFill>
                <a:effectLst/>
                <a:latin typeface="Calibri" panose="020F0502020204030204" pitchFamily="34" charset="0"/>
                <a:cs typeface="Calibri" panose="020F0502020204030204" pitchFamily="34" charset="0"/>
              </a:rPr>
              <a:t>:  se produce el fenómeno de </a:t>
            </a:r>
            <a:r>
              <a:rPr lang="es-EC" b="0" i="0" u="none" strike="noStrike" dirty="0">
                <a:solidFill>
                  <a:schemeClr val="tx1"/>
                </a:solidFill>
                <a:effectLst/>
                <a:highlight>
                  <a:srgbClr val="FFFF00"/>
                </a:highlight>
                <a:latin typeface="Calibri" panose="020F0502020204030204" pitchFamily="34" charset="0"/>
                <a:cs typeface="Calibri" panose="020F0502020204030204" pitchFamily="34" charset="0"/>
                <a:hlinkClick r:id="rId2" tooltip="Entrecruzamiento cromosómico">
                  <a:extLst>
                    <a:ext uri="{A12FA001-AC4F-418D-AE19-62706E023703}">
                      <ahyp:hlinkClr xmlns:ahyp="http://schemas.microsoft.com/office/drawing/2018/hyperlinkcolor" xmlns="" val="tx"/>
                    </a:ext>
                  </a:extLst>
                </a:hlinkClick>
              </a:rPr>
              <a:t>entrecruzamiento cromosómico</a:t>
            </a:r>
            <a:r>
              <a:rPr lang="es-EC" b="0" i="0" dirty="0">
                <a:solidFill>
                  <a:schemeClr val="tx1"/>
                </a:solidFill>
                <a:effectLst/>
                <a:highlight>
                  <a:srgbClr val="FFFF00"/>
                </a:highlight>
                <a:latin typeface="Calibri" panose="020F0502020204030204" pitchFamily="34" charset="0"/>
                <a:cs typeface="Calibri" panose="020F0502020204030204" pitchFamily="34" charset="0"/>
              </a:rPr>
              <a:t> </a:t>
            </a:r>
            <a:r>
              <a:rPr lang="es-EC" b="0" i="0" dirty="0">
                <a:solidFill>
                  <a:schemeClr val="tx1"/>
                </a:solidFill>
                <a:effectLst/>
                <a:latin typeface="Calibri" panose="020F0502020204030204" pitchFamily="34" charset="0"/>
                <a:cs typeface="Calibri" panose="020F0502020204030204" pitchFamily="34" charset="0"/>
              </a:rPr>
              <a:t>(</a:t>
            </a:r>
            <a:r>
              <a:rPr lang="es-EC" b="0" i="1" dirty="0" err="1">
                <a:solidFill>
                  <a:schemeClr val="tx1"/>
                </a:solidFill>
                <a:effectLst/>
                <a:latin typeface="Calibri" panose="020F0502020204030204" pitchFamily="34" charset="0"/>
                <a:cs typeface="Calibri" panose="020F0502020204030204" pitchFamily="34" charset="0"/>
              </a:rPr>
              <a:t>crossing-over</a:t>
            </a:r>
            <a:r>
              <a:rPr lang="es-EC" b="0" i="0" dirty="0">
                <a:solidFill>
                  <a:schemeClr val="tx1"/>
                </a:solidFill>
                <a:effectLst/>
                <a:latin typeface="Calibri" panose="020F0502020204030204" pitchFamily="34" charset="0"/>
                <a:cs typeface="Calibri" panose="020F0502020204030204" pitchFamily="34" charset="0"/>
              </a:rPr>
              <a:t>), en el cual las cromátidas homólogas no hermanas intercambian material genético.</a:t>
            </a:r>
          </a:p>
          <a:p>
            <a:pPr algn="l">
              <a:lnSpc>
                <a:spcPts val="1650"/>
              </a:lnSpc>
              <a:spcBef>
                <a:spcPts val="750"/>
              </a:spcBef>
              <a:spcAft>
                <a:spcPts val="600"/>
              </a:spcAft>
              <a:buFont typeface="Arial" panose="020B0604020202020204" pitchFamily="34" charset="0"/>
              <a:buChar char="•"/>
            </a:pPr>
            <a:r>
              <a:rPr lang="es-EC" b="1" i="0" dirty="0">
                <a:solidFill>
                  <a:schemeClr val="tx1"/>
                </a:solidFill>
                <a:effectLst/>
                <a:latin typeface="Calibri" panose="020F0502020204030204" pitchFamily="34" charset="0"/>
                <a:cs typeface="Calibri" panose="020F0502020204030204" pitchFamily="34" charset="0"/>
              </a:rPr>
              <a:t>Diploteno</a:t>
            </a:r>
            <a:r>
              <a:rPr lang="es-EC" b="0" i="0" dirty="0">
                <a:solidFill>
                  <a:schemeClr val="tx1"/>
                </a:solidFill>
                <a:effectLst/>
                <a:latin typeface="Calibri" panose="020F0502020204030204" pitchFamily="34" charset="0"/>
                <a:cs typeface="Calibri" panose="020F0502020204030204" pitchFamily="34" charset="0"/>
              </a:rPr>
              <a:t>: Los cromosomas homólogos se separan después de haber intercambiado información genética.</a:t>
            </a:r>
            <a:r>
              <a:rPr lang="es-EC" b="1" i="0" dirty="0">
                <a:solidFill>
                  <a:schemeClr val="tx1"/>
                </a:solidFill>
                <a:effectLst/>
                <a:latin typeface="Calibri" panose="020F0502020204030204" pitchFamily="34" charset="0"/>
                <a:cs typeface="Calibri" panose="020F0502020204030204" pitchFamily="34" charset="0"/>
              </a:rPr>
              <a:t> los cromosomas homólogos</a:t>
            </a:r>
            <a:r>
              <a:rPr lang="es-EC" b="0" i="0" dirty="0">
                <a:solidFill>
                  <a:schemeClr val="tx1"/>
                </a:solidFill>
                <a:effectLst/>
                <a:latin typeface="Calibri" panose="020F0502020204030204" pitchFamily="34" charset="0"/>
                <a:cs typeface="Calibri" panose="020F0502020204030204" pitchFamily="34" charset="0"/>
              </a:rPr>
              <a:t>, que ya se han intercambiado información genética, </a:t>
            </a:r>
            <a:r>
              <a:rPr lang="es-EC" b="1" i="0" dirty="0">
                <a:solidFill>
                  <a:schemeClr val="tx1"/>
                </a:solidFill>
                <a:effectLst/>
                <a:latin typeface="Calibri" panose="020F0502020204030204" pitchFamily="34" charset="0"/>
                <a:cs typeface="Calibri" panose="020F0502020204030204" pitchFamily="34" charset="0"/>
              </a:rPr>
              <a:t>se separan</a:t>
            </a:r>
            <a:r>
              <a:rPr lang="es-EC" b="0" i="0" dirty="0">
                <a:solidFill>
                  <a:schemeClr val="tx1"/>
                </a:solidFill>
                <a:effectLst/>
                <a:latin typeface="Calibri" panose="020F0502020204030204" pitchFamily="34" charset="0"/>
                <a:cs typeface="Calibri" panose="020F0502020204030204" pitchFamily="34" charset="0"/>
              </a:rPr>
              <a:t>. En esta fase, vemos que los lugares en los que se ha producido la recombinación genética presentan unas estructuras específicas, que denominamos “</a:t>
            </a:r>
            <a:r>
              <a:rPr lang="es-EC" b="1" i="0" dirty="0">
                <a:solidFill>
                  <a:schemeClr val="tx1"/>
                </a:solidFill>
                <a:effectLst/>
                <a:highlight>
                  <a:srgbClr val="FFFF00"/>
                </a:highlight>
                <a:latin typeface="Calibri" panose="020F0502020204030204" pitchFamily="34" charset="0"/>
                <a:cs typeface="Calibri" panose="020F0502020204030204" pitchFamily="34" charset="0"/>
              </a:rPr>
              <a:t>quiasmas</a:t>
            </a:r>
            <a:r>
              <a:rPr lang="es-EC" b="0" i="0" dirty="0">
                <a:solidFill>
                  <a:schemeClr val="tx1"/>
                </a:solidFill>
                <a:effectLst/>
                <a:highlight>
                  <a:srgbClr val="FFFF00"/>
                </a:highlight>
                <a:latin typeface="Calibri" panose="020F0502020204030204" pitchFamily="34" charset="0"/>
                <a:cs typeface="Calibri" panose="020F0502020204030204" pitchFamily="34" charset="0"/>
              </a:rPr>
              <a:t>”. </a:t>
            </a:r>
          </a:p>
          <a:p>
            <a:pPr algn="l">
              <a:lnSpc>
                <a:spcPts val="1650"/>
              </a:lnSpc>
              <a:spcBef>
                <a:spcPts val="750"/>
              </a:spcBef>
              <a:spcAft>
                <a:spcPts val="1500"/>
              </a:spcAft>
              <a:buFont typeface="Arial" panose="020B0604020202020204" pitchFamily="34" charset="0"/>
              <a:buChar char="•"/>
            </a:pPr>
            <a:r>
              <a:rPr lang="es-EC" b="1" i="0" dirty="0">
                <a:solidFill>
                  <a:schemeClr val="tx1"/>
                </a:solidFill>
                <a:effectLst/>
                <a:latin typeface="Calibri" panose="020F0502020204030204" pitchFamily="34" charset="0"/>
                <a:cs typeface="Calibri" panose="020F0502020204030204" pitchFamily="34" charset="0"/>
              </a:rPr>
              <a:t>Diacinesis</a:t>
            </a:r>
            <a:r>
              <a:rPr lang="es-EC" b="0" i="0" dirty="0">
                <a:solidFill>
                  <a:schemeClr val="tx1"/>
                </a:solidFill>
                <a:effectLst/>
                <a:latin typeface="Calibri" panose="020F0502020204030204" pitchFamily="34" charset="0"/>
                <a:cs typeface="Calibri" panose="020F0502020204030204" pitchFamily="34" charset="0"/>
              </a:rPr>
              <a:t>: El núcleo desaparece y los cromosomas quedan en el citoplasma celular.</a:t>
            </a:r>
          </a:p>
          <a:p>
            <a:endParaRPr lang="es-EC"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1309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1284CA7F-B696-4085-84C6-CD668817E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50278" cy="3400925"/>
          </a:xfrm>
          <a:custGeom>
            <a:avLst/>
            <a:gdLst>
              <a:gd name="connsiteX0" fmla="*/ 0 w 6050278"/>
              <a:gd name="connsiteY0" fmla="*/ 0 h 3400925"/>
              <a:gd name="connsiteX1" fmla="*/ 6050278 w 6050278"/>
              <a:gd name="connsiteY1" fmla="*/ 0 h 3400925"/>
              <a:gd name="connsiteX2" fmla="*/ 6050278 w 6050278"/>
              <a:gd name="connsiteY2" fmla="*/ 1827306 h 3400925"/>
              <a:gd name="connsiteX3" fmla="*/ 3892296 w 6050278"/>
              <a:gd name="connsiteY3" fmla="*/ 1827306 h 3400925"/>
              <a:gd name="connsiteX4" fmla="*/ 3892296 w 6050278"/>
              <a:gd name="connsiteY4" fmla="*/ 3400925 h 3400925"/>
              <a:gd name="connsiteX5" fmla="*/ 0 w 6050278"/>
              <a:gd name="connsiteY5" fmla="*/ 3400925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1827306"/>
                </a:lnTo>
                <a:lnTo>
                  <a:pt x="3892296" y="1827306"/>
                </a:lnTo>
                <a:lnTo>
                  <a:pt x="3892296" y="3400925"/>
                </a:lnTo>
                <a:lnTo>
                  <a:pt x="0" y="34009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Diagrama&#10;&#10;Descripción generada automáticamente">
            <a:extLst>
              <a:ext uri="{FF2B5EF4-FFF2-40B4-BE49-F238E27FC236}">
                <a16:creationId xmlns:a16="http://schemas.microsoft.com/office/drawing/2014/main" id="{AB08F6F5-4A79-F690-4541-F51047C61A2A}"/>
              </a:ext>
            </a:extLst>
          </p:cNvPr>
          <p:cNvPicPr>
            <a:picLocks noChangeAspect="1"/>
          </p:cNvPicPr>
          <p:nvPr/>
        </p:nvPicPr>
        <p:blipFill>
          <a:blip r:embed="rId2"/>
          <a:stretch>
            <a:fillRect/>
          </a:stretch>
        </p:blipFill>
        <p:spPr>
          <a:xfrm>
            <a:off x="643467" y="785631"/>
            <a:ext cx="2927073" cy="2151398"/>
          </a:xfrm>
          <a:prstGeom prst="rect">
            <a:avLst/>
          </a:prstGeom>
        </p:spPr>
      </p:pic>
      <p:sp>
        <p:nvSpPr>
          <p:cNvPr id="40" name="Freeform: Shape 39">
            <a:extLst>
              <a:ext uri="{FF2B5EF4-FFF2-40B4-BE49-F238E27FC236}">
                <a16:creationId xmlns:a16="http://schemas.microsoft.com/office/drawing/2014/main" id="{858A10F4-B847-4777-BC82-782F6FB36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1"/>
            <a:ext cx="6050278" cy="3400925"/>
          </a:xfrm>
          <a:custGeom>
            <a:avLst/>
            <a:gdLst>
              <a:gd name="connsiteX0" fmla="*/ 0 w 6050278"/>
              <a:gd name="connsiteY0" fmla="*/ 0 h 3400925"/>
              <a:gd name="connsiteX1" fmla="*/ 6050278 w 6050278"/>
              <a:gd name="connsiteY1" fmla="*/ 0 h 3400925"/>
              <a:gd name="connsiteX2" fmla="*/ 6050278 w 6050278"/>
              <a:gd name="connsiteY2" fmla="*/ 3400925 h 3400925"/>
              <a:gd name="connsiteX3" fmla="*/ 2157982 w 6050278"/>
              <a:gd name="connsiteY3" fmla="*/ 3400925 h 3400925"/>
              <a:gd name="connsiteX4" fmla="*/ 2157982 w 6050278"/>
              <a:gd name="connsiteY4" fmla="*/ 1827306 h 3400925"/>
              <a:gd name="connsiteX5" fmla="*/ 0 w 6050278"/>
              <a:gd name="connsiteY5" fmla="*/ 1827306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3400925"/>
                </a:lnTo>
                <a:lnTo>
                  <a:pt x="2157982" y="3400925"/>
                </a:lnTo>
                <a:lnTo>
                  <a:pt x="2157982" y="1827306"/>
                </a:lnTo>
                <a:lnTo>
                  <a:pt x="0" y="182730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8883B597-C9A1-46EF-AB6B-71DF0B1ED4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89159"/>
            <a:ext cx="6050278" cy="3368841"/>
          </a:xfrm>
          <a:custGeom>
            <a:avLst/>
            <a:gdLst>
              <a:gd name="connsiteX0" fmla="*/ 0 w 6050278"/>
              <a:gd name="connsiteY0" fmla="*/ 0 h 3368841"/>
              <a:gd name="connsiteX1" fmla="*/ 3892296 w 6050278"/>
              <a:gd name="connsiteY1" fmla="*/ 0 h 3368841"/>
              <a:gd name="connsiteX2" fmla="*/ 3892296 w 6050278"/>
              <a:gd name="connsiteY2" fmla="*/ 1541535 h 3368841"/>
              <a:gd name="connsiteX3" fmla="*/ 6050278 w 6050278"/>
              <a:gd name="connsiteY3" fmla="*/ 1541535 h 3368841"/>
              <a:gd name="connsiteX4" fmla="*/ 6050278 w 6050278"/>
              <a:gd name="connsiteY4" fmla="*/ 3368841 h 3368841"/>
              <a:gd name="connsiteX5" fmla="*/ 0 w 6050278"/>
              <a:gd name="connsiteY5" fmla="*/ 3368841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0" y="0"/>
                </a:moveTo>
                <a:lnTo>
                  <a:pt x="3892296" y="0"/>
                </a:lnTo>
                <a:lnTo>
                  <a:pt x="3892296" y="1541535"/>
                </a:lnTo>
                <a:lnTo>
                  <a:pt x="6050278" y="1541535"/>
                </a:lnTo>
                <a:lnTo>
                  <a:pt x="6050278" y="3368841"/>
                </a:lnTo>
                <a:lnTo>
                  <a:pt x="0" y="33688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A0B38421-369F-445C-9543-5BC17BC090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3489159"/>
            <a:ext cx="6050278" cy="3368841"/>
          </a:xfrm>
          <a:custGeom>
            <a:avLst/>
            <a:gdLst>
              <a:gd name="connsiteX0" fmla="*/ 2157982 w 6050278"/>
              <a:gd name="connsiteY0" fmla="*/ 0 h 3368841"/>
              <a:gd name="connsiteX1" fmla="*/ 6050278 w 6050278"/>
              <a:gd name="connsiteY1" fmla="*/ 0 h 3368841"/>
              <a:gd name="connsiteX2" fmla="*/ 6050278 w 6050278"/>
              <a:gd name="connsiteY2" fmla="*/ 3368841 h 3368841"/>
              <a:gd name="connsiteX3" fmla="*/ 0 w 6050278"/>
              <a:gd name="connsiteY3" fmla="*/ 3368841 h 3368841"/>
              <a:gd name="connsiteX4" fmla="*/ 0 w 6050278"/>
              <a:gd name="connsiteY4" fmla="*/ 1541535 h 3368841"/>
              <a:gd name="connsiteX5" fmla="*/ 2157982 w 6050278"/>
              <a:gd name="connsiteY5" fmla="*/ 1541535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2157982" y="0"/>
                </a:moveTo>
                <a:lnTo>
                  <a:pt x="6050278" y="0"/>
                </a:lnTo>
                <a:lnTo>
                  <a:pt x="6050278" y="3368841"/>
                </a:lnTo>
                <a:lnTo>
                  <a:pt x="0" y="3368841"/>
                </a:lnTo>
                <a:lnTo>
                  <a:pt x="0" y="1541535"/>
                </a:lnTo>
                <a:lnTo>
                  <a:pt x="2157982" y="154153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FAA9CE81-CAF0-41E3-8E73-CAFA13A0B1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3736" y="1918638"/>
            <a:ext cx="4224528" cy="3020725"/>
          </a:xfrm>
          <a:custGeom>
            <a:avLst/>
            <a:gdLst>
              <a:gd name="connsiteX0" fmla="*/ 0 w 4224528"/>
              <a:gd name="connsiteY0" fmla="*/ 0 h 3020725"/>
              <a:gd name="connsiteX1" fmla="*/ 4224528 w 4224528"/>
              <a:gd name="connsiteY1" fmla="*/ 0 h 3020725"/>
              <a:gd name="connsiteX2" fmla="*/ 4224528 w 4224528"/>
              <a:gd name="connsiteY2" fmla="*/ 3020725 h 3020725"/>
              <a:gd name="connsiteX3" fmla="*/ 0 w 4224528"/>
              <a:gd name="connsiteY3" fmla="*/ 3020725 h 3020725"/>
            </a:gdLst>
            <a:ahLst/>
            <a:cxnLst>
              <a:cxn ang="0">
                <a:pos x="connsiteX0" y="connsiteY0"/>
              </a:cxn>
              <a:cxn ang="0">
                <a:pos x="connsiteX1" y="connsiteY1"/>
              </a:cxn>
              <a:cxn ang="0">
                <a:pos x="connsiteX2" y="connsiteY2"/>
              </a:cxn>
              <a:cxn ang="0">
                <a:pos x="connsiteX3" y="connsiteY3"/>
              </a:cxn>
            </a:cxnLst>
            <a:rect l="l" t="t" r="r" b="b"/>
            <a:pathLst>
              <a:path w="4224528" h="3020725">
                <a:moveTo>
                  <a:pt x="0" y="0"/>
                </a:moveTo>
                <a:lnTo>
                  <a:pt x="4224528" y="0"/>
                </a:lnTo>
                <a:lnTo>
                  <a:pt x="4224528" y="3020725"/>
                </a:lnTo>
                <a:lnTo>
                  <a:pt x="0" y="30207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Imagen 10" descr="Una caricatura de una persona&#10;&#10;Descripción generada automáticamente con confianza media">
            <a:extLst>
              <a:ext uri="{FF2B5EF4-FFF2-40B4-BE49-F238E27FC236}">
                <a16:creationId xmlns:a16="http://schemas.microsoft.com/office/drawing/2014/main" id="{2042C57D-4981-815F-6ABB-9D77D83A9D0A}"/>
              </a:ext>
            </a:extLst>
          </p:cNvPr>
          <p:cNvPicPr>
            <a:picLocks noChangeAspect="1"/>
          </p:cNvPicPr>
          <p:nvPr/>
        </p:nvPicPr>
        <p:blipFill>
          <a:blip r:embed="rId3"/>
          <a:stretch>
            <a:fillRect/>
          </a:stretch>
        </p:blipFill>
        <p:spPr>
          <a:xfrm>
            <a:off x="4385090" y="2263998"/>
            <a:ext cx="3581061" cy="2372452"/>
          </a:xfrm>
          <a:prstGeom prst="rect">
            <a:avLst/>
          </a:prstGeom>
        </p:spPr>
      </p:pic>
      <p:pic>
        <p:nvPicPr>
          <p:cNvPr id="9" name="Imagen 8">
            <a:extLst>
              <a:ext uri="{FF2B5EF4-FFF2-40B4-BE49-F238E27FC236}">
                <a16:creationId xmlns:a16="http://schemas.microsoft.com/office/drawing/2014/main" id="{07A0E3F6-7E73-3C11-974D-DA698FBAA303}"/>
              </a:ext>
            </a:extLst>
          </p:cNvPr>
          <p:cNvPicPr>
            <a:picLocks noChangeAspect="1"/>
          </p:cNvPicPr>
          <p:nvPr/>
        </p:nvPicPr>
        <p:blipFill>
          <a:blip r:embed="rId4"/>
          <a:stretch>
            <a:fillRect/>
          </a:stretch>
        </p:blipFill>
        <p:spPr>
          <a:xfrm>
            <a:off x="672121" y="4367183"/>
            <a:ext cx="2927072" cy="2100174"/>
          </a:xfrm>
          <a:prstGeom prst="rect">
            <a:avLst/>
          </a:prstGeom>
        </p:spPr>
      </p:pic>
      <p:pic>
        <p:nvPicPr>
          <p:cNvPr id="7" name="Imagen 6">
            <a:extLst>
              <a:ext uri="{FF2B5EF4-FFF2-40B4-BE49-F238E27FC236}">
                <a16:creationId xmlns:a16="http://schemas.microsoft.com/office/drawing/2014/main" id="{7FE857F8-9ADD-CD0B-2FA6-E138ACECB35F}"/>
              </a:ext>
            </a:extLst>
          </p:cNvPr>
          <p:cNvPicPr>
            <a:picLocks noChangeAspect="1"/>
          </p:cNvPicPr>
          <p:nvPr/>
        </p:nvPicPr>
        <p:blipFill>
          <a:blip r:embed="rId5"/>
          <a:stretch>
            <a:fillRect/>
          </a:stretch>
        </p:blipFill>
        <p:spPr>
          <a:xfrm>
            <a:off x="8458948" y="334918"/>
            <a:ext cx="2927071" cy="2085538"/>
          </a:xfrm>
          <a:prstGeom prst="rect">
            <a:avLst/>
          </a:prstGeom>
        </p:spPr>
      </p:pic>
      <p:pic>
        <p:nvPicPr>
          <p:cNvPr id="15" name="Imagen 14">
            <a:extLst>
              <a:ext uri="{FF2B5EF4-FFF2-40B4-BE49-F238E27FC236}">
                <a16:creationId xmlns:a16="http://schemas.microsoft.com/office/drawing/2014/main" id="{D6D40AC7-B67E-54C0-2B22-7FF8FB0C67BE}"/>
              </a:ext>
            </a:extLst>
          </p:cNvPr>
          <p:cNvPicPr>
            <a:picLocks noChangeAspect="1"/>
          </p:cNvPicPr>
          <p:nvPr/>
        </p:nvPicPr>
        <p:blipFill>
          <a:blip r:embed="rId6"/>
          <a:stretch>
            <a:fillRect/>
          </a:stretch>
        </p:blipFill>
        <p:spPr>
          <a:xfrm>
            <a:off x="8299708" y="4258995"/>
            <a:ext cx="2927072" cy="2026997"/>
          </a:xfrm>
          <a:prstGeom prst="rect">
            <a:avLst/>
          </a:prstGeom>
        </p:spPr>
      </p:pic>
    </p:spTree>
    <p:extLst>
      <p:ext uri="{BB962C8B-B14F-4D97-AF65-F5344CB8AC3E}">
        <p14:creationId xmlns:p14="http://schemas.microsoft.com/office/powerpoint/2010/main" val="263755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1DA014-198A-F43C-B281-06FD21AF7A9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Gráfico, Gráfico radial&#10;&#10;Descripción generada automáticamente">
            <a:extLst>
              <a:ext uri="{FF2B5EF4-FFF2-40B4-BE49-F238E27FC236}">
                <a16:creationId xmlns:a16="http://schemas.microsoft.com/office/drawing/2014/main" id="{3B7EA116-2A50-961D-E3DF-67D2E91B8204}"/>
              </a:ext>
            </a:extLst>
          </p:cNvPr>
          <p:cNvPicPr>
            <a:picLocks noChangeAspect="1"/>
          </p:cNvPicPr>
          <p:nvPr/>
        </p:nvPicPr>
        <p:blipFill>
          <a:blip r:embed="rId2"/>
          <a:stretch>
            <a:fillRect/>
          </a:stretch>
        </p:blipFill>
        <p:spPr>
          <a:xfrm>
            <a:off x="1126309" y="1495265"/>
            <a:ext cx="9941259" cy="3901944"/>
          </a:xfrm>
          <a:prstGeom prst="rect">
            <a:avLst/>
          </a:prstGeom>
        </p:spPr>
      </p:pic>
    </p:spTree>
    <p:extLst>
      <p:ext uri="{BB962C8B-B14F-4D97-AF65-F5344CB8AC3E}">
        <p14:creationId xmlns:p14="http://schemas.microsoft.com/office/powerpoint/2010/main" val="4136404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82E87-ED90-0231-DEA1-CE67AF138189}"/>
            </a:ext>
          </a:extLst>
        </p:cNvPr>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E51D2D1A-C6F0-7E6E-A8BC-D6A965F668A4}"/>
              </a:ext>
            </a:extLst>
          </p:cNvPr>
          <p:cNvGraphicFramePr>
            <a:graphicFrameLocks noGrp="1"/>
          </p:cNvGraphicFramePr>
          <p:nvPr>
            <p:ph idx="1"/>
            <p:extLst>
              <p:ext uri="{D42A27DB-BD31-4B8C-83A1-F6EECF244321}">
                <p14:modId xmlns:p14="http://schemas.microsoft.com/office/powerpoint/2010/main" val="1970491747"/>
              </p:ext>
            </p:extLst>
          </p:nvPr>
        </p:nvGraphicFramePr>
        <p:xfrm>
          <a:off x="282632" y="881149"/>
          <a:ext cx="11355185" cy="5187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210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DF952-BB09-F0D2-64E2-F94F2612561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C9F6C61-5F8A-74B8-767E-65C406E279B3}"/>
              </a:ext>
            </a:extLst>
          </p:cNvPr>
          <p:cNvSpPr>
            <a:spLocks noGrp="1"/>
          </p:cNvSpPr>
          <p:nvPr>
            <p:ph type="title"/>
          </p:nvPr>
        </p:nvSpPr>
        <p:spPr/>
        <p:txBody>
          <a:bodyPr/>
          <a:lstStyle/>
          <a:p>
            <a:r>
              <a:rPr lang="es-EC" dirty="0"/>
              <a:t>METAFASE I</a:t>
            </a:r>
          </a:p>
        </p:txBody>
      </p:sp>
      <p:sp>
        <p:nvSpPr>
          <p:cNvPr id="3" name="Marcador de contenido 2">
            <a:extLst>
              <a:ext uri="{FF2B5EF4-FFF2-40B4-BE49-F238E27FC236}">
                <a16:creationId xmlns:a16="http://schemas.microsoft.com/office/drawing/2014/main" id="{DB13E5C8-1103-AD9D-C4C5-C71DFD22CA7C}"/>
              </a:ext>
            </a:extLst>
          </p:cNvPr>
          <p:cNvSpPr>
            <a:spLocks noGrp="1"/>
          </p:cNvSpPr>
          <p:nvPr>
            <p:ph idx="1"/>
          </p:nvPr>
        </p:nvSpPr>
        <p:spPr>
          <a:xfrm>
            <a:off x="677334" y="2160589"/>
            <a:ext cx="3266016" cy="4087811"/>
          </a:xfrm>
        </p:spPr>
        <p:txBody>
          <a:bodyPr/>
          <a:lstStyle/>
          <a:p>
            <a:r>
              <a:rPr lang="es-EC" sz="1800" dirty="0">
                <a:latin typeface="+mj-lt"/>
              </a:rPr>
              <a:t>En  esta fase  las tétradas se alinean a lo largo del ecuador de la célula, en ángulo recto con las fibras del huso mitótico.  Cada cromosoma esta pegado a una de las fibras del huso mitótico</a:t>
            </a:r>
            <a:endParaRPr lang="es-EC" dirty="0"/>
          </a:p>
        </p:txBody>
      </p:sp>
      <p:pic>
        <p:nvPicPr>
          <p:cNvPr id="5" name="Imagen 4">
            <a:extLst>
              <a:ext uri="{FF2B5EF4-FFF2-40B4-BE49-F238E27FC236}">
                <a16:creationId xmlns:a16="http://schemas.microsoft.com/office/drawing/2014/main" id="{D7E20C37-DFAA-E4AF-D48D-984F97BCDEE6}"/>
              </a:ext>
            </a:extLst>
          </p:cNvPr>
          <p:cNvPicPr>
            <a:picLocks noChangeAspect="1"/>
          </p:cNvPicPr>
          <p:nvPr/>
        </p:nvPicPr>
        <p:blipFill>
          <a:blip r:embed="rId2"/>
          <a:stretch>
            <a:fillRect/>
          </a:stretch>
        </p:blipFill>
        <p:spPr>
          <a:xfrm>
            <a:off x="4762502" y="628650"/>
            <a:ext cx="6972300" cy="4933950"/>
          </a:xfrm>
          <a:prstGeom prst="rect">
            <a:avLst/>
          </a:prstGeom>
        </p:spPr>
      </p:pic>
    </p:spTree>
    <p:extLst>
      <p:ext uri="{BB962C8B-B14F-4D97-AF65-F5344CB8AC3E}">
        <p14:creationId xmlns:p14="http://schemas.microsoft.com/office/powerpoint/2010/main" val="444015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7189F5-4D6B-0423-F9F1-56E5C8EF90F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74EBC14-F892-225E-E91F-51BB4C5B7399}"/>
              </a:ext>
            </a:extLst>
          </p:cNvPr>
          <p:cNvSpPr>
            <a:spLocks noGrp="1"/>
          </p:cNvSpPr>
          <p:nvPr>
            <p:ph type="title"/>
          </p:nvPr>
        </p:nvSpPr>
        <p:spPr>
          <a:xfrm>
            <a:off x="677334" y="609600"/>
            <a:ext cx="8596668" cy="1320800"/>
          </a:xfrm>
        </p:spPr>
        <p:txBody>
          <a:bodyPr anchor="t">
            <a:normAutofit/>
          </a:bodyPr>
          <a:lstStyle/>
          <a:p>
            <a:r>
              <a:rPr lang="es-EC" dirty="0"/>
              <a:t>ANAFASE I</a:t>
            </a:r>
          </a:p>
        </p:txBody>
      </p:sp>
      <p:sp>
        <p:nvSpPr>
          <p:cNvPr id="3" name="Marcador de contenido 2">
            <a:extLst>
              <a:ext uri="{FF2B5EF4-FFF2-40B4-BE49-F238E27FC236}">
                <a16:creationId xmlns:a16="http://schemas.microsoft.com/office/drawing/2014/main" id="{8271A9F2-A117-FA39-6C78-B3304544EF0B}"/>
              </a:ext>
            </a:extLst>
          </p:cNvPr>
          <p:cNvSpPr>
            <a:spLocks noGrp="1"/>
          </p:cNvSpPr>
          <p:nvPr>
            <p:ph idx="1"/>
          </p:nvPr>
        </p:nvSpPr>
        <p:spPr>
          <a:xfrm>
            <a:off x="677334" y="2160589"/>
            <a:ext cx="3957349" cy="3749323"/>
          </a:xfrm>
        </p:spPr>
        <p:txBody>
          <a:bodyPr>
            <a:normAutofit/>
          </a:bodyPr>
          <a:lstStyle/>
          <a:p>
            <a:r>
              <a:rPr lang="es-EC">
                <a:latin typeface="+mj-lt"/>
              </a:rPr>
              <a:t>Los  pares homólogos de cromosomas se separan.  Cada cromosoma de cada par se mueve hacia cada uno de los polos de la célula.                                               Los cromosomas todavía se componen de dos cromátidas unidas por un centrómero.</a:t>
            </a:r>
            <a:endParaRPr lang="es-EC" dirty="0"/>
          </a:p>
        </p:txBody>
      </p:sp>
      <p:pic>
        <p:nvPicPr>
          <p:cNvPr id="4" name="Content Placeholder 6" descr="Anafase I 1.png">
            <a:extLst>
              <a:ext uri="{FF2B5EF4-FFF2-40B4-BE49-F238E27FC236}">
                <a16:creationId xmlns:a16="http://schemas.microsoft.com/office/drawing/2014/main" id="{09E68556-A92F-921F-3ED8-3718F8EED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049" y="609600"/>
            <a:ext cx="5673573" cy="5300312"/>
          </a:xfrm>
          <a:prstGeom prst="rect">
            <a:avLst/>
          </a:prstGeom>
        </p:spPr>
      </p:pic>
    </p:spTree>
    <p:extLst>
      <p:ext uri="{BB962C8B-B14F-4D97-AF65-F5344CB8AC3E}">
        <p14:creationId xmlns:p14="http://schemas.microsoft.com/office/powerpoint/2010/main" val="2704484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234CAC-A683-FECF-5140-2829A5A7DFB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48CFFC3-5DB2-143B-E115-03B3DDD5E496}"/>
              </a:ext>
            </a:extLst>
          </p:cNvPr>
          <p:cNvSpPr>
            <a:spLocks noGrp="1"/>
          </p:cNvSpPr>
          <p:nvPr>
            <p:ph type="title"/>
          </p:nvPr>
        </p:nvSpPr>
        <p:spPr>
          <a:xfrm>
            <a:off x="677334" y="609600"/>
            <a:ext cx="8596668" cy="1320800"/>
          </a:xfrm>
        </p:spPr>
        <p:txBody>
          <a:bodyPr anchor="t">
            <a:normAutofit/>
          </a:bodyPr>
          <a:lstStyle/>
          <a:p>
            <a:r>
              <a:rPr lang="es-EC" dirty="0"/>
              <a:t>TELOFASE I </a:t>
            </a:r>
          </a:p>
        </p:txBody>
      </p:sp>
      <p:sp>
        <p:nvSpPr>
          <p:cNvPr id="3" name="Marcador de contenido 2">
            <a:extLst>
              <a:ext uri="{FF2B5EF4-FFF2-40B4-BE49-F238E27FC236}">
                <a16:creationId xmlns:a16="http://schemas.microsoft.com/office/drawing/2014/main" id="{3B71C547-20C1-8017-E406-6FCCB3972DAF}"/>
              </a:ext>
            </a:extLst>
          </p:cNvPr>
          <p:cNvSpPr>
            <a:spLocks noGrp="1"/>
          </p:cNvSpPr>
          <p:nvPr>
            <p:ph idx="1"/>
          </p:nvPr>
        </p:nvSpPr>
        <p:spPr>
          <a:xfrm>
            <a:off x="677334" y="2160590"/>
            <a:ext cx="5220430" cy="2767011"/>
          </a:xfrm>
        </p:spPr>
        <p:txBody>
          <a:bodyPr>
            <a:normAutofit/>
          </a:bodyPr>
          <a:lstStyle/>
          <a:p>
            <a:r>
              <a:rPr lang="es-EC" altLang="es-EC">
                <a:latin typeface="Arial" panose="020B0604020202020204" pitchFamily="34" charset="0"/>
              </a:rPr>
              <a:t>Durante la telofase I se divide el citoplasma formando dos células.  </a:t>
            </a:r>
          </a:p>
          <a:p>
            <a:r>
              <a:rPr lang="es-EC" altLang="es-EC">
                <a:latin typeface="Arial" panose="020B0604020202020204" pitchFamily="34" charset="0"/>
              </a:rPr>
              <a:t> Cada cromosoma todavía se compone por dos cromátidas unidas por un centrómero.  </a:t>
            </a:r>
          </a:p>
          <a:p>
            <a:r>
              <a:rPr lang="es-EC" altLang="es-EC">
                <a:latin typeface="Arial" panose="020B0604020202020204" pitchFamily="34" charset="0"/>
              </a:rPr>
              <a:t>La membrana nuclear se forma alrededor de los cromosomas, cada una de las células hijas tiene un núcleo con cromosomas recombinados diploides</a:t>
            </a:r>
            <a:endParaRPr lang="es-EC" dirty="0"/>
          </a:p>
        </p:txBody>
      </p:sp>
      <p:sp>
        <p:nvSpPr>
          <p:cNvPr id="6" name="CuadroTexto 5">
            <a:extLst>
              <a:ext uri="{FF2B5EF4-FFF2-40B4-BE49-F238E27FC236}">
                <a16:creationId xmlns:a16="http://schemas.microsoft.com/office/drawing/2014/main" id="{1C275877-1DB9-0F3F-BAA3-141F86E70888}"/>
              </a:ext>
            </a:extLst>
          </p:cNvPr>
          <p:cNvSpPr txBox="1"/>
          <p:nvPr/>
        </p:nvSpPr>
        <p:spPr>
          <a:xfrm>
            <a:off x="677334" y="5118286"/>
            <a:ext cx="8596668" cy="1338828"/>
          </a:xfrm>
          <a:prstGeom prst="rect">
            <a:avLst/>
          </a:prstGeom>
          <a:noFill/>
        </p:spPr>
        <p:txBody>
          <a:bodyPr wrap="square">
            <a:spAutoFit/>
          </a:bodyPr>
          <a:lstStyle/>
          <a:p>
            <a:pPr>
              <a:lnSpc>
                <a:spcPct val="90000"/>
              </a:lnSpc>
            </a:pPr>
            <a:r>
              <a:rPr lang="es-EC" altLang="es-EC" sz="1800" dirty="0">
                <a:latin typeface="Arial" panose="020B0604020202020204" pitchFamily="34" charset="0"/>
              </a:rPr>
              <a:t>Después de la telofase I, se completa la primera división celular de la meiosis.  Las dos células entran en una fase llamada </a:t>
            </a:r>
            <a:r>
              <a:rPr lang="es-EC" altLang="es-EC" sz="1800" b="1" dirty="0">
                <a:highlight>
                  <a:srgbClr val="FFFF00"/>
                </a:highlight>
                <a:latin typeface="Arial" panose="020B0604020202020204" pitchFamily="34" charset="0"/>
              </a:rPr>
              <a:t>intercinesis</a:t>
            </a:r>
            <a:r>
              <a:rPr lang="es-EC" altLang="es-EC" sz="1800" dirty="0">
                <a:highlight>
                  <a:srgbClr val="FFFF00"/>
                </a:highlight>
                <a:latin typeface="Arial" panose="020B0604020202020204" pitchFamily="34" charset="0"/>
              </a:rPr>
              <a:t>. </a:t>
            </a:r>
          </a:p>
          <a:p>
            <a:pPr>
              <a:lnSpc>
                <a:spcPct val="90000"/>
              </a:lnSpc>
            </a:pPr>
            <a:r>
              <a:rPr lang="es-EC" altLang="es-EC" sz="1800" dirty="0">
                <a:latin typeface="Arial" panose="020B0604020202020204" pitchFamily="34" charset="0"/>
              </a:rPr>
              <a:t> La intercinesis es similar a la interfase, pero los cromosomas no se duplican.                                                                                            Las fases de la segunda división celular ocurren en las dos células formadas por la primera división.</a:t>
            </a:r>
            <a:endParaRPr lang="es-ES" altLang="es-EC" sz="1800" dirty="0"/>
          </a:p>
        </p:txBody>
      </p:sp>
      <p:pic>
        <p:nvPicPr>
          <p:cNvPr id="8" name="Imagen 7">
            <a:extLst>
              <a:ext uri="{FF2B5EF4-FFF2-40B4-BE49-F238E27FC236}">
                <a16:creationId xmlns:a16="http://schemas.microsoft.com/office/drawing/2014/main" id="{DFFCCAB6-4818-7335-1BB2-3036AF75A93B}"/>
              </a:ext>
            </a:extLst>
          </p:cNvPr>
          <p:cNvPicPr>
            <a:picLocks noChangeAspect="1"/>
          </p:cNvPicPr>
          <p:nvPr/>
        </p:nvPicPr>
        <p:blipFill>
          <a:blip r:embed="rId2"/>
          <a:stretch>
            <a:fillRect/>
          </a:stretch>
        </p:blipFill>
        <p:spPr>
          <a:xfrm>
            <a:off x="6198988" y="341314"/>
            <a:ext cx="5398177" cy="4344985"/>
          </a:xfrm>
          <a:prstGeom prst="rect">
            <a:avLst/>
          </a:prstGeom>
        </p:spPr>
      </p:pic>
    </p:spTree>
    <p:extLst>
      <p:ext uri="{BB962C8B-B14F-4D97-AF65-F5344CB8AC3E}">
        <p14:creationId xmlns:p14="http://schemas.microsoft.com/office/powerpoint/2010/main" val="1924354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AED732-4551-1707-E6C6-0A9F6D7C68B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Diagrama&#10;&#10;Descripción generada automáticamente con confianza media">
            <a:extLst>
              <a:ext uri="{FF2B5EF4-FFF2-40B4-BE49-F238E27FC236}">
                <a16:creationId xmlns:a16="http://schemas.microsoft.com/office/drawing/2014/main" id="{C3B1B645-1A73-9185-7252-05347739F759}"/>
              </a:ext>
            </a:extLst>
          </p:cNvPr>
          <p:cNvPicPr>
            <a:picLocks noChangeAspect="1"/>
          </p:cNvPicPr>
          <p:nvPr/>
        </p:nvPicPr>
        <p:blipFill>
          <a:blip r:embed="rId2"/>
          <a:stretch>
            <a:fillRect/>
          </a:stretch>
        </p:blipFill>
        <p:spPr>
          <a:xfrm>
            <a:off x="1640253" y="1131994"/>
            <a:ext cx="8913370" cy="4590386"/>
          </a:xfrm>
          <a:prstGeom prst="rect">
            <a:avLst/>
          </a:prstGeom>
        </p:spPr>
      </p:pic>
    </p:spTree>
    <p:extLst>
      <p:ext uri="{BB962C8B-B14F-4D97-AF65-F5344CB8AC3E}">
        <p14:creationId xmlns:p14="http://schemas.microsoft.com/office/powerpoint/2010/main" val="799704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CF42C-07AF-0292-B19C-9473B4E6823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B44C3B3-60CE-9357-D793-C6E5B004A836}"/>
              </a:ext>
            </a:extLst>
          </p:cNvPr>
          <p:cNvSpPr>
            <a:spLocks noGrp="1"/>
          </p:cNvSpPr>
          <p:nvPr>
            <p:ph type="title"/>
          </p:nvPr>
        </p:nvSpPr>
        <p:spPr>
          <a:xfrm>
            <a:off x="582084" y="149225"/>
            <a:ext cx="8596668" cy="1320800"/>
          </a:xfrm>
        </p:spPr>
        <p:txBody>
          <a:bodyPr/>
          <a:lstStyle/>
          <a:p>
            <a:r>
              <a:rPr lang="es-EC" dirty="0"/>
              <a:t>MEIOSIS II</a:t>
            </a:r>
          </a:p>
        </p:txBody>
      </p:sp>
      <p:pic>
        <p:nvPicPr>
          <p:cNvPr id="5" name="Imagen 4">
            <a:extLst>
              <a:ext uri="{FF2B5EF4-FFF2-40B4-BE49-F238E27FC236}">
                <a16:creationId xmlns:a16="http://schemas.microsoft.com/office/drawing/2014/main" id="{F0A334BE-7E96-1A29-29C7-010A19E02F3F}"/>
              </a:ext>
            </a:extLst>
          </p:cNvPr>
          <p:cNvPicPr>
            <a:picLocks noChangeAspect="1"/>
          </p:cNvPicPr>
          <p:nvPr/>
        </p:nvPicPr>
        <p:blipFill>
          <a:blip r:embed="rId2"/>
          <a:stretch>
            <a:fillRect/>
          </a:stretch>
        </p:blipFill>
        <p:spPr>
          <a:xfrm>
            <a:off x="942975" y="1270000"/>
            <a:ext cx="10306050" cy="5438775"/>
          </a:xfrm>
          <a:prstGeom prst="rect">
            <a:avLst/>
          </a:prstGeom>
        </p:spPr>
      </p:pic>
    </p:spTree>
    <p:extLst>
      <p:ext uri="{BB962C8B-B14F-4D97-AF65-F5344CB8AC3E}">
        <p14:creationId xmlns:p14="http://schemas.microsoft.com/office/powerpoint/2010/main" val="2761705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02EE2-5102-083E-90B0-78738BBAD69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5ABEDC6-C6DF-709D-0188-63E77C0D3CE5}"/>
              </a:ext>
            </a:extLst>
          </p:cNvPr>
          <p:cNvSpPr>
            <a:spLocks noGrp="1"/>
          </p:cNvSpPr>
          <p:nvPr>
            <p:ph type="title"/>
          </p:nvPr>
        </p:nvSpPr>
        <p:spPr>
          <a:xfrm>
            <a:off x="842155" y="274320"/>
            <a:ext cx="9905998" cy="863816"/>
          </a:xfrm>
        </p:spPr>
        <p:txBody>
          <a:bodyPr/>
          <a:lstStyle/>
          <a:p>
            <a:r>
              <a:rPr lang="es-EC"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ESTRUCTURA DE LOS CROMOSOMAS </a:t>
            </a:r>
          </a:p>
        </p:txBody>
      </p:sp>
      <p:graphicFrame>
        <p:nvGraphicFramePr>
          <p:cNvPr id="6" name="Marcador de contenido 5">
            <a:extLst>
              <a:ext uri="{FF2B5EF4-FFF2-40B4-BE49-F238E27FC236}">
                <a16:creationId xmlns:a16="http://schemas.microsoft.com/office/drawing/2014/main" id="{EA07E8E4-9375-0B64-D85C-93A8155CF685}"/>
              </a:ext>
            </a:extLst>
          </p:cNvPr>
          <p:cNvGraphicFramePr>
            <a:graphicFrameLocks noGrp="1"/>
          </p:cNvGraphicFramePr>
          <p:nvPr>
            <p:ph idx="1"/>
            <p:extLst>
              <p:ext uri="{D42A27DB-BD31-4B8C-83A1-F6EECF244321}">
                <p14:modId xmlns:p14="http://schemas.microsoft.com/office/powerpoint/2010/main" val="861957382"/>
              </p:ext>
            </p:extLst>
          </p:nvPr>
        </p:nvGraphicFramePr>
        <p:xfrm>
          <a:off x="1143000" y="1386840"/>
          <a:ext cx="9906000" cy="5196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973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65343-ADDA-A306-35BC-33E406DFE50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F38EEC2-1C4F-DF26-A430-1D10AE3D2EA9}"/>
              </a:ext>
            </a:extLst>
          </p:cNvPr>
          <p:cNvSpPr>
            <a:spLocks noGrp="1"/>
          </p:cNvSpPr>
          <p:nvPr>
            <p:ph type="title"/>
          </p:nvPr>
        </p:nvSpPr>
        <p:spPr>
          <a:xfrm>
            <a:off x="842155" y="274320"/>
            <a:ext cx="9905998" cy="863816"/>
          </a:xfrm>
        </p:spPr>
        <p:txBody>
          <a:bodyPr/>
          <a:lstStyle/>
          <a:p>
            <a:r>
              <a:rPr lang="es-EC"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ESTRUCTURA DE LOS CROMOSOMAS </a:t>
            </a:r>
          </a:p>
        </p:txBody>
      </p:sp>
      <p:graphicFrame>
        <p:nvGraphicFramePr>
          <p:cNvPr id="6" name="Marcador de contenido 5">
            <a:extLst>
              <a:ext uri="{FF2B5EF4-FFF2-40B4-BE49-F238E27FC236}">
                <a16:creationId xmlns:a16="http://schemas.microsoft.com/office/drawing/2014/main" id="{5B769D92-5443-B9BD-3B78-37E1E08BA583}"/>
              </a:ext>
            </a:extLst>
          </p:cNvPr>
          <p:cNvGraphicFramePr>
            <a:graphicFrameLocks noGrp="1"/>
          </p:cNvGraphicFramePr>
          <p:nvPr>
            <p:ph idx="1"/>
            <p:extLst>
              <p:ext uri="{D42A27DB-BD31-4B8C-83A1-F6EECF244321}">
                <p14:modId xmlns:p14="http://schemas.microsoft.com/office/powerpoint/2010/main" val="3543925342"/>
              </p:ext>
            </p:extLst>
          </p:nvPr>
        </p:nvGraphicFramePr>
        <p:xfrm>
          <a:off x="1143000" y="1386840"/>
          <a:ext cx="9906000" cy="5196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427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1AB275-6C99-361A-3407-09B9B56BF065}"/>
              </a:ext>
            </a:extLst>
          </p:cNvPr>
          <p:cNvSpPr>
            <a:spLocks noGrp="1"/>
          </p:cNvSpPr>
          <p:nvPr>
            <p:ph type="title"/>
          </p:nvPr>
        </p:nvSpPr>
        <p:spPr>
          <a:xfrm>
            <a:off x="326766" y="17501"/>
            <a:ext cx="5252257" cy="1235825"/>
          </a:xfrm>
        </p:spPr>
        <p:txBody>
          <a:bodyPr/>
          <a:lstStyle/>
          <a:p>
            <a:r>
              <a:rPr lang="es-EC"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ESTRUCTURA DE LOS CROMOSOMAS </a:t>
            </a:r>
            <a:endParaRPr lang="es-EC" dirty="0"/>
          </a:p>
        </p:txBody>
      </p:sp>
      <p:graphicFrame>
        <p:nvGraphicFramePr>
          <p:cNvPr id="4" name="Marcador de contenido 3">
            <a:extLst>
              <a:ext uri="{FF2B5EF4-FFF2-40B4-BE49-F238E27FC236}">
                <a16:creationId xmlns:a16="http://schemas.microsoft.com/office/drawing/2014/main" id="{86C48A12-BFB6-86A2-2F3B-50BF30B45738}"/>
              </a:ext>
            </a:extLst>
          </p:cNvPr>
          <p:cNvGraphicFramePr>
            <a:graphicFrameLocks noGrp="1"/>
          </p:cNvGraphicFramePr>
          <p:nvPr>
            <p:ph idx="1"/>
            <p:extLst>
              <p:ext uri="{D42A27DB-BD31-4B8C-83A1-F6EECF244321}">
                <p14:modId xmlns:p14="http://schemas.microsoft.com/office/powerpoint/2010/main" val="913320734"/>
              </p:ext>
            </p:extLst>
          </p:nvPr>
        </p:nvGraphicFramePr>
        <p:xfrm>
          <a:off x="-278879" y="2552517"/>
          <a:ext cx="5857902"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76463266-FBFB-E27D-7A0D-8EB332A36715}"/>
              </a:ext>
            </a:extLst>
          </p:cNvPr>
          <p:cNvSpPr txBox="1"/>
          <p:nvPr/>
        </p:nvSpPr>
        <p:spPr>
          <a:xfrm>
            <a:off x="626024" y="1397413"/>
            <a:ext cx="2599314" cy="369332"/>
          </a:xfrm>
          <a:prstGeom prst="rect">
            <a:avLst/>
          </a:prstGeom>
          <a:noFill/>
        </p:spPr>
        <p:txBody>
          <a:bodyPr wrap="square">
            <a:spAutoFit/>
          </a:bodyPr>
          <a:lstStyle/>
          <a:p>
            <a:pPr lvl="0"/>
            <a:r>
              <a:rPr lang="es-EC" sz="1800" b="1" dirty="0">
                <a:highlight>
                  <a:srgbClr val="00FFFF"/>
                </a:highlight>
              </a:rPr>
              <a:t>CROMÁTIDAS</a:t>
            </a:r>
            <a:endParaRPr lang="es-EC" dirty="0">
              <a:highlight>
                <a:srgbClr val="00FFFF"/>
              </a:highlight>
            </a:endParaRPr>
          </a:p>
        </p:txBody>
      </p:sp>
      <p:sp>
        <p:nvSpPr>
          <p:cNvPr id="7" name="CuadroTexto 6">
            <a:extLst>
              <a:ext uri="{FF2B5EF4-FFF2-40B4-BE49-F238E27FC236}">
                <a16:creationId xmlns:a16="http://schemas.microsoft.com/office/drawing/2014/main" id="{241A1DD6-EA01-D901-6422-79BCB1D730E5}"/>
              </a:ext>
            </a:extLst>
          </p:cNvPr>
          <p:cNvSpPr txBox="1"/>
          <p:nvPr/>
        </p:nvSpPr>
        <p:spPr>
          <a:xfrm>
            <a:off x="7334498" y="319705"/>
            <a:ext cx="3521924" cy="646331"/>
          </a:xfrm>
          <a:prstGeom prst="rect">
            <a:avLst/>
          </a:prstGeom>
          <a:noFill/>
        </p:spPr>
        <p:txBody>
          <a:bodyPr wrap="square">
            <a:spAutoFit/>
          </a:bodyPr>
          <a:lstStyle/>
          <a:p>
            <a:pPr lvl="0"/>
            <a:r>
              <a:rPr lang="es-EC" b="1" dirty="0">
                <a:highlight>
                  <a:srgbClr val="00FFFF"/>
                </a:highlight>
              </a:rPr>
              <a:t>NUCLEOSOMA: evitan que se enrede el ADN </a:t>
            </a:r>
            <a:endParaRPr lang="es-EC" dirty="0">
              <a:highlight>
                <a:srgbClr val="00FFFF"/>
              </a:highlight>
            </a:endParaRPr>
          </a:p>
        </p:txBody>
      </p:sp>
      <p:graphicFrame>
        <p:nvGraphicFramePr>
          <p:cNvPr id="8" name="Diagrama 7">
            <a:extLst>
              <a:ext uri="{FF2B5EF4-FFF2-40B4-BE49-F238E27FC236}">
                <a16:creationId xmlns:a16="http://schemas.microsoft.com/office/drawing/2014/main" id="{600C36FC-59FA-23E2-B1E8-8D399CF75570}"/>
              </a:ext>
            </a:extLst>
          </p:cNvPr>
          <p:cNvGraphicFramePr/>
          <p:nvPr>
            <p:extLst>
              <p:ext uri="{D42A27DB-BD31-4B8C-83A1-F6EECF244321}">
                <p14:modId xmlns:p14="http://schemas.microsoft.com/office/powerpoint/2010/main" val="4118644793"/>
              </p:ext>
            </p:extLst>
          </p:nvPr>
        </p:nvGraphicFramePr>
        <p:xfrm>
          <a:off x="5579023" y="966036"/>
          <a:ext cx="6125297" cy="41641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6885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779F8057-301F-11B1-CEEA-878B78AC580F}"/>
            </a:ext>
          </a:extLst>
        </p:cNvPr>
        <p:cNvGrpSpPr/>
        <p:nvPr/>
      </p:nvGrpSpPr>
      <p:grpSpPr>
        <a:xfrm>
          <a:off x="0" y="0"/>
          <a:ext cx="0" cy="0"/>
          <a:chOff x="0" y="0"/>
          <a:chExt cx="0" cy="0"/>
        </a:xfrm>
      </p:grpSpPr>
      <p:pic>
        <p:nvPicPr>
          <p:cNvPr id="5" name="Imagen 4" descr="Diagrama&#10;&#10;Descripción generada automáticamente">
            <a:extLst>
              <a:ext uri="{FF2B5EF4-FFF2-40B4-BE49-F238E27FC236}">
                <a16:creationId xmlns:a16="http://schemas.microsoft.com/office/drawing/2014/main" id="{B9C73149-DAF8-28B9-BF6D-51A28458B833}"/>
              </a:ext>
            </a:extLst>
          </p:cNvPr>
          <p:cNvPicPr>
            <a:picLocks noChangeAspect="1"/>
          </p:cNvPicPr>
          <p:nvPr/>
        </p:nvPicPr>
        <p:blipFill>
          <a:blip r:embed="rId3"/>
          <a:stretch>
            <a:fillRect/>
          </a:stretch>
        </p:blipFill>
        <p:spPr>
          <a:xfrm>
            <a:off x="1190485" y="811505"/>
            <a:ext cx="4175939" cy="5243574"/>
          </a:xfrm>
          <a:prstGeom prst="rect">
            <a:avLst/>
          </a:prstGeom>
        </p:spPr>
      </p:pic>
      <p:pic>
        <p:nvPicPr>
          <p:cNvPr id="7" name="Imagen 6" descr="Diagrama&#10;&#10;Descripción generada automáticamente">
            <a:extLst>
              <a:ext uri="{FF2B5EF4-FFF2-40B4-BE49-F238E27FC236}">
                <a16:creationId xmlns:a16="http://schemas.microsoft.com/office/drawing/2014/main" id="{7803E24E-BE84-D6FE-F769-4A4AE09ADDE1}"/>
              </a:ext>
            </a:extLst>
          </p:cNvPr>
          <p:cNvPicPr>
            <a:picLocks noChangeAspect="1"/>
          </p:cNvPicPr>
          <p:nvPr/>
        </p:nvPicPr>
        <p:blipFill>
          <a:blip r:embed="rId4"/>
          <a:stretch>
            <a:fillRect/>
          </a:stretch>
        </p:blipFill>
        <p:spPr>
          <a:xfrm>
            <a:off x="6417732" y="1533105"/>
            <a:ext cx="4948242" cy="3800373"/>
          </a:xfrm>
          <a:prstGeom prst="rect">
            <a:avLst/>
          </a:prstGeom>
        </p:spPr>
      </p:pic>
      <p:sp>
        <p:nvSpPr>
          <p:cNvPr id="8" name="CuadroTexto 7">
            <a:extLst>
              <a:ext uri="{FF2B5EF4-FFF2-40B4-BE49-F238E27FC236}">
                <a16:creationId xmlns:a16="http://schemas.microsoft.com/office/drawing/2014/main" id="{C9416C74-1724-950F-91D8-45C7BC109B9B}"/>
              </a:ext>
            </a:extLst>
          </p:cNvPr>
          <p:cNvSpPr txBox="1"/>
          <p:nvPr/>
        </p:nvSpPr>
        <p:spPr>
          <a:xfrm>
            <a:off x="6550429" y="6350924"/>
            <a:ext cx="3108960" cy="369332"/>
          </a:xfrm>
          <a:prstGeom prst="rect">
            <a:avLst/>
          </a:prstGeom>
          <a:noFill/>
        </p:spPr>
        <p:txBody>
          <a:bodyPr wrap="square" rtlCol="0">
            <a:spAutoFit/>
          </a:bodyPr>
          <a:lstStyle/>
          <a:p>
            <a:r>
              <a:rPr lang="es-EC" dirty="0"/>
              <a:t>NUCLEOSOMA</a:t>
            </a:r>
          </a:p>
        </p:txBody>
      </p:sp>
      <p:sp>
        <p:nvSpPr>
          <p:cNvPr id="9" name="CuadroTexto 8">
            <a:extLst>
              <a:ext uri="{FF2B5EF4-FFF2-40B4-BE49-F238E27FC236}">
                <a16:creationId xmlns:a16="http://schemas.microsoft.com/office/drawing/2014/main" id="{062DDC3D-E516-3688-FA63-B7421C1FD916}"/>
              </a:ext>
            </a:extLst>
          </p:cNvPr>
          <p:cNvSpPr txBox="1"/>
          <p:nvPr/>
        </p:nvSpPr>
        <p:spPr>
          <a:xfrm>
            <a:off x="1190485" y="6290765"/>
            <a:ext cx="3108960" cy="369332"/>
          </a:xfrm>
          <a:prstGeom prst="rect">
            <a:avLst/>
          </a:prstGeom>
          <a:noFill/>
        </p:spPr>
        <p:txBody>
          <a:bodyPr wrap="square" rtlCol="0">
            <a:spAutoFit/>
          </a:bodyPr>
          <a:lstStyle/>
          <a:p>
            <a:r>
              <a:rPr lang="es-EC" dirty="0"/>
              <a:t>CROMOSOMA</a:t>
            </a:r>
          </a:p>
        </p:txBody>
      </p:sp>
    </p:spTree>
    <p:extLst>
      <p:ext uri="{BB962C8B-B14F-4D97-AF65-F5344CB8AC3E}">
        <p14:creationId xmlns:p14="http://schemas.microsoft.com/office/powerpoint/2010/main" val="4292339758"/>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Faceta</Template>
  <TotalTime>7095</TotalTime>
  <Words>1690</Words>
  <Application>Microsoft Office PowerPoint</Application>
  <PresentationFormat>Panorámica</PresentationFormat>
  <Paragraphs>200</Paragraphs>
  <Slides>54</Slides>
  <Notes>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54</vt:i4>
      </vt:variant>
    </vt:vector>
  </HeadingPairs>
  <TitlesOfParts>
    <vt:vector size="70" baseType="lpstr">
      <vt:lpstr>Arial</vt:lpstr>
      <vt:lpstr>Calibri</vt:lpstr>
      <vt:lpstr>Catamaran</vt:lpstr>
      <vt:lpstr>Google Sans</vt:lpstr>
      <vt:lpstr>Lato</vt:lpstr>
      <vt:lpstr>LucidaSans</vt:lpstr>
      <vt:lpstr>MHIYBVå¼«Calibri-Italic</vt:lpstr>
      <vt:lpstr>MHIYBV蠑ｫCalibri-Italic</vt:lpstr>
      <vt:lpstr>Montserrat</vt:lpstr>
      <vt:lpstr>Open Sans</vt:lpstr>
      <vt:lpstr>Poppins</vt:lpstr>
      <vt:lpstr>Trebuchet MS</vt:lpstr>
      <vt:lpstr>UDIZJFå¼«Calibri</vt:lpstr>
      <vt:lpstr>UDIZJF蠑ｫCalibri</vt:lpstr>
      <vt:lpstr>Wingdings 3</vt:lpstr>
      <vt:lpstr>Faceta</vt:lpstr>
      <vt:lpstr>REPRODUCCIÓN CELULAR</vt:lpstr>
      <vt:lpstr>MATERIAL GENÉTICO </vt:lpstr>
      <vt:lpstr>Presentación de PowerPoint</vt:lpstr>
      <vt:lpstr>CROMOSOMAS </vt:lpstr>
      <vt:lpstr>Presentación de PowerPoint</vt:lpstr>
      <vt:lpstr>ESTRUCTURA DE LOS CROMOSOMAS </vt:lpstr>
      <vt:lpstr>ESTRUCTURA DE LOS CROMOSOMAS </vt:lpstr>
      <vt:lpstr>ESTRUCTURA DE LOS CROMOSOMAS </vt:lpstr>
      <vt:lpstr>Presentación de PowerPoint</vt:lpstr>
      <vt:lpstr>TIPOS DE CROMOSOMAS</vt:lpstr>
      <vt:lpstr>Presentación de PowerPoint</vt:lpstr>
      <vt:lpstr>Presentación de PowerPoint</vt:lpstr>
      <vt:lpstr>CARIOTIPO</vt:lpstr>
      <vt:lpstr>Presentación de PowerPoint</vt:lpstr>
      <vt:lpstr>Presentación de PowerPoint</vt:lpstr>
      <vt:lpstr>Presentación de PowerPoint</vt:lpstr>
      <vt:lpstr>ESTRUCTURA DEL ADN</vt:lpstr>
      <vt:lpstr>REPLICACIÓN DEL ADN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GENES </vt:lpstr>
      <vt:lpstr>Presentación de PowerPoint</vt:lpstr>
      <vt:lpstr>CICLO CELULAR </vt:lpstr>
      <vt:lpstr>Presentación de PowerPoint</vt:lpstr>
      <vt:lpstr>INTERFASE </vt:lpstr>
      <vt:lpstr>FASE G1</vt:lpstr>
      <vt:lpstr>FASE G0</vt:lpstr>
      <vt:lpstr>FASE S</vt:lpstr>
      <vt:lpstr>FASE G2</vt:lpstr>
      <vt:lpstr>MITOSIS </vt:lpstr>
      <vt:lpstr>Presentación de PowerPoint</vt:lpstr>
      <vt:lpstr>PROFASE (del griego pro: antes de )</vt:lpstr>
      <vt:lpstr>PROFASE </vt:lpstr>
      <vt:lpstr>PROMETAFASE</vt:lpstr>
      <vt:lpstr>METAFASE (del griego meta: entre)</vt:lpstr>
      <vt:lpstr>ANAFASE (del griego ana: atrás) </vt:lpstr>
      <vt:lpstr>TELOFASE ( del griego telo: fin)</vt:lpstr>
      <vt:lpstr>CITOSINESIS (la división del citoplasma para formar dos nuevas células) </vt:lpstr>
      <vt:lpstr>Presentación de PowerPoint</vt:lpstr>
      <vt:lpstr>Presentación de PowerPoint</vt:lpstr>
      <vt:lpstr>MEIOSIS I- PROFASE I </vt:lpstr>
      <vt:lpstr>FASES DE LA PROFASE I </vt:lpstr>
      <vt:lpstr>Presentación de PowerPoint</vt:lpstr>
      <vt:lpstr>Presentación de PowerPoint</vt:lpstr>
      <vt:lpstr>METAFASE I</vt:lpstr>
      <vt:lpstr>ANAFASE I</vt:lpstr>
      <vt:lpstr>TELOFASE I </vt:lpstr>
      <vt:lpstr>Presentación de PowerPoint</vt:lpstr>
      <vt:lpstr>MEIOSIS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REPRODUCCIÓN CELULAR</dc:title>
  <dc:creator>Vanessa Stefanny Quinchuela Llamuca</dc:creator>
  <cp:lastModifiedBy>USER</cp:lastModifiedBy>
  <cp:revision>14</cp:revision>
  <dcterms:created xsi:type="dcterms:W3CDTF">2024-11-09T18:48:37Z</dcterms:created>
  <dcterms:modified xsi:type="dcterms:W3CDTF">2025-05-26T17:05:23Z</dcterms:modified>
</cp:coreProperties>
</file>