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9.jpg" ContentType="image/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1" r:id="rId5"/>
    <p:sldId id="259" r:id="rId6"/>
    <p:sldId id="260" r:id="rId7"/>
    <p:sldId id="273" r:id="rId8"/>
    <p:sldId id="274" r:id="rId9"/>
    <p:sldId id="275" r:id="rId10"/>
    <p:sldId id="276" r:id="rId11"/>
    <p:sldId id="277" r:id="rId12"/>
    <p:sldId id="281" r:id="rId13"/>
    <p:sldId id="278" r:id="rId14"/>
    <p:sldId id="279" r:id="rId15"/>
    <p:sldId id="280" r:id="rId16"/>
    <p:sldId id="282" r:id="rId17"/>
    <p:sldId id="283" r:id="rId18"/>
    <p:sldId id="272" r:id="rId19"/>
    <p:sldId id="270" r:id="rId20"/>
    <p:sldId id="262" r:id="rId21"/>
    <p:sldId id="263" r:id="rId22"/>
    <p:sldId id="264" r:id="rId23"/>
    <p:sldId id="261" r:id="rId24"/>
    <p:sldId id="266" r:id="rId25"/>
    <p:sldId id="268" r:id="rId26"/>
    <p:sldId id="26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5/27/2025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5/27/2025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astercapital.com/es/contenido/Fijacion-de-precios-por-costo-marginal--como-establecer-su-precio-igual-al-costo-adicional-de-producir-una-unidad-mas-de-su-producto-o-servicio.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fastercapital.com/es/contenido/Reducir-el-CAC-mientras-aumenta-su-base-de-clientes.html" TargetMode="External"/><Relationship Id="rId1" Type="http://schemas.openxmlformats.org/officeDocument/2006/relationships/slideLayout" Target="../slideLayouts/slideLayout2.xml"/><Relationship Id="rId4" Type="http://schemas.openxmlformats.org/officeDocument/2006/relationships/hyperlink" Target="https://www.film-rezensionen.de/2019/06/dschinn-staffel-1/comment-page-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astercapital.com/es/contenido/Analisis-conjunto-de-precios--como-utilizar-el-analisis-conjunto-para-determinar-el-precio-optimo-para-su-producto.html" TargetMode="External"/><Relationship Id="rId2" Type="http://schemas.openxmlformats.org/officeDocument/2006/relationships/hyperlink" Target="https://fastercapital.com/es/contenido/Estrategia-de-precios-y-analisis-de-viabilidad-financiera--como-fijar-el-precio-optimo-para-su-producto-o-servicio.html" TargetMode="External"/><Relationship Id="rId1" Type="http://schemas.openxmlformats.org/officeDocument/2006/relationships/slideLayout" Target="../slideLayouts/slideLayout2.xml"/><Relationship Id="rId5" Type="http://schemas.openxmlformats.org/officeDocument/2006/relationships/hyperlink" Target="https://lamercadelplaneta1.blogspot.com/2016/04/estrategias-de-precios.html"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asesordecalidad.blogspot.com/2016/06/control-de-produccion.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insmes.com/2020/09/10-essentials-to-make-perfect-ppc-reports-for-your-clients.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nnaturale.com/coca-cola-vs-pepsi-una-competizione-di-oltre-100-anni/"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ossegalapoma.cat/cara-b-xarxes-socials-ganyet-programa-278/"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y261YbcMzko?start=92&amp;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4fFfxQDWQm4?start=260&amp;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astercapital.com/es/contenido/Tendencias-del-mercado-laboral--mantenerse-a-la-vanguardia-de-las-tendencias-del-mercado-laboral-para-gestionar-los-costos-de-manera-efectiva.html" TargetMode="External"/><Relationship Id="rId2" Type="http://schemas.openxmlformats.org/officeDocument/2006/relationships/hyperlink" Target="https://fastercapital.com/es/contenido/Servicio-de-subasta--elegir-el-servicio-de-subasta-adecuado-para-sus-objetos-coleccionable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astercapital.com/es/contenido/Objeto-de-costo--unidad-de-producto-o-servicio-cuyos-costos-se-miden-y-rastrean.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62F264-83BC-4B37-B008-BF699AADD7A5}"/>
              </a:ext>
            </a:extLst>
          </p:cNvPr>
          <p:cNvSpPr>
            <a:spLocks noGrp="1"/>
          </p:cNvSpPr>
          <p:nvPr>
            <p:ph type="ctrTitle"/>
          </p:nvPr>
        </p:nvSpPr>
        <p:spPr>
          <a:xfrm>
            <a:off x="1700212" y="375914"/>
            <a:ext cx="8791575" cy="1005017"/>
          </a:xfrm>
        </p:spPr>
        <p:txBody>
          <a:bodyPr/>
          <a:lstStyle/>
          <a:p>
            <a:r>
              <a:rPr lang="es-ES" dirty="0">
                <a:solidFill>
                  <a:schemeClr val="bg1"/>
                </a:solidFill>
              </a:rPr>
              <a:t>Unidad 2 </a:t>
            </a:r>
            <a:endParaRPr lang="es-EC" dirty="0">
              <a:solidFill>
                <a:schemeClr val="bg1"/>
              </a:solidFill>
            </a:endParaRPr>
          </a:p>
        </p:txBody>
      </p:sp>
      <p:sp>
        <p:nvSpPr>
          <p:cNvPr id="3" name="Subtítulo 2">
            <a:extLst>
              <a:ext uri="{FF2B5EF4-FFF2-40B4-BE49-F238E27FC236}">
                <a16:creationId xmlns:a16="http://schemas.microsoft.com/office/drawing/2014/main" id="{B536B00A-58C2-4432-85C6-F2DCD7DCCD24}"/>
              </a:ext>
            </a:extLst>
          </p:cNvPr>
          <p:cNvSpPr>
            <a:spLocks noGrp="1"/>
          </p:cNvSpPr>
          <p:nvPr>
            <p:ph type="subTitle" idx="1"/>
          </p:nvPr>
        </p:nvSpPr>
        <p:spPr>
          <a:xfrm>
            <a:off x="1700211" y="1847461"/>
            <a:ext cx="9813765" cy="4260980"/>
          </a:xfrm>
        </p:spPr>
        <p:txBody>
          <a:bodyPr>
            <a:normAutofit/>
          </a:bodyPr>
          <a:lstStyle/>
          <a:p>
            <a:r>
              <a:rPr lang="es-ES" sz="4400" dirty="0">
                <a:solidFill>
                  <a:schemeClr val="bg1"/>
                </a:solidFill>
              </a:rPr>
              <a:t>2.3. Análisis marginal en economía (Resolución de conflictos)</a:t>
            </a:r>
          </a:p>
          <a:p>
            <a:r>
              <a:rPr lang="es-ES" sz="2800" dirty="0">
                <a:solidFill>
                  <a:schemeClr val="tx1"/>
                </a:solidFill>
              </a:rPr>
              <a:t>2.3.1. Costos marginales y productividad </a:t>
            </a:r>
          </a:p>
          <a:p>
            <a:r>
              <a:rPr lang="es-ES" sz="2800" dirty="0">
                <a:solidFill>
                  <a:schemeClr val="tx1"/>
                </a:solidFill>
              </a:rPr>
              <a:t>2.3.2. Aplicación de derivadas en la toma de decisiones empresariales</a:t>
            </a:r>
            <a:endParaRPr lang="es-EC" sz="3200" dirty="0">
              <a:solidFill>
                <a:schemeClr val="tx1"/>
              </a:solidFill>
            </a:endParaRPr>
          </a:p>
        </p:txBody>
      </p:sp>
    </p:spTree>
    <p:extLst>
      <p:ext uri="{BB962C8B-B14F-4D97-AF65-F5344CB8AC3E}">
        <p14:creationId xmlns:p14="http://schemas.microsoft.com/office/powerpoint/2010/main" val="3886951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42A2B-8E55-4C46-A916-69468A231E4A}"/>
              </a:ext>
            </a:extLst>
          </p:cNvPr>
          <p:cNvSpPr>
            <a:spLocks noGrp="1"/>
          </p:cNvSpPr>
          <p:nvPr>
            <p:ph type="title"/>
          </p:nvPr>
        </p:nvSpPr>
        <p:spPr/>
        <p:txBody>
          <a:bodyPr/>
          <a:lstStyle/>
          <a:p>
            <a:r>
              <a:rPr lang="es-ES" b="1" dirty="0">
                <a:solidFill>
                  <a:schemeClr val="bg1"/>
                </a:solidFill>
              </a:rPr>
              <a:t>El papel del coste marginal (CM)</a:t>
            </a:r>
            <a:endParaRPr lang="es-EC" dirty="0">
              <a:solidFill>
                <a:schemeClr val="bg1"/>
              </a:solidFill>
            </a:endParaRPr>
          </a:p>
        </p:txBody>
      </p:sp>
      <p:sp>
        <p:nvSpPr>
          <p:cNvPr id="3" name="Marcador de contenido 2">
            <a:extLst>
              <a:ext uri="{FF2B5EF4-FFF2-40B4-BE49-F238E27FC236}">
                <a16:creationId xmlns:a16="http://schemas.microsoft.com/office/drawing/2014/main" id="{A7F697F5-5D68-485C-B93B-923D8442DBD3}"/>
              </a:ext>
            </a:extLst>
          </p:cNvPr>
          <p:cNvSpPr>
            <a:spLocks noGrp="1"/>
          </p:cNvSpPr>
          <p:nvPr>
            <p:ph idx="1"/>
          </p:nvPr>
        </p:nvSpPr>
        <p:spPr>
          <a:xfrm>
            <a:off x="1141412" y="1819469"/>
            <a:ext cx="10381894" cy="4506686"/>
          </a:xfrm>
        </p:spPr>
        <p:txBody>
          <a:bodyPr>
            <a:normAutofit/>
          </a:bodyPr>
          <a:lstStyle/>
          <a:p>
            <a:r>
              <a:rPr lang="es-ES" dirty="0"/>
              <a:t>El costo marginal representa el costo adicional incurrido al </a:t>
            </a:r>
            <a:r>
              <a:rPr lang="es-ES" b="1" dirty="0">
                <a:hlinkClick r:id="rId2" tooltip="Fijacion de precios por costo marginal  como establecer su precio igual al costo adicional de producir una unidad mas de su producto o servicio"/>
              </a:rPr>
              <a:t>producir una unidad más de un producto o servicio</a:t>
            </a:r>
            <a:r>
              <a:rPr lang="es-ES" dirty="0"/>
              <a:t>. Las empresas necesitan calcular MC para determinar con precisión el costo de producir cada unidad adicional. Esto ayuda a evitar la sobreproducción o la </a:t>
            </a:r>
            <a:r>
              <a:rPr lang="es-ES" dirty="0" err="1"/>
              <a:t>subproducción</a:t>
            </a:r>
            <a:r>
              <a:rPr lang="es-ES" dirty="0"/>
              <a:t>, lo que puede afectar los márgenes de beneficio.</a:t>
            </a:r>
          </a:p>
          <a:p>
            <a:r>
              <a:rPr lang="es-ES" b="1" i="1" dirty="0">
                <a:solidFill>
                  <a:schemeClr val="bg1"/>
                </a:solidFill>
              </a:rPr>
              <a:t>Ejemplo</a:t>
            </a:r>
            <a:r>
              <a:rPr lang="es-ES" b="1" dirty="0">
                <a:solidFill>
                  <a:schemeClr val="bg1"/>
                </a:solidFill>
              </a:rPr>
              <a:t>: </a:t>
            </a:r>
            <a:r>
              <a:rPr lang="es-ES" dirty="0"/>
              <a:t>Una panadería produce pasteles y el costo de los ingredientes de cada pastel adicional es el costo marginal. Al comparar el CM con el precio de venta, la panadería puede decidir cuántos pasteles producir sin comprometer la rentabilidad.</a:t>
            </a:r>
          </a:p>
          <a:p>
            <a:endParaRPr lang="es-EC" dirty="0"/>
          </a:p>
        </p:txBody>
      </p:sp>
    </p:spTree>
    <p:extLst>
      <p:ext uri="{BB962C8B-B14F-4D97-AF65-F5344CB8AC3E}">
        <p14:creationId xmlns:p14="http://schemas.microsoft.com/office/powerpoint/2010/main" val="3135388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D8DC4-8AD9-4C75-A258-8B28E30911F8}"/>
              </a:ext>
            </a:extLst>
          </p:cNvPr>
          <p:cNvSpPr>
            <a:spLocks noGrp="1"/>
          </p:cNvSpPr>
          <p:nvPr>
            <p:ph type="title"/>
          </p:nvPr>
        </p:nvSpPr>
        <p:spPr/>
        <p:txBody>
          <a:bodyPr/>
          <a:lstStyle/>
          <a:p>
            <a:r>
              <a:rPr lang="es-EC" b="1" dirty="0"/>
              <a:t>Estudio de caso: Netflix</a:t>
            </a:r>
            <a:endParaRPr lang="es-EC" dirty="0"/>
          </a:p>
        </p:txBody>
      </p:sp>
      <p:sp>
        <p:nvSpPr>
          <p:cNvPr id="3" name="Marcador de contenido 2">
            <a:extLst>
              <a:ext uri="{FF2B5EF4-FFF2-40B4-BE49-F238E27FC236}">
                <a16:creationId xmlns:a16="http://schemas.microsoft.com/office/drawing/2014/main" id="{721D055F-2215-4C0D-B9DB-31CC520E0CD9}"/>
              </a:ext>
            </a:extLst>
          </p:cNvPr>
          <p:cNvSpPr>
            <a:spLocks noGrp="1"/>
          </p:cNvSpPr>
          <p:nvPr>
            <p:ph idx="1"/>
          </p:nvPr>
        </p:nvSpPr>
        <p:spPr>
          <a:xfrm>
            <a:off x="1143000" y="2248678"/>
            <a:ext cx="9905999" cy="3834810"/>
          </a:xfrm>
        </p:spPr>
        <p:txBody>
          <a:bodyPr>
            <a:normAutofit lnSpcReduction="10000"/>
          </a:bodyPr>
          <a:lstStyle/>
          <a:p>
            <a:pPr marL="0" indent="0">
              <a:buNone/>
            </a:pPr>
            <a:r>
              <a:rPr lang="es-ES" dirty="0"/>
              <a:t>Netflix, el popular servicio de </a:t>
            </a:r>
            <a:r>
              <a:rPr lang="es-ES" dirty="0" err="1"/>
              <a:t>streaming</a:t>
            </a:r>
            <a:r>
              <a:rPr lang="es-ES" dirty="0"/>
              <a:t>, proporciona un excelente caso de estudio sobre la importancia del análisis de ingresos marginales y costos marginales. </a:t>
            </a:r>
          </a:p>
          <a:p>
            <a:pPr marL="0" indent="0">
              <a:buNone/>
            </a:pPr>
            <a:r>
              <a:rPr lang="es-ES" dirty="0"/>
              <a:t>Netflix invierte mucho en </a:t>
            </a:r>
            <a:r>
              <a:rPr lang="es-ES" dirty="0">
                <a:solidFill>
                  <a:schemeClr val="bg1"/>
                </a:solidFill>
              </a:rPr>
              <a:t>la producción de contenido original</a:t>
            </a:r>
            <a:r>
              <a:rPr lang="es-ES" dirty="0"/>
              <a:t>, lo que genera importantes costos iniciales. Sin embargo, al ofrecer este contenido a sus suscriptores, </a:t>
            </a:r>
            <a:r>
              <a:rPr lang="es-ES" b="1" dirty="0"/>
              <a:t>Netflix </a:t>
            </a:r>
            <a:r>
              <a:rPr lang="es-ES" b="1" dirty="0">
                <a:hlinkClick r:id="rId2" tooltip="Reducir el CAC mientras aumenta su base de clientes"/>
              </a:rPr>
              <a:t>aumenta su base de clientes</a:t>
            </a:r>
            <a:r>
              <a:rPr lang="es-ES" dirty="0"/>
              <a:t>, lo que genera mayores ingresos marginales. Al analizar cuidadosamente el MR y MC de la producción y adquisición de contenido, Netflix optimiza su estrategia de precios para mantener la rentabilidad y al mismo tiempo brindar valor a sus clientes.</a:t>
            </a:r>
            <a:endParaRPr lang="es-EC" dirty="0"/>
          </a:p>
        </p:txBody>
      </p:sp>
      <p:pic>
        <p:nvPicPr>
          <p:cNvPr id="5" name="Imagen 4">
            <a:extLst>
              <a:ext uri="{FF2B5EF4-FFF2-40B4-BE49-F238E27FC236}">
                <a16:creationId xmlns:a16="http://schemas.microsoft.com/office/drawing/2014/main" id="{A2A5046A-C9AA-4F6C-B4E5-996D63E763A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82070" y="101665"/>
            <a:ext cx="2763416" cy="1727135"/>
          </a:xfrm>
          <a:prstGeom prst="rect">
            <a:avLst/>
          </a:prstGeom>
        </p:spPr>
      </p:pic>
    </p:spTree>
    <p:extLst>
      <p:ext uri="{BB962C8B-B14F-4D97-AF65-F5344CB8AC3E}">
        <p14:creationId xmlns:p14="http://schemas.microsoft.com/office/powerpoint/2010/main" val="243323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9BAD15-374B-4C8F-B59D-A56A89FF462C}"/>
              </a:ext>
            </a:extLst>
          </p:cNvPr>
          <p:cNvSpPr>
            <a:spLocks noGrp="1"/>
          </p:cNvSpPr>
          <p:nvPr>
            <p:ph type="title"/>
          </p:nvPr>
        </p:nvSpPr>
        <p:spPr/>
        <p:txBody>
          <a:bodyPr/>
          <a:lstStyle/>
          <a:p>
            <a:endParaRPr lang="es-EC"/>
          </a:p>
        </p:txBody>
      </p:sp>
      <p:pic>
        <p:nvPicPr>
          <p:cNvPr id="5" name="Marcador de contenido 4">
            <a:extLst>
              <a:ext uri="{FF2B5EF4-FFF2-40B4-BE49-F238E27FC236}">
                <a16:creationId xmlns:a16="http://schemas.microsoft.com/office/drawing/2014/main" id="{8A84F9FD-D649-4661-8361-9D76F60C8C83}"/>
              </a:ext>
            </a:extLst>
          </p:cNvPr>
          <p:cNvPicPr>
            <a:picLocks noGrp="1" noChangeAspect="1"/>
          </p:cNvPicPr>
          <p:nvPr>
            <p:ph idx="1"/>
          </p:nvPr>
        </p:nvPicPr>
        <p:blipFill>
          <a:blip r:embed="rId2"/>
          <a:stretch>
            <a:fillRect/>
          </a:stretch>
        </p:blipFill>
        <p:spPr>
          <a:xfrm>
            <a:off x="957249" y="476671"/>
            <a:ext cx="9670318" cy="5877475"/>
          </a:xfrm>
        </p:spPr>
      </p:pic>
    </p:spTree>
    <p:extLst>
      <p:ext uri="{BB962C8B-B14F-4D97-AF65-F5344CB8AC3E}">
        <p14:creationId xmlns:p14="http://schemas.microsoft.com/office/powerpoint/2010/main" val="184320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C91E24-E41D-4000-84AE-857CBA8F15A2}"/>
              </a:ext>
            </a:extLst>
          </p:cNvPr>
          <p:cNvSpPr>
            <a:spLocks noGrp="1"/>
          </p:cNvSpPr>
          <p:nvPr>
            <p:ph type="title"/>
          </p:nvPr>
        </p:nvSpPr>
        <p:spPr/>
        <p:txBody>
          <a:bodyPr>
            <a:normAutofit fontScale="90000"/>
          </a:bodyPr>
          <a:lstStyle/>
          <a:p>
            <a:r>
              <a:rPr lang="es-ES" b="1" dirty="0"/>
              <a:t>Aplicación del análisis de ingresos marginales y costes marginales en escenarios de la vida real</a:t>
            </a:r>
            <a:br>
              <a:rPr lang="es-ES" b="1" dirty="0"/>
            </a:br>
            <a:endParaRPr lang="es-EC" dirty="0"/>
          </a:p>
        </p:txBody>
      </p:sp>
      <p:sp>
        <p:nvSpPr>
          <p:cNvPr id="3" name="Marcador de contenido 2">
            <a:extLst>
              <a:ext uri="{FF2B5EF4-FFF2-40B4-BE49-F238E27FC236}">
                <a16:creationId xmlns:a16="http://schemas.microsoft.com/office/drawing/2014/main" id="{DA378518-45DF-463A-82DB-899DFB5F7FB6}"/>
              </a:ext>
            </a:extLst>
          </p:cNvPr>
          <p:cNvSpPr>
            <a:spLocks noGrp="1"/>
          </p:cNvSpPr>
          <p:nvPr>
            <p:ph idx="1"/>
          </p:nvPr>
        </p:nvSpPr>
        <p:spPr>
          <a:xfrm>
            <a:off x="1141412" y="2249486"/>
            <a:ext cx="9905999" cy="3989995"/>
          </a:xfrm>
        </p:spPr>
        <p:txBody>
          <a:bodyPr>
            <a:normAutofit/>
          </a:bodyPr>
          <a:lstStyle/>
          <a:p>
            <a:r>
              <a:rPr lang="es-ES" dirty="0"/>
              <a:t>1. Estrategia de precios:</a:t>
            </a:r>
          </a:p>
          <a:p>
            <a:r>
              <a:rPr lang="es-ES" dirty="0"/>
              <a:t>Una aplicación común del análisis de ingresos marginales y costos marginales es determinar el </a:t>
            </a:r>
            <a:r>
              <a:rPr lang="es-ES" b="1" dirty="0">
                <a:hlinkClick r:id="rId2" tooltip="Estrategia de precios y analisis de viabilidad financiera  como fijar el precio optimo para su producto o servicio"/>
              </a:rPr>
              <a:t>precio óptimo de un producto o servicio</a:t>
            </a:r>
            <a:r>
              <a:rPr lang="es-ES" dirty="0"/>
              <a:t>. Al analizar el ingreso marginal y el costo marginal a diferentes precios, las empresas pueden identificar el precio que maximiza sus ganancias. </a:t>
            </a:r>
          </a:p>
          <a:p>
            <a:r>
              <a:rPr lang="es-ES" dirty="0"/>
              <a:t>Por ejemplo, una empresa podría descubrir que reducir el </a:t>
            </a:r>
            <a:r>
              <a:rPr lang="es-ES" u="sng" dirty="0">
                <a:hlinkClick r:id="rId3" tooltip="Analisis conjunto de precios  como utilizar el analisis conjunto para determinar el precio optimo para su producto"/>
              </a:rPr>
              <a:t>precio de su producto</a:t>
            </a:r>
            <a:r>
              <a:rPr lang="es-ES" dirty="0"/>
              <a:t> aumenta ligeramente la cantidad vendida, lo que genera mayores ingresos y ganancias generales.</a:t>
            </a:r>
          </a:p>
          <a:p>
            <a:endParaRPr lang="es-EC" dirty="0"/>
          </a:p>
        </p:txBody>
      </p:sp>
      <p:pic>
        <p:nvPicPr>
          <p:cNvPr id="5" name="Imagen 4">
            <a:extLst>
              <a:ext uri="{FF2B5EF4-FFF2-40B4-BE49-F238E27FC236}">
                <a16:creationId xmlns:a16="http://schemas.microsoft.com/office/drawing/2014/main" id="{65A0D8DF-3683-4E52-AB7F-512082F9A70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172700" y="890491"/>
            <a:ext cx="1905000" cy="1885950"/>
          </a:xfrm>
          <a:prstGeom prst="rect">
            <a:avLst/>
          </a:prstGeom>
        </p:spPr>
      </p:pic>
    </p:spTree>
    <p:extLst>
      <p:ext uri="{BB962C8B-B14F-4D97-AF65-F5344CB8AC3E}">
        <p14:creationId xmlns:p14="http://schemas.microsoft.com/office/powerpoint/2010/main" val="128303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D4CB59-D435-49BF-9295-039520868ACF}"/>
              </a:ext>
            </a:extLst>
          </p:cNvPr>
          <p:cNvSpPr>
            <a:spLocks noGrp="1"/>
          </p:cNvSpPr>
          <p:nvPr>
            <p:ph type="title"/>
          </p:nvPr>
        </p:nvSpPr>
        <p:spPr/>
        <p:txBody>
          <a:bodyPr/>
          <a:lstStyle/>
          <a:p>
            <a:r>
              <a:rPr lang="es-ES" dirty="0"/>
              <a:t>CASOS</a:t>
            </a:r>
            <a:endParaRPr lang="es-EC" dirty="0"/>
          </a:p>
        </p:txBody>
      </p:sp>
      <p:sp>
        <p:nvSpPr>
          <p:cNvPr id="3" name="Marcador de contenido 2">
            <a:extLst>
              <a:ext uri="{FF2B5EF4-FFF2-40B4-BE49-F238E27FC236}">
                <a16:creationId xmlns:a16="http://schemas.microsoft.com/office/drawing/2014/main" id="{FBEDF167-A005-4102-AFA4-0BA0CD963B28}"/>
              </a:ext>
            </a:extLst>
          </p:cNvPr>
          <p:cNvSpPr>
            <a:spLocks noGrp="1"/>
          </p:cNvSpPr>
          <p:nvPr>
            <p:ph idx="1"/>
          </p:nvPr>
        </p:nvSpPr>
        <p:spPr>
          <a:xfrm>
            <a:off x="1141412" y="2249486"/>
            <a:ext cx="9905999" cy="4113991"/>
          </a:xfrm>
        </p:spPr>
        <p:txBody>
          <a:bodyPr>
            <a:normAutofit lnSpcReduction="10000"/>
          </a:bodyPr>
          <a:lstStyle/>
          <a:p>
            <a:pPr marL="0" indent="0">
              <a:buNone/>
            </a:pPr>
            <a:r>
              <a:rPr lang="es-ES" dirty="0"/>
              <a:t>2</a:t>
            </a:r>
            <a:r>
              <a:rPr lang="es-ES" b="1" dirty="0"/>
              <a:t>. Decisiones de producción:</a:t>
            </a:r>
          </a:p>
          <a:p>
            <a:pPr marL="0" indent="0">
              <a:buNone/>
            </a:pPr>
            <a:r>
              <a:rPr lang="es-ES" dirty="0"/>
              <a:t>El análisis de ingresos marginales y costos marginales también puede ayudar a tomar decisiones de producción. Al comparar los ingresos adicionales generados y el costo adicional incurrido por cada unidad producida, las empresas pueden determinar el nivel óptimo de producción. </a:t>
            </a:r>
          </a:p>
          <a:p>
            <a:pPr marL="0" indent="0">
              <a:buNone/>
            </a:pPr>
            <a:r>
              <a:rPr lang="es-ES" dirty="0"/>
              <a:t>Por ejemplo, un fabricante podría descubrir que producir una unidad más aumenta sus ingresos pero también incurre en un aumento significativo de los costos, lo que indica que no debe producir más allá de una determinada cantidad.</a:t>
            </a:r>
          </a:p>
          <a:p>
            <a:endParaRPr lang="es-EC" dirty="0"/>
          </a:p>
        </p:txBody>
      </p:sp>
      <p:pic>
        <p:nvPicPr>
          <p:cNvPr id="5" name="Imagen 4">
            <a:extLst>
              <a:ext uri="{FF2B5EF4-FFF2-40B4-BE49-F238E27FC236}">
                <a16:creationId xmlns:a16="http://schemas.microsoft.com/office/drawing/2014/main" id="{0F568244-BF95-433B-B189-E365199B578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71522" y="401216"/>
            <a:ext cx="4091424" cy="2146138"/>
          </a:xfrm>
          <a:prstGeom prst="rect">
            <a:avLst/>
          </a:prstGeom>
        </p:spPr>
      </p:pic>
    </p:spTree>
    <p:extLst>
      <p:ext uri="{BB962C8B-B14F-4D97-AF65-F5344CB8AC3E}">
        <p14:creationId xmlns:p14="http://schemas.microsoft.com/office/powerpoint/2010/main" val="4034212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BFC2D01-2479-4611-859D-396AEE29015F}"/>
              </a:ext>
            </a:extLst>
          </p:cNvPr>
          <p:cNvSpPr>
            <a:spLocks noGrp="1"/>
          </p:cNvSpPr>
          <p:nvPr>
            <p:ph idx="1"/>
          </p:nvPr>
        </p:nvSpPr>
        <p:spPr>
          <a:xfrm>
            <a:off x="74645" y="718458"/>
            <a:ext cx="11206065" cy="5184711"/>
          </a:xfrm>
        </p:spPr>
        <p:txBody>
          <a:bodyPr>
            <a:normAutofit fontScale="92500" lnSpcReduction="20000"/>
          </a:bodyPr>
          <a:lstStyle/>
          <a:p>
            <a:pPr marL="0" indent="0">
              <a:buNone/>
            </a:pPr>
            <a:r>
              <a:rPr lang="es-ES" dirty="0"/>
              <a:t>3.</a:t>
            </a:r>
            <a:r>
              <a:rPr lang="es-ES" dirty="0">
                <a:solidFill>
                  <a:schemeClr val="bg1"/>
                </a:solidFill>
              </a:rPr>
              <a:t> Expansión o Contracción:</a:t>
            </a:r>
          </a:p>
          <a:p>
            <a:pPr marL="0" indent="0">
              <a:buNone/>
            </a:pPr>
            <a:r>
              <a:rPr lang="es-ES" dirty="0"/>
              <a:t>Al considerar expandir o contraer un negocio, el análisis de ingresos marginales y costos marginales puede proporcionar información valiosa. Al evaluar los ingresos adicionales y los costos adicionales asociados con la expansión o la contracción, las empresas pueden determinar si la medida será rentable. </a:t>
            </a:r>
            <a:r>
              <a:rPr lang="es-ES" dirty="0">
                <a:solidFill>
                  <a:schemeClr val="bg1"/>
                </a:solidFill>
              </a:rPr>
              <a:t>Por ejemplo, </a:t>
            </a:r>
            <a:r>
              <a:rPr lang="es-ES" dirty="0"/>
              <a:t>una cadena minorista podría analizar el ingreso marginal y el costo marginal de abrir una nueva tienda en una ubicación particular para decidir si es financieramente viable.</a:t>
            </a:r>
          </a:p>
          <a:p>
            <a:pPr marL="0" indent="0">
              <a:buNone/>
            </a:pPr>
            <a:r>
              <a:rPr lang="es-ES" dirty="0"/>
              <a:t>4</a:t>
            </a:r>
            <a:r>
              <a:rPr lang="es-ES" dirty="0">
                <a:solidFill>
                  <a:schemeClr val="bg1"/>
                </a:solidFill>
              </a:rPr>
              <a:t>. Campañas de marketing:</a:t>
            </a:r>
          </a:p>
          <a:p>
            <a:pPr marL="0" indent="0">
              <a:buNone/>
            </a:pPr>
            <a:r>
              <a:rPr lang="es-ES" dirty="0"/>
              <a:t>El análisis de ingresos marginales y costos marginales se puede utilizar para evaluar la efectividad de las campañas de marketing. Al medir los ingresos incrementales generados y el costo incurrido por cada iniciativa de marketing, las empresas pueden determinar qué campañas generan el mayor retorno de la inversión. </a:t>
            </a:r>
            <a:r>
              <a:rPr lang="es-ES" dirty="0">
                <a:solidFill>
                  <a:schemeClr val="bg1"/>
                </a:solidFill>
              </a:rPr>
              <a:t>Por ejemplo, </a:t>
            </a:r>
            <a:r>
              <a:rPr lang="es-ES" dirty="0"/>
              <a:t>una empresa podría descubrir que un canal publicitario específico genera más ingresos por cada dólar gastado en comparación con otros, lo que le permite asignar su presupuesto de marketing de manera más eficiente.</a:t>
            </a:r>
          </a:p>
          <a:p>
            <a:endParaRPr lang="es-EC" dirty="0"/>
          </a:p>
        </p:txBody>
      </p:sp>
      <p:pic>
        <p:nvPicPr>
          <p:cNvPr id="5" name="Imagen 4">
            <a:extLst>
              <a:ext uri="{FF2B5EF4-FFF2-40B4-BE49-F238E27FC236}">
                <a16:creationId xmlns:a16="http://schemas.microsoft.com/office/drawing/2014/main" id="{371BD306-9B89-4BF5-AD0F-5C69110EB22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32408" y="2748891"/>
            <a:ext cx="1665266" cy="1360217"/>
          </a:xfrm>
          <a:prstGeom prst="rect">
            <a:avLst/>
          </a:prstGeom>
        </p:spPr>
      </p:pic>
    </p:spTree>
    <p:extLst>
      <p:ext uri="{BB962C8B-B14F-4D97-AF65-F5344CB8AC3E}">
        <p14:creationId xmlns:p14="http://schemas.microsoft.com/office/powerpoint/2010/main" val="376622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2EFC1-A8C0-41BD-A5A2-EF0360DB0FC3}"/>
              </a:ext>
            </a:extLst>
          </p:cNvPr>
          <p:cNvSpPr>
            <a:spLocks noGrp="1"/>
          </p:cNvSpPr>
          <p:nvPr>
            <p:ph type="title"/>
          </p:nvPr>
        </p:nvSpPr>
        <p:spPr>
          <a:xfrm>
            <a:off x="1141413" y="618518"/>
            <a:ext cx="6920236" cy="1478570"/>
          </a:xfrm>
        </p:spPr>
        <p:txBody>
          <a:bodyPr/>
          <a:lstStyle/>
          <a:p>
            <a:r>
              <a:rPr lang="es-ES" b="1" dirty="0"/>
              <a:t>Estudios de caso sobre maximización de beneficios:</a:t>
            </a:r>
            <a:endParaRPr lang="es-EC" dirty="0"/>
          </a:p>
        </p:txBody>
      </p:sp>
      <p:sp>
        <p:nvSpPr>
          <p:cNvPr id="3" name="Marcador de contenido 2">
            <a:extLst>
              <a:ext uri="{FF2B5EF4-FFF2-40B4-BE49-F238E27FC236}">
                <a16:creationId xmlns:a16="http://schemas.microsoft.com/office/drawing/2014/main" id="{2F4BB47D-C8AE-42E4-B0CB-E9A1A8AC1660}"/>
              </a:ext>
            </a:extLst>
          </p:cNvPr>
          <p:cNvSpPr>
            <a:spLocks noGrp="1"/>
          </p:cNvSpPr>
          <p:nvPr>
            <p:ph idx="1"/>
          </p:nvPr>
        </p:nvSpPr>
        <p:spPr/>
        <p:txBody>
          <a:bodyPr/>
          <a:lstStyle/>
          <a:p>
            <a:r>
              <a:rPr lang="es-ES" b="1" dirty="0"/>
              <a:t>Estudio de caso 1: Coca-Cola frente a PepsiCo</a:t>
            </a:r>
            <a:endParaRPr lang="es-ES" dirty="0"/>
          </a:p>
          <a:p>
            <a:r>
              <a:rPr lang="es-ES" dirty="0"/>
              <a:t>En la batalla en curso entre Coca-Cola y PepsiCo, ambas compañías utilizan el análisis de ingresos marginales y costos marginales para ajustar sus ofertas de productos. </a:t>
            </a:r>
          </a:p>
          <a:p>
            <a:r>
              <a:rPr lang="es-ES" dirty="0"/>
              <a:t>Por ejemplo, podrían introducir sabores de edición limitada para evaluar la respuesta del consumidor. Si el ingreso marginal excede el costo marginal, continúan la producción. Si no, </a:t>
            </a:r>
            <a:r>
              <a:rPr lang="es-ES" dirty="0" err="1"/>
              <a:t>descontinuan</a:t>
            </a:r>
            <a:r>
              <a:rPr lang="es-ES" dirty="0"/>
              <a:t> el producto.</a:t>
            </a:r>
          </a:p>
          <a:p>
            <a:endParaRPr lang="es-EC" dirty="0"/>
          </a:p>
        </p:txBody>
      </p:sp>
      <p:pic>
        <p:nvPicPr>
          <p:cNvPr id="5" name="Imagen 4">
            <a:extLst>
              <a:ext uri="{FF2B5EF4-FFF2-40B4-BE49-F238E27FC236}">
                <a16:creationId xmlns:a16="http://schemas.microsoft.com/office/drawing/2014/main" id="{62C4B067-3B6E-41CA-A985-A126C381100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25811" y="829086"/>
            <a:ext cx="2537927" cy="1903445"/>
          </a:xfrm>
          <a:prstGeom prst="rect">
            <a:avLst/>
          </a:prstGeom>
        </p:spPr>
      </p:pic>
    </p:spTree>
    <p:extLst>
      <p:ext uri="{BB962C8B-B14F-4D97-AF65-F5344CB8AC3E}">
        <p14:creationId xmlns:p14="http://schemas.microsoft.com/office/powerpoint/2010/main" val="1047578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2EFC1-A8C0-41BD-A5A2-EF0360DB0FC3}"/>
              </a:ext>
            </a:extLst>
          </p:cNvPr>
          <p:cNvSpPr>
            <a:spLocks noGrp="1"/>
          </p:cNvSpPr>
          <p:nvPr>
            <p:ph type="title"/>
          </p:nvPr>
        </p:nvSpPr>
        <p:spPr>
          <a:xfrm>
            <a:off x="1141413" y="618518"/>
            <a:ext cx="6920236" cy="1478570"/>
          </a:xfrm>
        </p:spPr>
        <p:txBody>
          <a:bodyPr/>
          <a:lstStyle/>
          <a:p>
            <a:r>
              <a:rPr lang="es-ES" b="1" dirty="0"/>
              <a:t>Estudios de caso sobre maximización de beneficios:</a:t>
            </a:r>
            <a:endParaRPr lang="es-EC" dirty="0"/>
          </a:p>
        </p:txBody>
      </p:sp>
      <p:sp>
        <p:nvSpPr>
          <p:cNvPr id="3" name="Marcador de contenido 2">
            <a:extLst>
              <a:ext uri="{FF2B5EF4-FFF2-40B4-BE49-F238E27FC236}">
                <a16:creationId xmlns:a16="http://schemas.microsoft.com/office/drawing/2014/main" id="{2F4BB47D-C8AE-42E4-B0CB-E9A1A8AC1660}"/>
              </a:ext>
            </a:extLst>
          </p:cNvPr>
          <p:cNvSpPr>
            <a:spLocks noGrp="1"/>
          </p:cNvSpPr>
          <p:nvPr>
            <p:ph idx="1"/>
          </p:nvPr>
        </p:nvSpPr>
        <p:spPr/>
        <p:txBody>
          <a:bodyPr/>
          <a:lstStyle/>
          <a:p>
            <a:r>
              <a:rPr lang="es-ES" b="1" dirty="0"/>
              <a:t>Estudio de caso 2: Precios dinámicos de Amazon</a:t>
            </a:r>
            <a:endParaRPr lang="es-ES" dirty="0"/>
          </a:p>
          <a:p>
            <a:r>
              <a:rPr lang="es-ES" dirty="0"/>
              <a:t>Amazon es conocido por su estrategia de precios dinámica, donde los precios de los productos cambian con frecuencia según la demanda y otros factores. Amazon emplea algoritmos complejos para calcular el ingreso marginal y el costo marginal en tiempo real para optimizar el precio de cada producto. Este enfoque ha contribuido significativamente a la maximización de sus beneficios.</a:t>
            </a:r>
          </a:p>
          <a:p>
            <a:endParaRPr lang="es-EC" dirty="0"/>
          </a:p>
        </p:txBody>
      </p:sp>
      <p:pic>
        <p:nvPicPr>
          <p:cNvPr id="6" name="Imagen 5">
            <a:extLst>
              <a:ext uri="{FF2B5EF4-FFF2-40B4-BE49-F238E27FC236}">
                <a16:creationId xmlns:a16="http://schemas.microsoft.com/office/drawing/2014/main" id="{57BEB6E0-EDC3-4347-BF06-2CA35577755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89661" y="5372100"/>
            <a:ext cx="4857750" cy="1143000"/>
          </a:xfrm>
          <a:prstGeom prst="rect">
            <a:avLst/>
          </a:prstGeom>
        </p:spPr>
      </p:pic>
    </p:spTree>
    <p:extLst>
      <p:ext uri="{BB962C8B-B14F-4D97-AF65-F5344CB8AC3E}">
        <p14:creationId xmlns:p14="http://schemas.microsoft.com/office/powerpoint/2010/main" val="2841667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02A92-6C34-4E40-9FE8-2CA56A69A74A}"/>
              </a:ext>
            </a:extLst>
          </p:cNvPr>
          <p:cNvSpPr>
            <a:spLocks noGrp="1"/>
          </p:cNvSpPr>
          <p:nvPr>
            <p:ph type="title"/>
          </p:nvPr>
        </p:nvSpPr>
        <p:spPr/>
        <p:txBody>
          <a:bodyPr/>
          <a:lstStyle/>
          <a:p>
            <a:r>
              <a:rPr lang="es-ES" dirty="0" err="1"/>
              <a:t>Educaplay</a:t>
            </a:r>
            <a:r>
              <a:rPr lang="es-ES" dirty="0"/>
              <a:t> </a:t>
            </a:r>
            <a:endParaRPr lang="es-EC" dirty="0"/>
          </a:p>
        </p:txBody>
      </p:sp>
      <p:sp>
        <p:nvSpPr>
          <p:cNvPr id="3" name="Marcador de contenido 2">
            <a:extLst>
              <a:ext uri="{FF2B5EF4-FFF2-40B4-BE49-F238E27FC236}">
                <a16:creationId xmlns:a16="http://schemas.microsoft.com/office/drawing/2014/main" id="{53AA9EB9-4490-4793-A4D3-93EB298EE8D5}"/>
              </a:ext>
            </a:extLst>
          </p:cNvPr>
          <p:cNvSpPr>
            <a:spLocks noGrp="1"/>
          </p:cNvSpPr>
          <p:nvPr>
            <p:ph idx="1"/>
          </p:nvPr>
        </p:nvSpPr>
        <p:spPr/>
        <p:txBody>
          <a:bodyPr/>
          <a:lstStyle/>
          <a:p>
            <a:r>
              <a:rPr lang="es-EC" dirty="0"/>
              <a:t>https://es.educaplay.com/recursos-educativos/10568419-ingresos.html</a:t>
            </a:r>
          </a:p>
        </p:txBody>
      </p:sp>
    </p:spTree>
    <p:extLst>
      <p:ext uri="{BB962C8B-B14F-4D97-AF65-F5344CB8AC3E}">
        <p14:creationId xmlns:p14="http://schemas.microsoft.com/office/powerpoint/2010/main" val="1061950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BC37CB-5787-4E45-87CE-686149514F28}"/>
              </a:ext>
            </a:extLst>
          </p:cNvPr>
          <p:cNvSpPr>
            <a:spLocks noGrp="1"/>
          </p:cNvSpPr>
          <p:nvPr>
            <p:ph type="title"/>
          </p:nvPr>
        </p:nvSpPr>
        <p:spPr/>
        <p:txBody>
          <a:bodyPr/>
          <a:lstStyle/>
          <a:p>
            <a:endParaRPr lang="es-EC"/>
          </a:p>
        </p:txBody>
      </p:sp>
      <p:pic>
        <p:nvPicPr>
          <p:cNvPr id="4" name="Elementos multimedia en línea 3" title="¿Cómo calcular Costo marginal, Ingreso marginal y Utilidad Marginal? Ejercicio aquí en mas-sencillo!">
            <a:hlinkClick r:id="" action="ppaction://media"/>
            <a:extLst>
              <a:ext uri="{FF2B5EF4-FFF2-40B4-BE49-F238E27FC236}">
                <a16:creationId xmlns:a16="http://schemas.microsoft.com/office/drawing/2014/main" id="{E4DBE777-B7FC-48B5-920B-20DC8057D3EB}"/>
              </a:ext>
            </a:extLst>
          </p:cNvPr>
          <p:cNvPicPr>
            <a:picLocks noGrp="1" noRot="1" noChangeAspect="1"/>
          </p:cNvPicPr>
          <p:nvPr>
            <p:ph idx="1"/>
            <a:videoFile r:link="rId1"/>
          </p:nvPr>
        </p:nvPicPr>
        <p:blipFill>
          <a:blip r:embed="rId3"/>
          <a:stretch>
            <a:fillRect/>
          </a:stretch>
        </p:blipFill>
        <p:spPr>
          <a:xfrm>
            <a:off x="251057" y="207971"/>
            <a:ext cx="11580159" cy="6454086"/>
          </a:xfrm>
          <a:prstGeom prst="rect">
            <a:avLst/>
          </a:prstGeom>
        </p:spPr>
      </p:pic>
    </p:spTree>
    <p:extLst>
      <p:ext uri="{BB962C8B-B14F-4D97-AF65-F5344CB8AC3E}">
        <p14:creationId xmlns:p14="http://schemas.microsoft.com/office/powerpoint/2010/main" val="41365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42AA2-5BCC-4008-B4FA-6EAE879CD48F}"/>
              </a:ext>
            </a:extLst>
          </p:cNvPr>
          <p:cNvSpPr>
            <a:spLocks noGrp="1"/>
          </p:cNvSpPr>
          <p:nvPr>
            <p:ph type="title"/>
          </p:nvPr>
        </p:nvSpPr>
        <p:spPr>
          <a:xfrm>
            <a:off x="1018577" y="217302"/>
            <a:ext cx="9905998" cy="1478570"/>
          </a:xfrm>
        </p:spPr>
        <p:txBody>
          <a:bodyPr/>
          <a:lstStyle/>
          <a:p>
            <a:r>
              <a:rPr lang="es-ES" sz="3600" dirty="0">
                <a:solidFill>
                  <a:schemeClr val="bg1"/>
                </a:solidFill>
              </a:rPr>
              <a:t>En economía y administración de empresas,</a:t>
            </a:r>
            <a:endParaRPr lang="es-EC" dirty="0">
              <a:solidFill>
                <a:schemeClr val="bg1"/>
              </a:solidFill>
            </a:endParaRPr>
          </a:p>
        </p:txBody>
      </p:sp>
      <p:sp>
        <p:nvSpPr>
          <p:cNvPr id="3" name="Marcador de contenido 2">
            <a:extLst>
              <a:ext uri="{FF2B5EF4-FFF2-40B4-BE49-F238E27FC236}">
                <a16:creationId xmlns:a16="http://schemas.microsoft.com/office/drawing/2014/main" id="{6D3FC926-BD3B-4E8D-BCB1-7D157DE09059}"/>
              </a:ext>
            </a:extLst>
          </p:cNvPr>
          <p:cNvSpPr>
            <a:spLocks noGrp="1"/>
          </p:cNvSpPr>
          <p:nvPr>
            <p:ph idx="1"/>
          </p:nvPr>
        </p:nvSpPr>
        <p:spPr>
          <a:xfrm>
            <a:off x="895740" y="1343608"/>
            <a:ext cx="10151672" cy="4870580"/>
          </a:xfrm>
        </p:spPr>
        <p:txBody>
          <a:bodyPr>
            <a:normAutofit fontScale="47500" lnSpcReduction="20000"/>
          </a:bodyPr>
          <a:lstStyle/>
          <a:p>
            <a:pPr marL="0" indent="0" algn="just">
              <a:buNone/>
            </a:pPr>
            <a:r>
              <a:rPr lang="es-ES" sz="4500" dirty="0">
                <a:solidFill>
                  <a:schemeClr val="bg1"/>
                </a:solidFill>
                <a:latin typeface="Arial" panose="020B0604020202020204" pitchFamily="34" charset="0"/>
                <a:cs typeface="Arial" panose="020B0604020202020204" pitchFamily="34" charset="0"/>
              </a:rPr>
              <a:t>Muchas decisiones importantes se basan en cómo </a:t>
            </a:r>
            <a:r>
              <a:rPr lang="es-ES" sz="4500" dirty="0">
                <a:solidFill>
                  <a:schemeClr val="bg1"/>
                </a:solidFill>
                <a:highlight>
                  <a:srgbClr val="FFFF00"/>
                </a:highlight>
                <a:latin typeface="Arial" panose="020B0604020202020204" pitchFamily="34" charset="0"/>
                <a:cs typeface="Arial" panose="020B0604020202020204" pitchFamily="34" charset="0"/>
              </a:rPr>
              <a:t>cambian los ingresos, costos y beneficios al aumentar o disminuir la producción</a:t>
            </a:r>
            <a:r>
              <a:rPr lang="es-ES" sz="4500" dirty="0">
                <a:solidFill>
                  <a:schemeClr val="bg1"/>
                </a:solidFill>
                <a:latin typeface="Arial" panose="020B0604020202020204" pitchFamily="34" charset="0"/>
                <a:cs typeface="Arial" panose="020B0604020202020204" pitchFamily="34" charset="0"/>
              </a:rPr>
              <a:t>. Para analizar estos cambios, utilizamos herramientas matemáticas como las </a:t>
            </a:r>
            <a:r>
              <a:rPr lang="es-ES" sz="4500" b="1" dirty="0">
                <a:solidFill>
                  <a:schemeClr val="bg1"/>
                </a:solidFill>
                <a:highlight>
                  <a:srgbClr val="FFFF00"/>
                </a:highlight>
                <a:latin typeface="Arial" panose="020B0604020202020204" pitchFamily="34" charset="0"/>
                <a:cs typeface="Arial" panose="020B0604020202020204" pitchFamily="34" charset="0"/>
              </a:rPr>
              <a:t>funciones</a:t>
            </a:r>
            <a:r>
              <a:rPr lang="es-ES" sz="4500" dirty="0">
                <a:solidFill>
                  <a:schemeClr val="bg1"/>
                </a:solidFill>
                <a:highlight>
                  <a:srgbClr val="FFFF00"/>
                </a:highlight>
                <a:latin typeface="Arial" panose="020B0604020202020204" pitchFamily="34" charset="0"/>
                <a:cs typeface="Arial" panose="020B0604020202020204" pitchFamily="34" charset="0"/>
              </a:rPr>
              <a:t> y, especialmente, las </a:t>
            </a:r>
            <a:r>
              <a:rPr lang="es-ES" sz="4500" b="1" dirty="0">
                <a:solidFill>
                  <a:schemeClr val="bg1"/>
                </a:solidFill>
                <a:highlight>
                  <a:srgbClr val="FFFF00"/>
                </a:highlight>
                <a:latin typeface="Arial" panose="020B0604020202020204" pitchFamily="34" charset="0"/>
                <a:cs typeface="Arial" panose="020B0604020202020204" pitchFamily="34" charset="0"/>
              </a:rPr>
              <a:t>derivadas</a:t>
            </a:r>
            <a:r>
              <a:rPr lang="es-ES" sz="4500" dirty="0">
                <a:solidFill>
                  <a:schemeClr val="bg1"/>
                </a:solidFill>
                <a:highlight>
                  <a:srgbClr val="FFFF00"/>
                </a:highlight>
                <a:latin typeface="Arial" panose="020B0604020202020204" pitchFamily="34" charset="0"/>
                <a:cs typeface="Arial" panose="020B0604020202020204" pitchFamily="34" charset="0"/>
              </a:rPr>
              <a:t>.</a:t>
            </a:r>
          </a:p>
          <a:p>
            <a:pPr marL="0" indent="0" algn="just">
              <a:buNone/>
            </a:pPr>
            <a:r>
              <a:rPr lang="es-ES" sz="4500" dirty="0">
                <a:solidFill>
                  <a:schemeClr val="bg1"/>
                </a:solidFill>
                <a:latin typeface="Arial" panose="020B0604020202020204" pitchFamily="34" charset="0"/>
                <a:cs typeface="Arial" panose="020B0604020202020204" pitchFamily="34" charset="0"/>
              </a:rPr>
              <a:t>Las funciones permiten modelar el comportamiento de variables económicas: cuánto cuesta producir, cuánto se gana al vender, o cuántos beneficios se obtienen. </a:t>
            </a:r>
          </a:p>
          <a:p>
            <a:pPr marL="0" indent="0" algn="just">
              <a:buNone/>
            </a:pPr>
            <a:r>
              <a:rPr lang="es-ES" sz="4500" dirty="0">
                <a:solidFill>
                  <a:schemeClr val="bg1"/>
                </a:solidFill>
                <a:latin typeface="Arial" panose="020B0604020202020204" pitchFamily="34" charset="0"/>
                <a:cs typeface="Arial" panose="020B0604020202020204" pitchFamily="34" charset="0"/>
              </a:rPr>
              <a:t>Las </a:t>
            </a:r>
            <a:r>
              <a:rPr lang="es-ES" sz="4500" b="1" dirty="0">
                <a:solidFill>
                  <a:schemeClr val="bg1"/>
                </a:solidFill>
                <a:latin typeface="Arial" panose="020B0604020202020204" pitchFamily="34" charset="0"/>
                <a:cs typeface="Arial" panose="020B0604020202020204" pitchFamily="34" charset="0"/>
              </a:rPr>
              <a:t>derivadas</a:t>
            </a:r>
            <a:r>
              <a:rPr lang="es-ES" sz="4500" dirty="0">
                <a:solidFill>
                  <a:schemeClr val="bg1"/>
                </a:solidFill>
                <a:latin typeface="Arial" panose="020B0604020202020204" pitchFamily="34" charset="0"/>
                <a:cs typeface="Arial" panose="020B0604020202020204" pitchFamily="34" charset="0"/>
              </a:rPr>
              <a:t> permiten responder preguntas como:</a:t>
            </a:r>
          </a:p>
          <a:p>
            <a:pPr algn="just"/>
            <a:r>
              <a:rPr lang="es-ES" sz="4500" dirty="0">
                <a:solidFill>
                  <a:schemeClr val="bg1"/>
                </a:solidFill>
                <a:latin typeface="Arial" panose="020B0604020202020204" pitchFamily="34" charset="0"/>
                <a:cs typeface="Arial" panose="020B0604020202020204" pitchFamily="34" charset="0"/>
              </a:rPr>
              <a:t>¿Cuánto cambia el ingreso si vendo una unidad más?</a:t>
            </a:r>
          </a:p>
          <a:p>
            <a:pPr algn="just"/>
            <a:r>
              <a:rPr lang="es-ES" sz="4500" dirty="0">
                <a:solidFill>
                  <a:schemeClr val="bg1"/>
                </a:solidFill>
                <a:latin typeface="Arial" panose="020B0604020202020204" pitchFamily="34" charset="0"/>
                <a:cs typeface="Arial" panose="020B0604020202020204" pitchFamily="34" charset="0"/>
              </a:rPr>
              <a:t>¿Cuál es el costo de producir una unidad adicional?</a:t>
            </a:r>
          </a:p>
          <a:p>
            <a:pPr algn="just"/>
            <a:r>
              <a:rPr lang="es-ES" sz="4500" dirty="0">
                <a:solidFill>
                  <a:schemeClr val="bg1"/>
                </a:solidFill>
                <a:latin typeface="Arial" panose="020B0604020202020204" pitchFamily="34" charset="0"/>
                <a:cs typeface="Arial" panose="020B0604020202020204" pitchFamily="34" charset="0"/>
              </a:rPr>
              <a:t>¿Es rentable seguir produciendo más?</a:t>
            </a:r>
          </a:p>
          <a:p>
            <a:pPr algn="just"/>
            <a:r>
              <a:rPr lang="es-ES" sz="4500" dirty="0">
                <a:latin typeface="Arial" panose="020B0604020202020204" pitchFamily="34" charset="0"/>
                <a:cs typeface="Arial" panose="020B0604020202020204" pitchFamily="34" charset="0"/>
              </a:rPr>
              <a:t>Estas preguntas se responden con el </a:t>
            </a:r>
            <a:r>
              <a:rPr lang="es-ES" sz="4500" b="1" dirty="0">
                <a:latin typeface="Arial" panose="020B0604020202020204" pitchFamily="34" charset="0"/>
                <a:cs typeface="Arial" panose="020B0604020202020204" pitchFamily="34" charset="0"/>
              </a:rPr>
              <a:t>análisis marginal</a:t>
            </a:r>
            <a:r>
              <a:rPr lang="es-ES" sz="4500" dirty="0">
                <a:latin typeface="Arial" panose="020B0604020202020204" pitchFamily="34" charset="0"/>
                <a:cs typeface="Arial" panose="020B0604020202020204" pitchFamily="34" charset="0"/>
              </a:rPr>
              <a:t>, que es uno de los pilares de la economía aplicada.</a:t>
            </a:r>
          </a:p>
          <a:p>
            <a:pPr marL="0" indent="0">
              <a:buNone/>
            </a:pPr>
            <a:endParaRPr lang="es-EC" dirty="0"/>
          </a:p>
        </p:txBody>
      </p:sp>
    </p:spTree>
    <p:extLst>
      <p:ext uri="{BB962C8B-B14F-4D97-AF65-F5344CB8AC3E}">
        <p14:creationId xmlns:p14="http://schemas.microsoft.com/office/powerpoint/2010/main" val="3719724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57FB27-AAE1-43DF-8504-228A8CEAE0C7}"/>
              </a:ext>
            </a:extLst>
          </p:cNvPr>
          <p:cNvSpPr>
            <a:spLocks noGrp="1"/>
          </p:cNvSpPr>
          <p:nvPr>
            <p:ph type="title"/>
          </p:nvPr>
        </p:nvSpPr>
        <p:spPr/>
        <p:txBody>
          <a:bodyPr>
            <a:normAutofit fontScale="90000"/>
          </a:bodyPr>
          <a:lstStyle/>
          <a:p>
            <a:r>
              <a:rPr lang="es-ES" dirty="0">
                <a:solidFill>
                  <a:schemeClr val="bg1"/>
                </a:solidFill>
              </a:rPr>
              <a:t>Una empresa produce x unidades. Su ingreso y costo total están dados por las funciones</a:t>
            </a:r>
            <a:endParaRPr lang="es-EC" dirty="0">
              <a:solidFill>
                <a:schemeClr val="bg1"/>
              </a:solidFill>
            </a:endParaRPr>
          </a:p>
        </p:txBody>
      </p:sp>
      <p:sp>
        <p:nvSpPr>
          <p:cNvPr id="4" name="Rectangle 1">
            <a:extLst>
              <a:ext uri="{FF2B5EF4-FFF2-40B4-BE49-F238E27FC236}">
                <a16:creationId xmlns:a16="http://schemas.microsoft.com/office/drawing/2014/main" id="{B9A40649-3612-42AB-8F48-1532F9EA98FB}"/>
              </a:ext>
            </a:extLst>
          </p:cNvPr>
          <p:cNvSpPr>
            <a:spLocks noGrp="1" noChangeArrowheads="1"/>
          </p:cNvSpPr>
          <p:nvPr>
            <p:ph idx="1"/>
          </p:nvPr>
        </p:nvSpPr>
        <p:spPr bwMode="auto">
          <a:xfrm>
            <a:off x="1141413" y="2097088"/>
            <a:ext cx="10064619" cy="511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s-EC" altLang="es-EC" b="0" i="0" u="none" strike="noStrike" cap="none" normalizeH="0" baseline="0" dirty="0">
                <a:ln>
                  <a:noFill/>
                </a:ln>
                <a:solidFill>
                  <a:schemeClr val="bg1"/>
                </a:solidFill>
                <a:effectLst/>
                <a:latin typeface="Arial" panose="020B0604020202020204" pitchFamily="34" charset="0"/>
              </a:rPr>
              <a:t>Ingreso total: </a:t>
            </a:r>
            <a:r>
              <a:rPr kumimoji="0" lang="es-EC" altLang="es-EC" b="1" i="0" u="none" strike="noStrike" cap="none" normalizeH="0" baseline="0" dirty="0">
                <a:ln>
                  <a:noFill/>
                </a:ln>
                <a:solidFill>
                  <a:schemeClr val="bg1"/>
                </a:solidFill>
                <a:effectLst/>
                <a:highlight>
                  <a:srgbClr val="FFFF00"/>
                </a:highlight>
                <a:latin typeface="Arial" panose="020B0604020202020204" pitchFamily="34" charset="0"/>
              </a:rPr>
              <a:t>I (x) = 60x</a:t>
            </a:r>
            <a:endParaRPr kumimoji="0" lang="es-EC" altLang="es-EC" b="0" i="0" u="none" strike="noStrike" cap="none" normalizeH="0" baseline="0" dirty="0">
              <a:ln>
                <a:noFill/>
              </a:ln>
              <a:solidFill>
                <a:schemeClr val="bg1"/>
              </a:solidFill>
              <a:effectLst/>
              <a:highlight>
                <a:srgbClr val="FFFF00"/>
              </a:highligh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s-EC" altLang="es-EC" b="0" i="0" u="none" strike="noStrike" cap="none" normalizeH="0" baseline="0" dirty="0">
                <a:ln>
                  <a:noFill/>
                </a:ln>
                <a:solidFill>
                  <a:schemeClr val="bg1"/>
                </a:solidFill>
                <a:effectLst/>
                <a:latin typeface="Arial" panose="020B0604020202020204" pitchFamily="34" charset="0"/>
              </a:rPr>
              <a:t>Costo total:   </a:t>
            </a:r>
            <a:r>
              <a:rPr kumimoji="0" lang="es-EC" altLang="es-EC" b="1" i="0" u="none" strike="noStrike" cap="none" normalizeH="0" baseline="0" dirty="0">
                <a:ln>
                  <a:noFill/>
                </a:ln>
                <a:solidFill>
                  <a:schemeClr val="bg1"/>
                </a:solidFill>
                <a:effectLst/>
                <a:highlight>
                  <a:srgbClr val="FFFF00"/>
                </a:highlight>
                <a:latin typeface="Arial" panose="020B0604020202020204" pitchFamily="34" charset="0"/>
              </a:rPr>
              <a:t>C (x) = x² + 20x + 100</a:t>
            </a:r>
          </a:p>
          <a:p>
            <a:pPr marL="0" indent="0">
              <a:buNone/>
            </a:pPr>
            <a:r>
              <a:rPr lang="es-EC" b="1" dirty="0">
                <a:solidFill>
                  <a:schemeClr val="bg1"/>
                </a:solidFill>
              </a:rPr>
              <a:t>Paso 1: Derivar</a:t>
            </a:r>
          </a:p>
          <a:p>
            <a:pPr marL="0" indent="0">
              <a:buNone/>
            </a:pPr>
            <a:r>
              <a:rPr lang="es-EC" b="1" dirty="0">
                <a:solidFill>
                  <a:schemeClr val="bg1"/>
                </a:solidFill>
                <a:highlight>
                  <a:srgbClr val="FFFF00"/>
                </a:highlight>
              </a:rPr>
              <a:t>I′(x) = 60</a:t>
            </a:r>
            <a:endParaRPr lang="es-EC" dirty="0">
              <a:solidFill>
                <a:schemeClr val="bg1"/>
              </a:solidFill>
              <a:highlight>
                <a:srgbClr val="FFFF00"/>
              </a:highlight>
            </a:endParaRPr>
          </a:p>
          <a:p>
            <a:pPr marL="0" indent="0">
              <a:buNone/>
            </a:pPr>
            <a:r>
              <a:rPr lang="es-EC" b="1" dirty="0">
                <a:solidFill>
                  <a:schemeClr val="bg1"/>
                </a:solidFill>
                <a:highlight>
                  <a:srgbClr val="FFFF00"/>
                </a:highlight>
              </a:rPr>
              <a:t>C′(x) = 2x + 20</a:t>
            </a:r>
            <a:endParaRPr lang="es-EC" dirty="0">
              <a:solidFill>
                <a:schemeClr val="bg1"/>
              </a:solidFill>
              <a:highlight>
                <a:srgbClr val="FFFF00"/>
              </a:highlight>
            </a:endParaRPr>
          </a:p>
          <a:p>
            <a:pPr marL="0" indent="0">
              <a:buNone/>
            </a:pPr>
            <a:r>
              <a:rPr lang="es-EC" b="1" dirty="0">
                <a:solidFill>
                  <a:schemeClr val="bg1"/>
                </a:solidFill>
                <a:highlight>
                  <a:srgbClr val="FFFF00"/>
                </a:highlight>
              </a:rPr>
              <a:t>B(x) = I(x) - C(x)</a:t>
            </a:r>
            <a:br>
              <a:rPr lang="es-EC" dirty="0"/>
            </a:br>
            <a:r>
              <a:rPr lang="es-EC" dirty="0"/>
              <a:t>⇒ </a:t>
            </a:r>
            <a:r>
              <a:rPr lang="es-EC" b="1" dirty="0"/>
              <a:t>B(x) = 60x - (x² + 20x + 100)</a:t>
            </a:r>
            <a:br>
              <a:rPr lang="es-EC" b="1" dirty="0"/>
            </a:br>
            <a:r>
              <a:rPr lang="es-EC" b="1" dirty="0"/>
              <a:t>⇒ B′(x) = I′(x) - C′(x) = 60 - (2x + 20) = 40 - 2x</a:t>
            </a:r>
          </a:p>
          <a:p>
            <a:pPr marL="0" marR="0" lvl="0" indent="0" algn="l" defTabSz="914400" rtl="0" eaLnBrk="0" fontAlgn="base" latinLnBrk="0" hangingPunct="0">
              <a:lnSpc>
                <a:spcPct val="100000"/>
              </a:lnSpc>
              <a:spcBef>
                <a:spcPct val="0"/>
              </a:spcBef>
              <a:spcAft>
                <a:spcPct val="0"/>
              </a:spcAft>
              <a:buClrTx/>
              <a:buSzTx/>
              <a:buNone/>
              <a:tabLst/>
            </a:pPr>
            <a:endParaRPr kumimoji="0" lang="es-EC" altLang="es-EC"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s-EC" altLang="es-EC"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C" altLang="es-EC"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8950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83C1C73-925D-47E2-AFCF-33F591CA37A7}"/>
              </a:ext>
            </a:extLst>
          </p:cNvPr>
          <p:cNvSpPr>
            <a:spLocks noGrp="1"/>
          </p:cNvSpPr>
          <p:nvPr>
            <p:ph idx="1"/>
          </p:nvPr>
        </p:nvSpPr>
        <p:spPr>
          <a:xfrm>
            <a:off x="749526" y="915209"/>
            <a:ext cx="9905999" cy="4804455"/>
          </a:xfrm>
        </p:spPr>
        <p:txBody>
          <a:bodyPr>
            <a:normAutofit fontScale="85000" lnSpcReduction="20000"/>
          </a:bodyPr>
          <a:lstStyle/>
          <a:p>
            <a:pPr marL="0" indent="0">
              <a:buNone/>
            </a:pPr>
            <a:r>
              <a:rPr lang="es-ES" sz="3200" b="1" dirty="0">
                <a:solidFill>
                  <a:schemeClr val="bg1"/>
                </a:solidFill>
              </a:rPr>
              <a:t>Paso 2: Evaluar para x = 5</a:t>
            </a:r>
          </a:p>
          <a:p>
            <a:pPr marL="0" indent="0">
              <a:buNone/>
            </a:pPr>
            <a:r>
              <a:rPr lang="es-ES" sz="3200" b="1" dirty="0">
                <a:solidFill>
                  <a:schemeClr val="bg1"/>
                </a:solidFill>
              </a:rPr>
              <a:t>Ingreso marginal</a:t>
            </a:r>
            <a:r>
              <a:rPr lang="es-ES" sz="3200" dirty="0">
                <a:solidFill>
                  <a:schemeClr val="bg1"/>
                </a:solidFill>
              </a:rPr>
              <a:t>: 60</a:t>
            </a:r>
          </a:p>
          <a:p>
            <a:pPr marL="0" indent="0">
              <a:buNone/>
            </a:pPr>
            <a:r>
              <a:rPr lang="es-ES" sz="3200" b="1" dirty="0">
                <a:solidFill>
                  <a:schemeClr val="bg1"/>
                </a:solidFill>
              </a:rPr>
              <a:t>Costo marginal</a:t>
            </a:r>
            <a:r>
              <a:rPr lang="es-ES" sz="3200" dirty="0">
                <a:solidFill>
                  <a:schemeClr val="bg1"/>
                </a:solidFill>
              </a:rPr>
              <a:t>: 2(5) + 20 = 30</a:t>
            </a:r>
          </a:p>
          <a:p>
            <a:pPr marL="0" indent="0">
              <a:buNone/>
            </a:pPr>
            <a:r>
              <a:rPr lang="es-ES" sz="3200" b="1" dirty="0">
                <a:solidFill>
                  <a:schemeClr val="bg1"/>
                </a:solidFill>
              </a:rPr>
              <a:t>Beneficio marginal</a:t>
            </a:r>
            <a:r>
              <a:rPr lang="es-ES" sz="3200" dirty="0">
                <a:solidFill>
                  <a:schemeClr val="bg1"/>
                </a:solidFill>
              </a:rPr>
              <a:t>: 40 - 2(5) = 30</a:t>
            </a:r>
          </a:p>
          <a:p>
            <a:pPr marL="0" indent="0">
              <a:buNone/>
            </a:pPr>
            <a:r>
              <a:rPr lang="es-ES" sz="2900" b="1" dirty="0">
                <a:solidFill>
                  <a:schemeClr val="bg1"/>
                </a:solidFill>
                <a:highlight>
                  <a:srgbClr val="FFFF00"/>
                </a:highlight>
              </a:rPr>
              <a:t>Interpretación:</a:t>
            </a:r>
          </a:p>
          <a:p>
            <a:pPr marL="0" indent="0">
              <a:buNone/>
            </a:pPr>
            <a:r>
              <a:rPr lang="es-ES" sz="2900" dirty="0">
                <a:solidFill>
                  <a:schemeClr val="bg1"/>
                </a:solidFill>
              </a:rPr>
              <a:t>Al producir la 6ª unidad:</a:t>
            </a:r>
          </a:p>
          <a:p>
            <a:pPr marL="0" indent="0">
              <a:buNone/>
            </a:pPr>
            <a:r>
              <a:rPr lang="es-ES" sz="2900" dirty="0">
                <a:solidFill>
                  <a:schemeClr val="bg1"/>
                </a:solidFill>
              </a:rPr>
              <a:t>Se ganan $60 adicionales,</a:t>
            </a:r>
          </a:p>
          <a:p>
            <a:pPr marL="0" indent="0">
              <a:buNone/>
            </a:pPr>
            <a:r>
              <a:rPr lang="es-ES" sz="2900" dirty="0">
                <a:solidFill>
                  <a:schemeClr val="bg1"/>
                </a:solidFill>
              </a:rPr>
              <a:t>Se gastan $30 adicionales,</a:t>
            </a:r>
          </a:p>
          <a:p>
            <a:pPr marL="0" indent="0">
              <a:buNone/>
            </a:pPr>
            <a:r>
              <a:rPr lang="es-ES" sz="2900" dirty="0">
                <a:solidFill>
                  <a:schemeClr val="bg1"/>
                </a:solidFill>
              </a:rPr>
              <a:t>Se obtienen $30 de beneficio.</a:t>
            </a:r>
          </a:p>
          <a:p>
            <a:endParaRPr lang="es-EC" dirty="0"/>
          </a:p>
        </p:txBody>
      </p:sp>
    </p:spTree>
    <p:extLst>
      <p:ext uri="{BB962C8B-B14F-4D97-AF65-F5344CB8AC3E}">
        <p14:creationId xmlns:p14="http://schemas.microsoft.com/office/powerpoint/2010/main" val="68628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E26D7D-A44D-4BF0-B187-96350D67D529}"/>
              </a:ext>
            </a:extLst>
          </p:cNvPr>
          <p:cNvSpPr>
            <a:spLocks noGrp="1"/>
          </p:cNvSpPr>
          <p:nvPr>
            <p:ph type="title"/>
          </p:nvPr>
        </p:nvSpPr>
        <p:spPr/>
        <p:txBody>
          <a:bodyPr>
            <a:normAutofit/>
          </a:bodyPr>
          <a:lstStyle/>
          <a:p>
            <a:r>
              <a:rPr lang="es-ES" sz="4000" dirty="0">
                <a:solidFill>
                  <a:schemeClr val="bg1"/>
                </a:solidFill>
              </a:rPr>
              <a:t>Aplicaciones clave en administración</a:t>
            </a:r>
            <a:endParaRPr lang="es-EC" sz="4000" dirty="0">
              <a:solidFill>
                <a:schemeClr val="bg1"/>
              </a:solidFill>
            </a:endParaRPr>
          </a:p>
        </p:txBody>
      </p:sp>
      <p:sp>
        <p:nvSpPr>
          <p:cNvPr id="4" name="Rectangle 1">
            <a:extLst>
              <a:ext uri="{FF2B5EF4-FFF2-40B4-BE49-F238E27FC236}">
                <a16:creationId xmlns:a16="http://schemas.microsoft.com/office/drawing/2014/main" id="{7EF6AC4B-8423-4FEC-BE8A-0663DFB5EECD}"/>
              </a:ext>
            </a:extLst>
          </p:cNvPr>
          <p:cNvSpPr>
            <a:spLocks noGrp="1" noChangeArrowheads="1"/>
          </p:cNvSpPr>
          <p:nvPr>
            <p:ph idx="1"/>
          </p:nvPr>
        </p:nvSpPr>
        <p:spPr bwMode="auto">
          <a:xfrm>
            <a:off x="1141413" y="2004409"/>
            <a:ext cx="1056850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s-EC" altLang="es-EC" sz="3200" b="1" i="0" u="none" strike="noStrike" cap="none" normalizeH="0" baseline="0" dirty="0">
                <a:ln>
                  <a:noFill/>
                </a:ln>
                <a:solidFill>
                  <a:schemeClr val="bg1"/>
                </a:solidFill>
                <a:effectLst/>
                <a:highlight>
                  <a:srgbClr val="FFFF00"/>
                </a:highlight>
                <a:latin typeface="Arial" panose="020B0604020202020204" pitchFamily="34" charset="0"/>
              </a:rPr>
              <a:t>Decisión de producción</a:t>
            </a:r>
            <a:r>
              <a:rPr kumimoji="0" lang="es-EC" altLang="es-EC" sz="3200" b="0" i="0" u="none" strike="noStrike" cap="none" normalizeH="0" baseline="0" dirty="0">
                <a:ln>
                  <a:noFill/>
                </a:ln>
                <a:solidFill>
                  <a:schemeClr val="bg1"/>
                </a:solidFill>
                <a:effectLst/>
                <a:highlight>
                  <a:srgbClr val="FFFF00"/>
                </a:highlight>
                <a:latin typeface="Arial" panose="020B0604020202020204" pitchFamily="34" charset="0"/>
              </a:rPr>
              <a:t>:  </a:t>
            </a:r>
            <a:r>
              <a:rPr kumimoji="0" lang="es-EC" altLang="es-EC" sz="3200" b="0" i="0" u="none" strike="noStrike" cap="none" normalizeH="0" baseline="0" dirty="0">
                <a:ln>
                  <a:noFill/>
                </a:ln>
                <a:solidFill>
                  <a:schemeClr val="tx1"/>
                </a:solidFill>
                <a:effectLst/>
                <a:latin typeface="Arial" panose="020B0604020202020204" pitchFamily="34" charset="0"/>
              </a:rPr>
              <a:t>Se produce mientras el beneficio marginal sea positivo.</a:t>
            </a:r>
          </a:p>
          <a:p>
            <a:pPr marL="0" marR="0" lvl="0" indent="0" algn="l" defTabSz="914400" rtl="0" eaLnBrk="0" fontAlgn="base" latinLnBrk="0" hangingPunct="0">
              <a:lnSpc>
                <a:spcPct val="100000"/>
              </a:lnSpc>
              <a:spcBef>
                <a:spcPct val="0"/>
              </a:spcBef>
              <a:spcAft>
                <a:spcPct val="0"/>
              </a:spcAft>
              <a:buClrTx/>
              <a:buSzTx/>
              <a:buNone/>
              <a:tabLst/>
            </a:pPr>
            <a:r>
              <a:rPr kumimoji="0" lang="es-EC" altLang="es-EC" sz="3200" b="1" i="0" u="none" strike="noStrike" cap="none" normalizeH="0" baseline="0" dirty="0">
                <a:ln>
                  <a:noFill/>
                </a:ln>
                <a:solidFill>
                  <a:schemeClr val="bg1"/>
                </a:solidFill>
                <a:effectLst/>
                <a:highlight>
                  <a:srgbClr val="FFFF00"/>
                </a:highlight>
                <a:latin typeface="Arial" panose="020B0604020202020204" pitchFamily="34" charset="0"/>
              </a:rPr>
              <a:t>Punto óptimo de producción</a:t>
            </a:r>
            <a:r>
              <a:rPr kumimoji="0" lang="es-EC" altLang="es-EC" sz="3200" b="0" i="0" u="none" strike="noStrike" cap="none" normalizeH="0" baseline="0" dirty="0">
                <a:ln>
                  <a:noFill/>
                </a:ln>
                <a:solidFill>
                  <a:schemeClr val="bg1"/>
                </a:solidFill>
                <a:effectLst/>
                <a:highlight>
                  <a:srgbClr val="FFFF00"/>
                </a:highlight>
                <a:latin typeface="Arial" panose="020B0604020202020204" pitchFamily="34" charset="0"/>
              </a:rPr>
              <a:t>: </a:t>
            </a:r>
            <a:r>
              <a:rPr kumimoji="0" lang="es-EC" altLang="es-EC" sz="3200" b="0" i="0" u="none" strike="noStrike" cap="none" normalizeH="0" baseline="0" dirty="0">
                <a:ln>
                  <a:noFill/>
                </a:ln>
                <a:solidFill>
                  <a:schemeClr val="tx1"/>
                </a:solidFill>
                <a:effectLst/>
                <a:latin typeface="Arial" panose="020B0604020202020204" pitchFamily="34" charset="0"/>
              </a:rPr>
              <a:t>Cuando el beneficio marginal se hace cero.</a:t>
            </a:r>
          </a:p>
          <a:p>
            <a:pPr marL="0" marR="0" lvl="0" indent="0" algn="l" defTabSz="914400" rtl="0" eaLnBrk="0" fontAlgn="base" latinLnBrk="0" hangingPunct="0">
              <a:lnSpc>
                <a:spcPct val="100000"/>
              </a:lnSpc>
              <a:spcBef>
                <a:spcPct val="0"/>
              </a:spcBef>
              <a:spcAft>
                <a:spcPct val="0"/>
              </a:spcAft>
              <a:buClrTx/>
              <a:buSzTx/>
              <a:buNone/>
              <a:tabLst/>
            </a:pPr>
            <a:r>
              <a:rPr kumimoji="0" lang="es-EC" altLang="es-EC" sz="3200" b="1" i="0" u="none" strike="noStrike" cap="none" normalizeH="0" baseline="0" dirty="0">
                <a:ln>
                  <a:noFill/>
                </a:ln>
                <a:solidFill>
                  <a:schemeClr val="bg1"/>
                </a:solidFill>
                <a:effectLst/>
                <a:highlight>
                  <a:srgbClr val="FFFF00"/>
                </a:highlight>
                <a:latin typeface="Arial" panose="020B0604020202020204" pitchFamily="34" charset="0"/>
              </a:rPr>
              <a:t>Detección de pérdidas</a:t>
            </a:r>
            <a:r>
              <a:rPr kumimoji="0" lang="es-EC" altLang="es-EC" sz="3200" b="0" i="0" u="none" strike="noStrike" cap="none" normalizeH="0" baseline="0" dirty="0">
                <a:ln>
                  <a:noFill/>
                </a:ln>
                <a:solidFill>
                  <a:schemeClr val="bg1"/>
                </a:solidFill>
                <a:effectLst/>
                <a:highlight>
                  <a:srgbClr val="FFFF00"/>
                </a:highlight>
                <a:latin typeface="Arial" panose="020B0604020202020204" pitchFamily="34" charset="0"/>
              </a:rPr>
              <a:t>: </a:t>
            </a:r>
            <a:r>
              <a:rPr kumimoji="0" lang="es-EC" altLang="es-EC" sz="3200" b="0" i="0" u="none" strike="noStrike" cap="none" normalizeH="0" baseline="0" dirty="0">
                <a:ln>
                  <a:noFill/>
                </a:ln>
                <a:solidFill>
                  <a:schemeClr val="tx1"/>
                </a:solidFill>
                <a:effectLst/>
                <a:latin typeface="Arial" panose="020B0604020202020204" pitchFamily="34" charset="0"/>
              </a:rPr>
              <a:t>Si el costo marginal supera al ingreso marginal.</a:t>
            </a:r>
          </a:p>
          <a:p>
            <a:pPr marL="0" marR="0" lvl="0" indent="0" algn="l" defTabSz="914400" rtl="0" eaLnBrk="0" fontAlgn="base" latinLnBrk="0" hangingPunct="0">
              <a:lnSpc>
                <a:spcPct val="100000"/>
              </a:lnSpc>
              <a:spcBef>
                <a:spcPct val="0"/>
              </a:spcBef>
              <a:spcAft>
                <a:spcPct val="0"/>
              </a:spcAft>
              <a:buClrTx/>
              <a:buSzTx/>
              <a:buNone/>
              <a:tabLst/>
            </a:pPr>
            <a:r>
              <a:rPr kumimoji="0" lang="es-EC" altLang="es-EC" sz="3200" b="1" i="0" u="none" strike="noStrike" cap="none" normalizeH="0" baseline="0" dirty="0">
                <a:ln>
                  <a:noFill/>
                </a:ln>
                <a:solidFill>
                  <a:schemeClr val="bg1"/>
                </a:solidFill>
                <a:effectLst/>
                <a:highlight>
                  <a:srgbClr val="FFFF00"/>
                </a:highlight>
                <a:latin typeface="Arial" panose="020B0604020202020204" pitchFamily="34" charset="0"/>
              </a:rPr>
              <a:t>Análisis de rentabilidad</a:t>
            </a:r>
            <a:r>
              <a:rPr kumimoji="0" lang="es-EC" altLang="es-EC" sz="3200" b="0" i="0" u="none" strike="noStrike" cap="none" normalizeH="0" baseline="0" dirty="0">
                <a:ln>
                  <a:noFill/>
                </a:ln>
                <a:solidFill>
                  <a:schemeClr val="bg1"/>
                </a:solidFill>
                <a:effectLst/>
                <a:highlight>
                  <a:srgbClr val="FFFF00"/>
                </a:highlight>
                <a:latin typeface="Arial" panose="020B0604020202020204" pitchFamily="34" charset="0"/>
              </a:rPr>
              <a:t>: </a:t>
            </a:r>
            <a:r>
              <a:rPr kumimoji="0" lang="es-EC" altLang="es-EC" sz="3200" b="0" i="0" u="none" strike="noStrike" cap="none" normalizeH="0" baseline="0" dirty="0">
                <a:ln>
                  <a:noFill/>
                </a:ln>
                <a:solidFill>
                  <a:schemeClr val="tx1"/>
                </a:solidFill>
                <a:effectLst/>
                <a:latin typeface="Arial" panose="020B0604020202020204" pitchFamily="34" charset="0"/>
              </a:rPr>
              <a:t>Compara los cambios en ingreso y costo.</a:t>
            </a:r>
          </a:p>
        </p:txBody>
      </p:sp>
    </p:spTree>
    <p:extLst>
      <p:ext uri="{BB962C8B-B14F-4D97-AF65-F5344CB8AC3E}">
        <p14:creationId xmlns:p14="http://schemas.microsoft.com/office/powerpoint/2010/main" val="1477011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C9855D-EFB6-41F8-BCAD-E468299C920A}"/>
              </a:ext>
            </a:extLst>
          </p:cNvPr>
          <p:cNvSpPr>
            <a:spLocks noGrp="1"/>
          </p:cNvSpPr>
          <p:nvPr>
            <p:ph type="title"/>
          </p:nvPr>
        </p:nvSpPr>
        <p:spPr>
          <a:xfrm>
            <a:off x="1141413" y="179573"/>
            <a:ext cx="9905998" cy="1089390"/>
          </a:xfrm>
        </p:spPr>
        <p:txBody>
          <a:bodyPr/>
          <a:lstStyle/>
          <a:p>
            <a:r>
              <a:rPr lang="es-ES" dirty="0">
                <a:solidFill>
                  <a:schemeClr val="bg1"/>
                </a:solidFill>
              </a:rPr>
              <a:t>Costo e ingreso marginal</a:t>
            </a:r>
            <a:endParaRPr lang="es-EC" dirty="0">
              <a:solidFill>
                <a:schemeClr val="bg1"/>
              </a:solidFill>
            </a:endParaRPr>
          </a:p>
        </p:txBody>
      </p:sp>
      <p:sp>
        <p:nvSpPr>
          <p:cNvPr id="3" name="Marcador de contenido 2">
            <a:extLst>
              <a:ext uri="{FF2B5EF4-FFF2-40B4-BE49-F238E27FC236}">
                <a16:creationId xmlns:a16="http://schemas.microsoft.com/office/drawing/2014/main" id="{2AA0B64B-A7EB-4171-A8F4-81B411A8F139}"/>
              </a:ext>
            </a:extLst>
          </p:cNvPr>
          <p:cNvSpPr>
            <a:spLocks noGrp="1"/>
          </p:cNvSpPr>
          <p:nvPr>
            <p:ph idx="1"/>
          </p:nvPr>
        </p:nvSpPr>
        <p:spPr/>
        <p:txBody>
          <a:bodyPr/>
          <a:lstStyle/>
          <a:p>
            <a:endParaRPr lang="es-EC" dirty="0"/>
          </a:p>
        </p:txBody>
      </p:sp>
      <p:pic>
        <p:nvPicPr>
          <p:cNvPr id="5" name="Imagen 4">
            <a:extLst>
              <a:ext uri="{FF2B5EF4-FFF2-40B4-BE49-F238E27FC236}">
                <a16:creationId xmlns:a16="http://schemas.microsoft.com/office/drawing/2014/main" id="{9A08A26C-4FDD-4A03-BE91-73CDD48E0100}"/>
              </a:ext>
            </a:extLst>
          </p:cNvPr>
          <p:cNvPicPr>
            <a:picLocks noChangeAspect="1"/>
          </p:cNvPicPr>
          <p:nvPr/>
        </p:nvPicPr>
        <p:blipFill>
          <a:blip r:embed="rId2"/>
          <a:stretch>
            <a:fillRect/>
          </a:stretch>
        </p:blipFill>
        <p:spPr>
          <a:xfrm>
            <a:off x="933059" y="1066799"/>
            <a:ext cx="10627567" cy="4360508"/>
          </a:xfrm>
          <a:prstGeom prst="rect">
            <a:avLst/>
          </a:prstGeom>
        </p:spPr>
      </p:pic>
      <p:pic>
        <p:nvPicPr>
          <p:cNvPr id="7" name="Imagen 6">
            <a:extLst>
              <a:ext uri="{FF2B5EF4-FFF2-40B4-BE49-F238E27FC236}">
                <a16:creationId xmlns:a16="http://schemas.microsoft.com/office/drawing/2014/main" id="{45026A1B-308E-4BD5-87F3-1B7C61F1BB57}"/>
              </a:ext>
            </a:extLst>
          </p:cNvPr>
          <p:cNvPicPr>
            <a:picLocks noChangeAspect="1"/>
          </p:cNvPicPr>
          <p:nvPr/>
        </p:nvPicPr>
        <p:blipFill>
          <a:blip r:embed="rId3"/>
          <a:stretch>
            <a:fillRect/>
          </a:stretch>
        </p:blipFill>
        <p:spPr>
          <a:xfrm>
            <a:off x="933058" y="5442859"/>
            <a:ext cx="10627567" cy="1252190"/>
          </a:xfrm>
          <a:prstGeom prst="rect">
            <a:avLst/>
          </a:prstGeom>
        </p:spPr>
      </p:pic>
    </p:spTree>
    <p:extLst>
      <p:ext uri="{BB962C8B-B14F-4D97-AF65-F5344CB8AC3E}">
        <p14:creationId xmlns:p14="http://schemas.microsoft.com/office/powerpoint/2010/main" val="2500628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C9855D-EFB6-41F8-BCAD-E468299C920A}"/>
              </a:ext>
            </a:extLst>
          </p:cNvPr>
          <p:cNvSpPr>
            <a:spLocks noGrp="1"/>
          </p:cNvSpPr>
          <p:nvPr>
            <p:ph type="title"/>
          </p:nvPr>
        </p:nvSpPr>
        <p:spPr>
          <a:xfrm>
            <a:off x="1141413" y="179573"/>
            <a:ext cx="9905998" cy="1089390"/>
          </a:xfrm>
        </p:spPr>
        <p:txBody>
          <a:bodyPr/>
          <a:lstStyle/>
          <a:p>
            <a:r>
              <a:rPr lang="es-ES" dirty="0">
                <a:solidFill>
                  <a:schemeClr val="bg1"/>
                </a:solidFill>
              </a:rPr>
              <a:t>Beneficio marginal</a:t>
            </a:r>
            <a:endParaRPr lang="es-EC" dirty="0">
              <a:solidFill>
                <a:schemeClr val="bg1"/>
              </a:solidFill>
            </a:endParaRPr>
          </a:p>
        </p:txBody>
      </p:sp>
      <p:sp>
        <p:nvSpPr>
          <p:cNvPr id="3" name="Marcador de contenido 2">
            <a:extLst>
              <a:ext uri="{FF2B5EF4-FFF2-40B4-BE49-F238E27FC236}">
                <a16:creationId xmlns:a16="http://schemas.microsoft.com/office/drawing/2014/main" id="{2AA0B64B-A7EB-4171-A8F4-81B411A8F139}"/>
              </a:ext>
            </a:extLst>
          </p:cNvPr>
          <p:cNvSpPr>
            <a:spLocks noGrp="1"/>
          </p:cNvSpPr>
          <p:nvPr>
            <p:ph idx="1"/>
          </p:nvPr>
        </p:nvSpPr>
        <p:spPr/>
        <p:txBody>
          <a:bodyPr/>
          <a:lstStyle/>
          <a:p>
            <a:endParaRPr lang="es-EC" dirty="0"/>
          </a:p>
        </p:txBody>
      </p:sp>
      <p:pic>
        <p:nvPicPr>
          <p:cNvPr id="6" name="Imagen 5">
            <a:extLst>
              <a:ext uri="{FF2B5EF4-FFF2-40B4-BE49-F238E27FC236}">
                <a16:creationId xmlns:a16="http://schemas.microsoft.com/office/drawing/2014/main" id="{C110C431-611D-411F-A4E3-18FEE89BF731}"/>
              </a:ext>
            </a:extLst>
          </p:cNvPr>
          <p:cNvPicPr>
            <a:picLocks noChangeAspect="1"/>
          </p:cNvPicPr>
          <p:nvPr/>
        </p:nvPicPr>
        <p:blipFill rotWithShape="1">
          <a:blip r:embed="rId2"/>
          <a:srcRect t="10839"/>
          <a:stretch/>
        </p:blipFill>
        <p:spPr>
          <a:xfrm>
            <a:off x="887929" y="1066799"/>
            <a:ext cx="10412964" cy="5611628"/>
          </a:xfrm>
          <a:prstGeom prst="rect">
            <a:avLst/>
          </a:prstGeom>
        </p:spPr>
      </p:pic>
    </p:spTree>
    <p:extLst>
      <p:ext uri="{BB962C8B-B14F-4D97-AF65-F5344CB8AC3E}">
        <p14:creationId xmlns:p14="http://schemas.microsoft.com/office/powerpoint/2010/main" val="1908572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C9855D-EFB6-41F8-BCAD-E468299C920A}"/>
              </a:ext>
            </a:extLst>
          </p:cNvPr>
          <p:cNvSpPr>
            <a:spLocks noGrp="1"/>
          </p:cNvSpPr>
          <p:nvPr>
            <p:ph type="title"/>
          </p:nvPr>
        </p:nvSpPr>
        <p:spPr>
          <a:xfrm>
            <a:off x="1141413" y="179573"/>
            <a:ext cx="9905998" cy="1089390"/>
          </a:xfrm>
        </p:spPr>
        <p:txBody>
          <a:bodyPr/>
          <a:lstStyle/>
          <a:p>
            <a:r>
              <a:rPr lang="es-ES" dirty="0">
                <a:solidFill>
                  <a:schemeClr val="bg1"/>
                </a:solidFill>
              </a:rPr>
              <a:t>¿Cuándo se maximizan los beneficios?</a:t>
            </a:r>
            <a:endParaRPr lang="es-EC" dirty="0">
              <a:solidFill>
                <a:schemeClr val="bg1"/>
              </a:solidFill>
            </a:endParaRPr>
          </a:p>
        </p:txBody>
      </p:sp>
      <p:sp>
        <p:nvSpPr>
          <p:cNvPr id="3" name="Marcador de contenido 2">
            <a:extLst>
              <a:ext uri="{FF2B5EF4-FFF2-40B4-BE49-F238E27FC236}">
                <a16:creationId xmlns:a16="http://schemas.microsoft.com/office/drawing/2014/main" id="{2AA0B64B-A7EB-4171-A8F4-81B411A8F139}"/>
              </a:ext>
            </a:extLst>
          </p:cNvPr>
          <p:cNvSpPr>
            <a:spLocks noGrp="1"/>
          </p:cNvSpPr>
          <p:nvPr>
            <p:ph idx="1"/>
          </p:nvPr>
        </p:nvSpPr>
        <p:spPr/>
        <p:txBody>
          <a:bodyPr/>
          <a:lstStyle/>
          <a:p>
            <a:endParaRPr lang="es-EC" dirty="0"/>
          </a:p>
        </p:txBody>
      </p:sp>
      <p:pic>
        <p:nvPicPr>
          <p:cNvPr id="5" name="Imagen 4">
            <a:extLst>
              <a:ext uri="{FF2B5EF4-FFF2-40B4-BE49-F238E27FC236}">
                <a16:creationId xmlns:a16="http://schemas.microsoft.com/office/drawing/2014/main" id="{162E0D3C-70F0-441E-AE20-8B3EA913D27F}"/>
              </a:ext>
            </a:extLst>
          </p:cNvPr>
          <p:cNvPicPr>
            <a:picLocks noChangeAspect="1"/>
          </p:cNvPicPr>
          <p:nvPr/>
        </p:nvPicPr>
        <p:blipFill>
          <a:blip r:embed="rId2"/>
          <a:stretch>
            <a:fillRect/>
          </a:stretch>
        </p:blipFill>
        <p:spPr>
          <a:xfrm>
            <a:off x="1001104" y="1268963"/>
            <a:ext cx="10307598" cy="5290457"/>
          </a:xfrm>
          <a:prstGeom prst="rect">
            <a:avLst/>
          </a:prstGeom>
        </p:spPr>
      </p:pic>
    </p:spTree>
    <p:extLst>
      <p:ext uri="{BB962C8B-B14F-4D97-AF65-F5344CB8AC3E}">
        <p14:creationId xmlns:p14="http://schemas.microsoft.com/office/powerpoint/2010/main" val="3216230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C9855D-EFB6-41F8-BCAD-E468299C920A}"/>
              </a:ext>
            </a:extLst>
          </p:cNvPr>
          <p:cNvSpPr>
            <a:spLocks noGrp="1"/>
          </p:cNvSpPr>
          <p:nvPr>
            <p:ph type="title"/>
          </p:nvPr>
        </p:nvSpPr>
        <p:spPr>
          <a:xfrm>
            <a:off x="1141413" y="179573"/>
            <a:ext cx="9905998" cy="1089390"/>
          </a:xfrm>
        </p:spPr>
        <p:txBody>
          <a:bodyPr/>
          <a:lstStyle/>
          <a:p>
            <a:r>
              <a:rPr lang="es-EC" dirty="0">
                <a:solidFill>
                  <a:schemeClr val="bg1"/>
                </a:solidFill>
              </a:rPr>
              <a:t>Comparación entre costos e ingresos marginales</a:t>
            </a:r>
          </a:p>
        </p:txBody>
      </p:sp>
      <p:sp>
        <p:nvSpPr>
          <p:cNvPr id="3" name="Marcador de contenido 2">
            <a:extLst>
              <a:ext uri="{FF2B5EF4-FFF2-40B4-BE49-F238E27FC236}">
                <a16:creationId xmlns:a16="http://schemas.microsoft.com/office/drawing/2014/main" id="{2AA0B64B-A7EB-4171-A8F4-81B411A8F139}"/>
              </a:ext>
            </a:extLst>
          </p:cNvPr>
          <p:cNvSpPr>
            <a:spLocks noGrp="1"/>
          </p:cNvSpPr>
          <p:nvPr>
            <p:ph idx="1"/>
          </p:nvPr>
        </p:nvSpPr>
        <p:spPr/>
        <p:txBody>
          <a:bodyPr/>
          <a:lstStyle/>
          <a:p>
            <a:endParaRPr lang="es-EC" dirty="0"/>
          </a:p>
        </p:txBody>
      </p:sp>
      <p:pic>
        <p:nvPicPr>
          <p:cNvPr id="6" name="Imagen 5">
            <a:extLst>
              <a:ext uri="{FF2B5EF4-FFF2-40B4-BE49-F238E27FC236}">
                <a16:creationId xmlns:a16="http://schemas.microsoft.com/office/drawing/2014/main" id="{27D21593-F927-43AC-9942-51BF42F4A03B}"/>
              </a:ext>
            </a:extLst>
          </p:cNvPr>
          <p:cNvPicPr>
            <a:picLocks noChangeAspect="1"/>
          </p:cNvPicPr>
          <p:nvPr/>
        </p:nvPicPr>
        <p:blipFill>
          <a:blip r:embed="rId2"/>
          <a:stretch>
            <a:fillRect/>
          </a:stretch>
        </p:blipFill>
        <p:spPr>
          <a:xfrm>
            <a:off x="1423335" y="1268962"/>
            <a:ext cx="9345329" cy="5206483"/>
          </a:xfrm>
          <a:prstGeom prst="rect">
            <a:avLst/>
          </a:prstGeom>
        </p:spPr>
      </p:pic>
    </p:spTree>
    <p:extLst>
      <p:ext uri="{BB962C8B-B14F-4D97-AF65-F5344CB8AC3E}">
        <p14:creationId xmlns:p14="http://schemas.microsoft.com/office/powerpoint/2010/main" val="118476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6CF513-C259-4BD8-9FBD-6C9D2E78E7BD}"/>
              </a:ext>
            </a:extLst>
          </p:cNvPr>
          <p:cNvSpPr>
            <a:spLocks noGrp="1"/>
          </p:cNvSpPr>
          <p:nvPr>
            <p:ph type="title"/>
          </p:nvPr>
        </p:nvSpPr>
        <p:spPr/>
        <p:txBody>
          <a:bodyPr/>
          <a:lstStyle/>
          <a:p>
            <a:r>
              <a:rPr lang="es-ES" dirty="0">
                <a:solidFill>
                  <a:schemeClr val="bg1"/>
                </a:solidFill>
              </a:rPr>
              <a:t>DEFINICIONES FUNDAMENTALES</a:t>
            </a:r>
            <a:endParaRPr lang="es-EC" dirty="0">
              <a:solidFill>
                <a:schemeClr val="bg1"/>
              </a:solidFill>
            </a:endParaRPr>
          </a:p>
        </p:txBody>
      </p:sp>
      <p:graphicFrame>
        <p:nvGraphicFramePr>
          <p:cNvPr id="4" name="Marcador de contenido 3">
            <a:extLst>
              <a:ext uri="{FF2B5EF4-FFF2-40B4-BE49-F238E27FC236}">
                <a16:creationId xmlns:a16="http://schemas.microsoft.com/office/drawing/2014/main" id="{48E58071-24F3-4E5A-BC41-65CC65295771}"/>
              </a:ext>
            </a:extLst>
          </p:cNvPr>
          <p:cNvGraphicFramePr>
            <a:graphicFrameLocks noGrp="1"/>
          </p:cNvGraphicFramePr>
          <p:nvPr>
            <p:ph idx="1"/>
            <p:extLst>
              <p:ext uri="{D42A27DB-BD31-4B8C-83A1-F6EECF244321}">
                <p14:modId xmlns:p14="http://schemas.microsoft.com/office/powerpoint/2010/main" val="4060478307"/>
              </p:ext>
            </p:extLst>
          </p:nvPr>
        </p:nvGraphicFramePr>
        <p:xfrm>
          <a:off x="861494" y="1897629"/>
          <a:ext cx="9906000" cy="3352800"/>
        </p:xfrm>
        <a:graphic>
          <a:graphicData uri="http://schemas.openxmlformats.org/drawingml/2006/table">
            <a:tbl>
              <a:tblPr/>
              <a:tblGrid>
                <a:gridCol w="4953000">
                  <a:extLst>
                    <a:ext uri="{9D8B030D-6E8A-4147-A177-3AD203B41FA5}">
                      <a16:colId xmlns:a16="http://schemas.microsoft.com/office/drawing/2014/main" val="1649147921"/>
                    </a:ext>
                  </a:extLst>
                </a:gridCol>
                <a:gridCol w="4953000">
                  <a:extLst>
                    <a:ext uri="{9D8B030D-6E8A-4147-A177-3AD203B41FA5}">
                      <a16:colId xmlns:a16="http://schemas.microsoft.com/office/drawing/2014/main" val="2399515033"/>
                    </a:ext>
                  </a:extLst>
                </a:gridCol>
              </a:tblGrid>
              <a:tr h="0">
                <a:tc>
                  <a:txBody>
                    <a:bodyPr/>
                    <a:lstStyle/>
                    <a:p>
                      <a:r>
                        <a:rPr lang="es-EC" sz="2800" dirty="0">
                          <a:solidFill>
                            <a:schemeClr val="bg1"/>
                          </a:solidFill>
                          <a:highlight>
                            <a:srgbClr val="FFFF00"/>
                          </a:highlight>
                        </a:rPr>
                        <a:t>Concepto Económico</a:t>
                      </a:r>
                    </a:p>
                  </a:txBody>
                  <a:tcPr anchor="ctr">
                    <a:lnL>
                      <a:noFill/>
                    </a:lnL>
                    <a:lnR>
                      <a:noFill/>
                    </a:lnR>
                    <a:lnT>
                      <a:noFill/>
                    </a:lnT>
                    <a:lnB>
                      <a:noFill/>
                    </a:lnB>
                    <a:solidFill>
                      <a:schemeClr val="tx2"/>
                    </a:solidFill>
                  </a:tcPr>
                </a:tc>
                <a:tc>
                  <a:txBody>
                    <a:bodyPr/>
                    <a:lstStyle/>
                    <a:p>
                      <a:r>
                        <a:rPr lang="es-EC" sz="2800" dirty="0">
                          <a:solidFill>
                            <a:schemeClr val="bg1"/>
                          </a:solidFill>
                          <a:highlight>
                            <a:srgbClr val="FFFF00"/>
                          </a:highlight>
                        </a:rPr>
                        <a:t>Explicación Matemática</a:t>
                      </a:r>
                    </a:p>
                  </a:txBody>
                  <a:tcPr anchor="ctr">
                    <a:lnL>
                      <a:noFill/>
                    </a:lnL>
                    <a:lnR>
                      <a:noFill/>
                    </a:lnR>
                    <a:lnT>
                      <a:noFill/>
                    </a:lnT>
                    <a:lnB>
                      <a:noFill/>
                    </a:lnB>
                    <a:solidFill>
                      <a:schemeClr val="tx2"/>
                    </a:solidFill>
                  </a:tcPr>
                </a:tc>
                <a:extLst>
                  <a:ext uri="{0D108BD9-81ED-4DB2-BD59-A6C34878D82A}">
                    <a16:rowId xmlns:a16="http://schemas.microsoft.com/office/drawing/2014/main" val="3845998798"/>
                  </a:ext>
                </a:extLst>
              </a:tr>
              <a:tr h="0">
                <a:tc>
                  <a:txBody>
                    <a:bodyPr/>
                    <a:lstStyle/>
                    <a:p>
                      <a:r>
                        <a:rPr lang="es-EC" sz="2800" b="1" dirty="0">
                          <a:solidFill>
                            <a:schemeClr val="bg1"/>
                          </a:solidFill>
                          <a:highlight>
                            <a:srgbClr val="FFFF00"/>
                          </a:highlight>
                        </a:rPr>
                        <a:t>Costo total (C(x))</a:t>
                      </a:r>
                      <a:endParaRPr lang="es-EC" sz="2800" dirty="0">
                        <a:solidFill>
                          <a:schemeClr val="bg1"/>
                        </a:solidFill>
                        <a:highlight>
                          <a:srgbClr val="FFFF00"/>
                        </a:highlight>
                      </a:endParaRPr>
                    </a:p>
                  </a:txBody>
                  <a:tcPr anchor="ctr">
                    <a:lnL>
                      <a:noFill/>
                    </a:lnL>
                    <a:lnR>
                      <a:noFill/>
                    </a:lnR>
                    <a:lnT>
                      <a:noFill/>
                    </a:lnT>
                    <a:lnB>
                      <a:noFill/>
                    </a:lnB>
                    <a:solidFill>
                      <a:schemeClr val="tx2"/>
                    </a:solidFill>
                  </a:tcPr>
                </a:tc>
                <a:tc>
                  <a:txBody>
                    <a:bodyPr/>
                    <a:lstStyle/>
                    <a:p>
                      <a:r>
                        <a:rPr lang="es-ES" sz="2800" dirty="0">
                          <a:solidFill>
                            <a:schemeClr val="bg1"/>
                          </a:solidFill>
                        </a:rPr>
                        <a:t>Función que expresa el costo de producir x unidades.</a:t>
                      </a:r>
                    </a:p>
                  </a:txBody>
                  <a:tcPr anchor="ctr">
                    <a:lnL>
                      <a:noFill/>
                    </a:lnL>
                    <a:lnR>
                      <a:noFill/>
                    </a:lnR>
                    <a:lnT>
                      <a:noFill/>
                    </a:lnT>
                    <a:lnB>
                      <a:noFill/>
                    </a:lnB>
                    <a:solidFill>
                      <a:schemeClr val="tx2"/>
                    </a:solidFill>
                  </a:tcPr>
                </a:tc>
                <a:extLst>
                  <a:ext uri="{0D108BD9-81ED-4DB2-BD59-A6C34878D82A}">
                    <a16:rowId xmlns:a16="http://schemas.microsoft.com/office/drawing/2014/main" val="3673785538"/>
                  </a:ext>
                </a:extLst>
              </a:tr>
              <a:tr h="0">
                <a:tc>
                  <a:txBody>
                    <a:bodyPr/>
                    <a:lstStyle/>
                    <a:p>
                      <a:r>
                        <a:rPr lang="es-EC" sz="2800" b="1" dirty="0">
                          <a:solidFill>
                            <a:schemeClr val="bg1"/>
                          </a:solidFill>
                          <a:highlight>
                            <a:srgbClr val="FFFF00"/>
                          </a:highlight>
                        </a:rPr>
                        <a:t>Ingreso total (I(x))</a:t>
                      </a:r>
                      <a:endParaRPr lang="es-EC" sz="2800" dirty="0">
                        <a:solidFill>
                          <a:schemeClr val="bg1"/>
                        </a:solidFill>
                        <a:highlight>
                          <a:srgbClr val="FFFF00"/>
                        </a:highlight>
                      </a:endParaRPr>
                    </a:p>
                  </a:txBody>
                  <a:tcPr anchor="ctr">
                    <a:lnL>
                      <a:noFill/>
                    </a:lnL>
                    <a:lnR>
                      <a:noFill/>
                    </a:lnR>
                    <a:lnT>
                      <a:noFill/>
                    </a:lnT>
                    <a:lnB>
                      <a:noFill/>
                    </a:lnB>
                    <a:solidFill>
                      <a:schemeClr val="tx2"/>
                    </a:solidFill>
                  </a:tcPr>
                </a:tc>
                <a:tc>
                  <a:txBody>
                    <a:bodyPr/>
                    <a:lstStyle/>
                    <a:p>
                      <a:r>
                        <a:rPr lang="es-ES" sz="2800" dirty="0">
                          <a:solidFill>
                            <a:schemeClr val="bg1"/>
                          </a:solidFill>
                        </a:rPr>
                        <a:t>Función que expresa los ingresos por vender x unidades.</a:t>
                      </a:r>
                    </a:p>
                  </a:txBody>
                  <a:tcPr anchor="ctr">
                    <a:lnL>
                      <a:noFill/>
                    </a:lnL>
                    <a:lnR>
                      <a:noFill/>
                    </a:lnR>
                    <a:lnT>
                      <a:noFill/>
                    </a:lnT>
                    <a:lnB>
                      <a:noFill/>
                    </a:lnB>
                    <a:solidFill>
                      <a:schemeClr val="tx2"/>
                    </a:solidFill>
                  </a:tcPr>
                </a:tc>
                <a:extLst>
                  <a:ext uri="{0D108BD9-81ED-4DB2-BD59-A6C34878D82A}">
                    <a16:rowId xmlns:a16="http://schemas.microsoft.com/office/drawing/2014/main" val="2988637294"/>
                  </a:ext>
                </a:extLst>
              </a:tr>
              <a:tr h="0">
                <a:tc>
                  <a:txBody>
                    <a:bodyPr/>
                    <a:lstStyle/>
                    <a:p>
                      <a:r>
                        <a:rPr lang="es-EC" sz="2800" b="1" dirty="0">
                          <a:solidFill>
                            <a:schemeClr val="bg1"/>
                          </a:solidFill>
                          <a:highlight>
                            <a:srgbClr val="FFFF00"/>
                          </a:highlight>
                        </a:rPr>
                        <a:t>Beneficio total (B(x))</a:t>
                      </a:r>
                      <a:endParaRPr lang="es-EC" sz="2800" dirty="0">
                        <a:solidFill>
                          <a:schemeClr val="bg1"/>
                        </a:solidFill>
                        <a:highlight>
                          <a:srgbClr val="FFFF00"/>
                        </a:highlight>
                      </a:endParaRPr>
                    </a:p>
                  </a:txBody>
                  <a:tcPr anchor="ctr">
                    <a:lnL>
                      <a:noFill/>
                    </a:lnL>
                    <a:lnR>
                      <a:noFill/>
                    </a:lnR>
                    <a:lnT>
                      <a:noFill/>
                    </a:lnT>
                    <a:lnB>
                      <a:noFill/>
                    </a:lnB>
                    <a:solidFill>
                      <a:schemeClr val="tx2"/>
                    </a:solidFill>
                  </a:tcPr>
                </a:tc>
                <a:tc>
                  <a:txBody>
                    <a:bodyPr/>
                    <a:lstStyle/>
                    <a:p>
                      <a:r>
                        <a:rPr lang="es-ES" sz="2800" dirty="0">
                          <a:solidFill>
                            <a:schemeClr val="bg1"/>
                          </a:solidFill>
                        </a:rPr>
                        <a:t>Es la diferencia entre ingreso y costo: B(x) = I(x) - C(x)</a:t>
                      </a:r>
                    </a:p>
                  </a:txBody>
                  <a:tcPr anchor="ctr">
                    <a:lnL>
                      <a:noFill/>
                    </a:lnL>
                    <a:lnR>
                      <a:noFill/>
                    </a:lnR>
                    <a:lnT>
                      <a:noFill/>
                    </a:lnT>
                    <a:lnB>
                      <a:noFill/>
                    </a:lnB>
                    <a:solidFill>
                      <a:schemeClr val="tx2"/>
                    </a:solidFill>
                  </a:tcPr>
                </a:tc>
                <a:extLst>
                  <a:ext uri="{0D108BD9-81ED-4DB2-BD59-A6C34878D82A}">
                    <a16:rowId xmlns:a16="http://schemas.microsoft.com/office/drawing/2014/main" val="898950794"/>
                  </a:ext>
                </a:extLst>
              </a:tr>
            </a:tbl>
          </a:graphicData>
        </a:graphic>
      </p:graphicFrame>
    </p:spTree>
    <p:extLst>
      <p:ext uri="{BB962C8B-B14F-4D97-AF65-F5344CB8AC3E}">
        <p14:creationId xmlns:p14="http://schemas.microsoft.com/office/powerpoint/2010/main" val="70686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0B86EE-CF3E-452B-A206-7B9E26B8EBB9}"/>
              </a:ext>
            </a:extLst>
          </p:cNvPr>
          <p:cNvSpPr>
            <a:spLocks noGrp="1"/>
          </p:cNvSpPr>
          <p:nvPr>
            <p:ph type="title"/>
          </p:nvPr>
        </p:nvSpPr>
        <p:spPr/>
        <p:txBody>
          <a:bodyPr/>
          <a:lstStyle/>
          <a:p>
            <a:endParaRPr lang="es-EC"/>
          </a:p>
        </p:txBody>
      </p:sp>
      <p:pic>
        <p:nvPicPr>
          <p:cNvPr id="4" name="Elementos multimedia en línea 3" title="El análisis marginal">
            <a:hlinkClick r:id="" action="ppaction://media"/>
            <a:extLst>
              <a:ext uri="{FF2B5EF4-FFF2-40B4-BE49-F238E27FC236}">
                <a16:creationId xmlns:a16="http://schemas.microsoft.com/office/drawing/2014/main" id="{3B4E4F06-89A2-4A6A-9E04-9842396A4BD5}"/>
              </a:ext>
            </a:extLst>
          </p:cNvPr>
          <p:cNvPicPr>
            <a:picLocks noGrp="1" noRot="1" noChangeAspect="1"/>
          </p:cNvPicPr>
          <p:nvPr>
            <p:ph idx="1"/>
            <a:videoFile r:link="rId1"/>
          </p:nvPr>
        </p:nvPicPr>
        <p:blipFill>
          <a:blip r:embed="rId3"/>
          <a:stretch>
            <a:fillRect/>
          </a:stretch>
        </p:blipFill>
        <p:spPr>
          <a:xfrm>
            <a:off x="189496" y="206084"/>
            <a:ext cx="11688373" cy="6409320"/>
          </a:xfrm>
          <a:prstGeom prst="rect">
            <a:avLst/>
          </a:prstGeom>
        </p:spPr>
      </p:pic>
    </p:spTree>
    <p:extLst>
      <p:ext uri="{BB962C8B-B14F-4D97-AF65-F5344CB8AC3E}">
        <p14:creationId xmlns:p14="http://schemas.microsoft.com/office/powerpoint/2010/main" val="31439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21978-2575-4E53-840D-17DE853B61AC}"/>
              </a:ext>
            </a:extLst>
          </p:cNvPr>
          <p:cNvSpPr>
            <a:spLocks noGrp="1"/>
          </p:cNvSpPr>
          <p:nvPr>
            <p:ph type="title"/>
          </p:nvPr>
        </p:nvSpPr>
        <p:spPr/>
        <p:txBody>
          <a:bodyPr/>
          <a:lstStyle/>
          <a:p>
            <a:r>
              <a:rPr lang="es-ES" b="1" dirty="0">
                <a:solidFill>
                  <a:schemeClr val="bg1"/>
                </a:solidFill>
              </a:rPr>
              <a:t>Qué es el análisis marginal?</a:t>
            </a:r>
            <a:endParaRPr lang="es-EC" b="1" dirty="0">
              <a:solidFill>
                <a:schemeClr val="bg1"/>
              </a:solidFill>
            </a:endParaRPr>
          </a:p>
        </p:txBody>
      </p:sp>
      <p:sp>
        <p:nvSpPr>
          <p:cNvPr id="3" name="Marcador de contenido 2">
            <a:extLst>
              <a:ext uri="{FF2B5EF4-FFF2-40B4-BE49-F238E27FC236}">
                <a16:creationId xmlns:a16="http://schemas.microsoft.com/office/drawing/2014/main" id="{8272F242-5062-4330-9E4E-C5FEA7DBEA99}"/>
              </a:ext>
            </a:extLst>
          </p:cNvPr>
          <p:cNvSpPr>
            <a:spLocks noGrp="1"/>
          </p:cNvSpPr>
          <p:nvPr>
            <p:ph idx="1"/>
          </p:nvPr>
        </p:nvSpPr>
        <p:spPr/>
        <p:txBody>
          <a:bodyPr>
            <a:normAutofit/>
          </a:bodyPr>
          <a:lstStyle/>
          <a:p>
            <a:r>
              <a:rPr lang="es-ES" sz="3600" dirty="0"/>
              <a:t>El análisis marginal estudia cómo </a:t>
            </a:r>
            <a:r>
              <a:rPr lang="es-ES" sz="3600" b="1" dirty="0"/>
              <a:t>cambia una variable económica</a:t>
            </a:r>
            <a:r>
              <a:rPr lang="es-ES" sz="3600" dirty="0"/>
              <a:t> cuando se produce o se vende </a:t>
            </a:r>
            <a:r>
              <a:rPr lang="es-ES" sz="3600" b="1" dirty="0"/>
              <a:t>una unidad adicional</a:t>
            </a:r>
            <a:r>
              <a:rPr lang="es-ES" sz="3600" dirty="0"/>
              <a:t> de un bien o servicio. Se basa en las </a:t>
            </a:r>
            <a:r>
              <a:rPr lang="es-ES" sz="3600" b="1" dirty="0"/>
              <a:t>derivadas</a:t>
            </a:r>
            <a:r>
              <a:rPr lang="es-ES" sz="3600" dirty="0"/>
              <a:t> de las funciones económicas.</a:t>
            </a:r>
            <a:endParaRPr lang="es-EC" sz="3600" dirty="0"/>
          </a:p>
        </p:txBody>
      </p:sp>
    </p:spTree>
    <p:extLst>
      <p:ext uri="{BB962C8B-B14F-4D97-AF65-F5344CB8AC3E}">
        <p14:creationId xmlns:p14="http://schemas.microsoft.com/office/powerpoint/2010/main" val="57032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732631-4C3D-4200-8239-435F2912EF84}"/>
              </a:ext>
            </a:extLst>
          </p:cNvPr>
          <p:cNvSpPr>
            <a:spLocks noGrp="1"/>
          </p:cNvSpPr>
          <p:nvPr>
            <p:ph type="title"/>
          </p:nvPr>
        </p:nvSpPr>
        <p:spPr/>
        <p:txBody>
          <a:bodyPr/>
          <a:lstStyle/>
          <a:p>
            <a:r>
              <a:rPr lang="es-EC" dirty="0">
                <a:solidFill>
                  <a:schemeClr val="bg1"/>
                </a:solidFill>
              </a:rPr>
              <a:t>¿Qué mide cada derivada?</a:t>
            </a:r>
          </a:p>
        </p:txBody>
      </p:sp>
      <p:graphicFrame>
        <p:nvGraphicFramePr>
          <p:cNvPr id="4" name="Marcador de contenido 3">
            <a:extLst>
              <a:ext uri="{FF2B5EF4-FFF2-40B4-BE49-F238E27FC236}">
                <a16:creationId xmlns:a16="http://schemas.microsoft.com/office/drawing/2014/main" id="{7B4E7DAA-10D1-4ADC-892F-EC0FA9C83A9A}"/>
              </a:ext>
            </a:extLst>
          </p:cNvPr>
          <p:cNvGraphicFramePr>
            <a:graphicFrameLocks noGrp="1"/>
          </p:cNvGraphicFramePr>
          <p:nvPr>
            <p:ph idx="1"/>
            <p:extLst>
              <p:ext uri="{D42A27DB-BD31-4B8C-83A1-F6EECF244321}">
                <p14:modId xmlns:p14="http://schemas.microsoft.com/office/powerpoint/2010/main" val="1880465645"/>
              </p:ext>
            </p:extLst>
          </p:nvPr>
        </p:nvGraphicFramePr>
        <p:xfrm>
          <a:off x="1141413" y="2024743"/>
          <a:ext cx="9906000" cy="3386915"/>
        </p:xfrm>
        <a:graphic>
          <a:graphicData uri="http://schemas.openxmlformats.org/drawingml/2006/table">
            <a:tbl>
              <a:tblPr/>
              <a:tblGrid>
                <a:gridCol w="3302000">
                  <a:extLst>
                    <a:ext uri="{9D8B030D-6E8A-4147-A177-3AD203B41FA5}">
                      <a16:colId xmlns:a16="http://schemas.microsoft.com/office/drawing/2014/main" val="586498901"/>
                    </a:ext>
                  </a:extLst>
                </a:gridCol>
                <a:gridCol w="3302000">
                  <a:extLst>
                    <a:ext uri="{9D8B030D-6E8A-4147-A177-3AD203B41FA5}">
                      <a16:colId xmlns:a16="http://schemas.microsoft.com/office/drawing/2014/main" val="770582775"/>
                    </a:ext>
                  </a:extLst>
                </a:gridCol>
                <a:gridCol w="3302000">
                  <a:extLst>
                    <a:ext uri="{9D8B030D-6E8A-4147-A177-3AD203B41FA5}">
                      <a16:colId xmlns:a16="http://schemas.microsoft.com/office/drawing/2014/main" val="1926386017"/>
                    </a:ext>
                  </a:extLst>
                </a:gridCol>
              </a:tblGrid>
              <a:tr h="467966">
                <a:tc>
                  <a:txBody>
                    <a:bodyPr/>
                    <a:lstStyle/>
                    <a:p>
                      <a:r>
                        <a:rPr lang="es-EC" sz="3200" dirty="0">
                          <a:solidFill>
                            <a:schemeClr val="bg1"/>
                          </a:solidFill>
                          <a:latin typeface="Arial" panose="020B0604020202020204" pitchFamily="34" charset="0"/>
                          <a:cs typeface="Arial" panose="020B0604020202020204" pitchFamily="34" charset="0"/>
                        </a:rPr>
                        <a:t>Derivada</a:t>
                      </a:r>
                    </a:p>
                  </a:txBody>
                  <a:tcPr anchor="ctr">
                    <a:lnL>
                      <a:noFill/>
                    </a:lnL>
                    <a:lnR>
                      <a:noFill/>
                    </a:lnR>
                    <a:lnT>
                      <a:noFill/>
                    </a:lnT>
                    <a:lnB>
                      <a:noFill/>
                    </a:lnB>
                    <a:solidFill>
                      <a:schemeClr val="bg2">
                        <a:lumMod val="20000"/>
                        <a:lumOff val="80000"/>
                      </a:schemeClr>
                    </a:solidFill>
                  </a:tcPr>
                </a:tc>
                <a:tc>
                  <a:txBody>
                    <a:bodyPr/>
                    <a:lstStyle/>
                    <a:p>
                      <a:pPr algn="ctr"/>
                      <a:r>
                        <a:rPr lang="es-EC" sz="2400" dirty="0">
                          <a:solidFill>
                            <a:schemeClr val="bg1"/>
                          </a:solidFill>
                          <a:highlight>
                            <a:srgbClr val="FFFF00"/>
                          </a:highlight>
                          <a:latin typeface="Arial" panose="020B0604020202020204" pitchFamily="34" charset="0"/>
                          <a:cs typeface="Arial" panose="020B0604020202020204" pitchFamily="34" charset="0"/>
                        </a:rPr>
                        <a:t>Significado Económico</a:t>
                      </a:r>
                    </a:p>
                  </a:txBody>
                  <a:tcPr anchor="ctr">
                    <a:lnL>
                      <a:noFill/>
                    </a:lnL>
                    <a:lnR>
                      <a:noFill/>
                    </a:lnR>
                    <a:lnT>
                      <a:noFill/>
                    </a:lnT>
                    <a:lnB>
                      <a:noFill/>
                    </a:lnB>
                  </a:tcPr>
                </a:tc>
                <a:tc>
                  <a:txBody>
                    <a:bodyPr/>
                    <a:lstStyle/>
                    <a:p>
                      <a:pPr algn="ctr"/>
                      <a:r>
                        <a:rPr lang="es-EC" sz="2400" dirty="0">
                          <a:solidFill>
                            <a:schemeClr val="bg1"/>
                          </a:solidFill>
                          <a:highlight>
                            <a:srgbClr val="FFFF00"/>
                          </a:highlight>
                          <a:latin typeface="Arial" panose="020B0604020202020204" pitchFamily="34" charset="0"/>
                          <a:cs typeface="Arial" panose="020B0604020202020204" pitchFamily="34" charset="0"/>
                        </a:rPr>
                        <a:t>Fórmula</a:t>
                      </a:r>
                    </a:p>
                  </a:txBody>
                  <a:tcPr anchor="ctr">
                    <a:lnL>
                      <a:noFill/>
                    </a:lnL>
                    <a:lnR>
                      <a:noFill/>
                    </a:lnR>
                    <a:lnT>
                      <a:noFill/>
                    </a:lnT>
                    <a:lnB>
                      <a:noFill/>
                    </a:lnB>
                  </a:tcPr>
                </a:tc>
                <a:extLst>
                  <a:ext uri="{0D108BD9-81ED-4DB2-BD59-A6C34878D82A}">
                    <a16:rowId xmlns:a16="http://schemas.microsoft.com/office/drawing/2014/main" val="1453742465"/>
                  </a:ext>
                </a:extLst>
              </a:tr>
              <a:tr h="818940">
                <a:tc>
                  <a:txBody>
                    <a:bodyPr/>
                    <a:lstStyle/>
                    <a:p>
                      <a:r>
                        <a:rPr lang="es-EC" sz="3200" b="1" dirty="0">
                          <a:solidFill>
                            <a:schemeClr val="bg1"/>
                          </a:solidFill>
                          <a:latin typeface="Arial" panose="020B0604020202020204" pitchFamily="34" charset="0"/>
                          <a:cs typeface="Arial" panose="020B0604020202020204" pitchFamily="34" charset="0"/>
                        </a:rPr>
                        <a:t>C′(x)</a:t>
                      </a:r>
                      <a:endParaRPr lang="es-EC" sz="3200" dirty="0">
                        <a:solidFill>
                          <a:schemeClr val="bg1"/>
                        </a:solidFill>
                        <a:latin typeface="Arial" panose="020B0604020202020204" pitchFamily="34" charset="0"/>
                        <a:cs typeface="Arial" panose="020B0604020202020204" pitchFamily="34" charset="0"/>
                      </a:endParaRPr>
                    </a:p>
                  </a:txBody>
                  <a:tcPr anchor="ctr">
                    <a:lnL>
                      <a:noFill/>
                    </a:lnL>
                    <a:lnR>
                      <a:noFill/>
                    </a:lnR>
                    <a:lnT>
                      <a:noFill/>
                    </a:lnT>
                    <a:lnB>
                      <a:noFill/>
                    </a:lnB>
                    <a:solidFill>
                      <a:schemeClr val="bg2">
                        <a:lumMod val="20000"/>
                        <a:lumOff val="80000"/>
                      </a:schemeClr>
                    </a:solidFill>
                  </a:tcPr>
                </a:tc>
                <a:tc>
                  <a:txBody>
                    <a:bodyPr/>
                    <a:lstStyle/>
                    <a:p>
                      <a:pPr algn="l"/>
                      <a:r>
                        <a:rPr lang="es-ES" sz="2000" dirty="0">
                          <a:solidFill>
                            <a:schemeClr val="bg1"/>
                          </a:solidFill>
                          <a:latin typeface="Arial" panose="020B0604020202020204" pitchFamily="34" charset="0"/>
                          <a:cs typeface="Arial" panose="020B0604020202020204" pitchFamily="34" charset="0"/>
                        </a:rPr>
                        <a:t>Costo marginal: costo de producir una unidad más</a:t>
                      </a:r>
                    </a:p>
                  </a:txBody>
                  <a:tcPr anchor="ctr">
                    <a:lnL>
                      <a:noFill/>
                    </a:lnL>
                    <a:lnR>
                      <a:noFill/>
                    </a:lnR>
                    <a:lnT>
                      <a:noFill/>
                    </a:lnT>
                    <a:lnB>
                      <a:noFill/>
                    </a:lnB>
                  </a:tcPr>
                </a:tc>
                <a:tc>
                  <a:txBody>
                    <a:bodyPr/>
                    <a:lstStyle/>
                    <a:p>
                      <a:pPr algn="ctr"/>
                      <a:r>
                        <a:rPr lang="es-EC" sz="2000" dirty="0">
                          <a:solidFill>
                            <a:schemeClr val="bg1"/>
                          </a:solidFill>
                          <a:latin typeface="Arial" panose="020B0604020202020204" pitchFamily="34" charset="0"/>
                          <a:cs typeface="Arial" panose="020B0604020202020204" pitchFamily="34" charset="0"/>
                        </a:rPr>
                        <a:t>Derivada de C(x)</a:t>
                      </a:r>
                    </a:p>
                  </a:txBody>
                  <a:tcPr anchor="ctr">
                    <a:lnL>
                      <a:noFill/>
                    </a:lnL>
                    <a:lnR>
                      <a:noFill/>
                    </a:lnR>
                    <a:lnT>
                      <a:noFill/>
                    </a:lnT>
                    <a:lnB>
                      <a:noFill/>
                    </a:lnB>
                  </a:tcPr>
                </a:tc>
                <a:extLst>
                  <a:ext uri="{0D108BD9-81ED-4DB2-BD59-A6C34878D82A}">
                    <a16:rowId xmlns:a16="http://schemas.microsoft.com/office/drawing/2014/main" val="349999506"/>
                  </a:ext>
                </a:extLst>
              </a:tr>
              <a:tr h="818940">
                <a:tc>
                  <a:txBody>
                    <a:bodyPr/>
                    <a:lstStyle/>
                    <a:p>
                      <a:r>
                        <a:rPr lang="es-EC" sz="3200" b="1" dirty="0">
                          <a:solidFill>
                            <a:schemeClr val="bg1"/>
                          </a:solidFill>
                          <a:latin typeface="Arial" panose="020B0604020202020204" pitchFamily="34" charset="0"/>
                          <a:cs typeface="Arial" panose="020B0604020202020204" pitchFamily="34" charset="0"/>
                        </a:rPr>
                        <a:t>I′(x)</a:t>
                      </a:r>
                      <a:endParaRPr lang="es-EC" sz="3200" dirty="0">
                        <a:solidFill>
                          <a:schemeClr val="bg1"/>
                        </a:solidFill>
                        <a:latin typeface="Arial" panose="020B0604020202020204" pitchFamily="34" charset="0"/>
                        <a:cs typeface="Arial" panose="020B0604020202020204" pitchFamily="34" charset="0"/>
                      </a:endParaRPr>
                    </a:p>
                  </a:txBody>
                  <a:tcPr anchor="ctr">
                    <a:lnL>
                      <a:noFill/>
                    </a:lnL>
                    <a:lnR>
                      <a:noFill/>
                    </a:lnR>
                    <a:lnT>
                      <a:noFill/>
                    </a:lnT>
                    <a:lnB>
                      <a:noFill/>
                    </a:lnB>
                    <a:solidFill>
                      <a:schemeClr val="bg2">
                        <a:lumMod val="20000"/>
                        <a:lumOff val="80000"/>
                      </a:schemeClr>
                    </a:solidFill>
                  </a:tcPr>
                </a:tc>
                <a:tc>
                  <a:txBody>
                    <a:bodyPr/>
                    <a:lstStyle/>
                    <a:p>
                      <a:pPr algn="l"/>
                      <a:r>
                        <a:rPr lang="es-ES" sz="2000" dirty="0">
                          <a:solidFill>
                            <a:schemeClr val="bg1"/>
                          </a:solidFill>
                          <a:latin typeface="Arial" panose="020B0604020202020204" pitchFamily="34" charset="0"/>
                          <a:cs typeface="Arial" panose="020B0604020202020204" pitchFamily="34" charset="0"/>
                        </a:rPr>
                        <a:t>Ingreso marginal: ingreso por vender una unidad más</a:t>
                      </a:r>
                    </a:p>
                  </a:txBody>
                  <a:tcPr anchor="ctr">
                    <a:lnL>
                      <a:noFill/>
                    </a:lnL>
                    <a:lnR>
                      <a:noFill/>
                    </a:lnR>
                    <a:lnT>
                      <a:noFill/>
                    </a:lnT>
                    <a:lnB>
                      <a:noFill/>
                    </a:lnB>
                  </a:tcPr>
                </a:tc>
                <a:tc>
                  <a:txBody>
                    <a:bodyPr/>
                    <a:lstStyle/>
                    <a:p>
                      <a:pPr algn="ctr"/>
                      <a:r>
                        <a:rPr lang="es-EC" sz="2000" dirty="0">
                          <a:solidFill>
                            <a:schemeClr val="bg1"/>
                          </a:solidFill>
                          <a:latin typeface="Arial" panose="020B0604020202020204" pitchFamily="34" charset="0"/>
                          <a:cs typeface="Arial" panose="020B0604020202020204" pitchFamily="34" charset="0"/>
                        </a:rPr>
                        <a:t>Derivada de I(x)</a:t>
                      </a:r>
                    </a:p>
                  </a:txBody>
                  <a:tcPr anchor="ctr">
                    <a:lnL>
                      <a:noFill/>
                    </a:lnL>
                    <a:lnR>
                      <a:noFill/>
                    </a:lnR>
                    <a:lnT>
                      <a:noFill/>
                    </a:lnT>
                    <a:lnB>
                      <a:noFill/>
                    </a:lnB>
                  </a:tcPr>
                </a:tc>
                <a:extLst>
                  <a:ext uri="{0D108BD9-81ED-4DB2-BD59-A6C34878D82A}">
                    <a16:rowId xmlns:a16="http://schemas.microsoft.com/office/drawing/2014/main" val="2250723296"/>
                  </a:ext>
                </a:extLst>
              </a:tr>
              <a:tr h="1169915">
                <a:tc>
                  <a:txBody>
                    <a:bodyPr/>
                    <a:lstStyle/>
                    <a:p>
                      <a:r>
                        <a:rPr lang="es-EC" sz="3200" b="1" dirty="0">
                          <a:solidFill>
                            <a:schemeClr val="bg1"/>
                          </a:solidFill>
                          <a:latin typeface="Arial" panose="020B0604020202020204" pitchFamily="34" charset="0"/>
                          <a:cs typeface="Arial" panose="020B0604020202020204" pitchFamily="34" charset="0"/>
                        </a:rPr>
                        <a:t>B′(x)</a:t>
                      </a:r>
                      <a:endParaRPr lang="es-EC" sz="3200" dirty="0">
                        <a:solidFill>
                          <a:schemeClr val="bg1"/>
                        </a:solidFill>
                        <a:latin typeface="Arial" panose="020B0604020202020204" pitchFamily="34" charset="0"/>
                        <a:cs typeface="Arial" panose="020B0604020202020204" pitchFamily="34" charset="0"/>
                      </a:endParaRPr>
                    </a:p>
                  </a:txBody>
                  <a:tcPr anchor="ctr">
                    <a:lnL>
                      <a:noFill/>
                    </a:lnL>
                    <a:lnR>
                      <a:noFill/>
                    </a:lnR>
                    <a:lnT>
                      <a:noFill/>
                    </a:lnT>
                    <a:lnB>
                      <a:noFill/>
                    </a:lnB>
                    <a:solidFill>
                      <a:schemeClr val="bg2">
                        <a:lumMod val="20000"/>
                        <a:lumOff val="80000"/>
                      </a:schemeClr>
                    </a:solidFill>
                  </a:tcPr>
                </a:tc>
                <a:tc>
                  <a:txBody>
                    <a:bodyPr/>
                    <a:lstStyle/>
                    <a:p>
                      <a:pPr algn="l"/>
                      <a:r>
                        <a:rPr lang="es-ES" sz="2000" dirty="0">
                          <a:solidFill>
                            <a:schemeClr val="bg1"/>
                          </a:solidFill>
                          <a:latin typeface="Arial" panose="020B0604020202020204" pitchFamily="34" charset="0"/>
                          <a:cs typeface="Arial" panose="020B0604020202020204" pitchFamily="34" charset="0"/>
                        </a:rPr>
                        <a:t>Beneficio marginal: utilidad adicional de producir una unidad más</a:t>
                      </a:r>
                    </a:p>
                  </a:txBody>
                  <a:tcPr anchor="ctr">
                    <a:lnL>
                      <a:noFill/>
                    </a:lnL>
                    <a:lnR>
                      <a:noFill/>
                    </a:lnR>
                    <a:lnT>
                      <a:noFill/>
                    </a:lnT>
                    <a:lnB>
                      <a:noFill/>
                    </a:lnB>
                  </a:tcPr>
                </a:tc>
                <a:tc>
                  <a:txBody>
                    <a:bodyPr/>
                    <a:lstStyle/>
                    <a:p>
                      <a:pPr algn="ctr"/>
                      <a:r>
                        <a:rPr lang="es-EC" sz="2000" dirty="0">
                          <a:solidFill>
                            <a:schemeClr val="bg1"/>
                          </a:solidFill>
                          <a:latin typeface="Arial" panose="020B0604020202020204" pitchFamily="34" charset="0"/>
                          <a:cs typeface="Arial" panose="020B0604020202020204" pitchFamily="34" charset="0"/>
                        </a:rPr>
                        <a:t>I′(x) - C′(x)</a:t>
                      </a:r>
                    </a:p>
                  </a:txBody>
                  <a:tcPr anchor="ctr">
                    <a:lnL>
                      <a:noFill/>
                    </a:lnL>
                    <a:lnR>
                      <a:noFill/>
                    </a:lnR>
                    <a:lnT>
                      <a:noFill/>
                    </a:lnT>
                    <a:lnB>
                      <a:noFill/>
                    </a:lnB>
                  </a:tcPr>
                </a:tc>
                <a:extLst>
                  <a:ext uri="{0D108BD9-81ED-4DB2-BD59-A6C34878D82A}">
                    <a16:rowId xmlns:a16="http://schemas.microsoft.com/office/drawing/2014/main" val="4217705845"/>
                  </a:ext>
                </a:extLst>
              </a:tr>
            </a:tbl>
          </a:graphicData>
        </a:graphic>
      </p:graphicFrame>
      <p:sp>
        <p:nvSpPr>
          <p:cNvPr id="6" name="CuadroTexto 5">
            <a:extLst>
              <a:ext uri="{FF2B5EF4-FFF2-40B4-BE49-F238E27FC236}">
                <a16:creationId xmlns:a16="http://schemas.microsoft.com/office/drawing/2014/main" id="{6C3722A5-CD54-479F-B0A2-CB422F06E2B1}"/>
              </a:ext>
            </a:extLst>
          </p:cNvPr>
          <p:cNvSpPr txBox="1"/>
          <p:nvPr/>
        </p:nvSpPr>
        <p:spPr>
          <a:xfrm>
            <a:off x="1427584" y="5593151"/>
            <a:ext cx="9619827" cy="1077218"/>
          </a:xfrm>
          <a:prstGeom prst="rect">
            <a:avLst/>
          </a:prstGeom>
          <a:noFill/>
        </p:spPr>
        <p:txBody>
          <a:bodyPr wrap="square">
            <a:spAutoFit/>
          </a:bodyPr>
          <a:lstStyle/>
          <a:p>
            <a:r>
              <a:rPr lang="es-ES" sz="3200" dirty="0"/>
              <a:t>Estas derivadas ayudan a </a:t>
            </a:r>
            <a:r>
              <a:rPr lang="es-ES" sz="3200" b="1" dirty="0"/>
              <a:t>optimizar la producción</a:t>
            </a:r>
            <a:r>
              <a:rPr lang="es-ES" sz="3200" dirty="0"/>
              <a:t> y a </a:t>
            </a:r>
            <a:r>
              <a:rPr lang="es-ES" sz="3200" b="1" dirty="0"/>
              <a:t>maximizar beneficios</a:t>
            </a:r>
            <a:r>
              <a:rPr lang="es-ES" sz="3200" dirty="0"/>
              <a:t>.</a:t>
            </a:r>
          </a:p>
        </p:txBody>
      </p:sp>
    </p:spTree>
    <p:extLst>
      <p:ext uri="{BB962C8B-B14F-4D97-AF65-F5344CB8AC3E}">
        <p14:creationId xmlns:p14="http://schemas.microsoft.com/office/powerpoint/2010/main" val="2170943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71B65B-483A-451D-BE18-CF34C658C67F}"/>
              </a:ext>
            </a:extLst>
          </p:cNvPr>
          <p:cNvSpPr>
            <a:spLocks noGrp="1"/>
          </p:cNvSpPr>
          <p:nvPr>
            <p:ph type="title"/>
          </p:nvPr>
        </p:nvSpPr>
        <p:spPr/>
        <p:txBody>
          <a:bodyPr>
            <a:normAutofit fontScale="90000"/>
          </a:bodyPr>
          <a:lstStyle/>
          <a:p>
            <a:r>
              <a:rPr lang="es-ES" b="1" dirty="0"/>
              <a:t>La importancia del ingreso marginal y el coste marginal en las estrategias de fijación de precios</a:t>
            </a:r>
            <a:br>
              <a:rPr lang="es-ES" b="1" dirty="0"/>
            </a:br>
            <a:endParaRPr lang="es-EC" dirty="0"/>
          </a:p>
        </p:txBody>
      </p:sp>
      <p:sp>
        <p:nvSpPr>
          <p:cNvPr id="3" name="Marcador de contenido 2">
            <a:extLst>
              <a:ext uri="{FF2B5EF4-FFF2-40B4-BE49-F238E27FC236}">
                <a16:creationId xmlns:a16="http://schemas.microsoft.com/office/drawing/2014/main" id="{D160651C-0DBD-4272-9B20-85ED665D8F01}"/>
              </a:ext>
            </a:extLst>
          </p:cNvPr>
          <p:cNvSpPr>
            <a:spLocks noGrp="1"/>
          </p:cNvSpPr>
          <p:nvPr>
            <p:ph idx="1"/>
          </p:nvPr>
        </p:nvSpPr>
        <p:spPr>
          <a:xfrm>
            <a:off x="889486" y="1932245"/>
            <a:ext cx="10615159" cy="4151313"/>
          </a:xfrm>
        </p:spPr>
        <p:txBody>
          <a:bodyPr>
            <a:normAutofit lnSpcReduction="10000"/>
          </a:bodyPr>
          <a:lstStyle/>
          <a:p>
            <a:pPr marL="0" indent="0">
              <a:buNone/>
            </a:pPr>
            <a:r>
              <a:rPr lang="es-ES" sz="2900" dirty="0"/>
              <a:t>En el mundo de los negocios y la economía, las estrategias de precios juegan un papel fundamental a la hora de determinar el éxito y la </a:t>
            </a:r>
            <a:r>
              <a:rPr lang="es-ES" sz="2900" dirty="0">
                <a:hlinkClick r:id="rId2" tooltip="Servicio de subasta  elegir el servicio de subasta adecuado para sus objetos coleccionables"/>
              </a:rPr>
              <a:t>rentabilidad de un producto o servicio</a:t>
            </a:r>
            <a:r>
              <a:rPr lang="es-ES" sz="2900" dirty="0"/>
              <a:t>. Para maximizar las ganancias, es esencial que las empresas logren un delicado equilibrio entre fijar el precio correcto y </a:t>
            </a:r>
            <a:r>
              <a:rPr lang="es-ES" sz="2900" u="sng" dirty="0">
                <a:hlinkClick r:id="rId3" tooltip="Tendencias del mercado laboral  mantenerse a la vanguardia de las tendencias del mercado laboral para gestionar los costos de manera efectiva"/>
              </a:rPr>
              <a:t>gestionar los costos de manera efectiva</a:t>
            </a:r>
            <a:r>
              <a:rPr lang="es-ES" sz="2900" dirty="0"/>
              <a:t>. Aquí es donde entran en juego los conceptos de ingreso marginal y costo marginal. </a:t>
            </a:r>
          </a:p>
          <a:p>
            <a:pPr marL="0" indent="0">
              <a:buNone/>
            </a:pPr>
            <a:r>
              <a:rPr lang="es-ES" sz="2900" dirty="0"/>
              <a:t>1</a:t>
            </a:r>
            <a:endParaRPr lang="es-EC" dirty="0"/>
          </a:p>
        </p:txBody>
      </p:sp>
    </p:spTree>
    <p:extLst>
      <p:ext uri="{BB962C8B-B14F-4D97-AF65-F5344CB8AC3E}">
        <p14:creationId xmlns:p14="http://schemas.microsoft.com/office/powerpoint/2010/main" val="3173087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A06BB9-6F13-411E-91D8-E9529E68ACF6}"/>
              </a:ext>
            </a:extLst>
          </p:cNvPr>
          <p:cNvSpPr>
            <a:spLocks noGrp="1"/>
          </p:cNvSpPr>
          <p:nvPr>
            <p:ph type="title"/>
          </p:nvPr>
        </p:nvSpPr>
        <p:spPr/>
        <p:txBody>
          <a:bodyPr/>
          <a:lstStyle/>
          <a:p>
            <a:r>
              <a:rPr lang="es-ES" b="1" dirty="0">
                <a:solidFill>
                  <a:schemeClr val="bg1"/>
                </a:solidFill>
              </a:rPr>
              <a:t>Comprensión del ingreso marginal (IM)</a:t>
            </a:r>
            <a:br>
              <a:rPr lang="es-ES" dirty="0"/>
            </a:br>
            <a:endParaRPr lang="es-EC" dirty="0"/>
          </a:p>
        </p:txBody>
      </p:sp>
      <p:sp>
        <p:nvSpPr>
          <p:cNvPr id="3" name="Marcador de contenido 2">
            <a:extLst>
              <a:ext uri="{FF2B5EF4-FFF2-40B4-BE49-F238E27FC236}">
                <a16:creationId xmlns:a16="http://schemas.microsoft.com/office/drawing/2014/main" id="{98EEA39C-DC8D-4DFE-B65B-1BF79BDB8CDC}"/>
              </a:ext>
            </a:extLst>
          </p:cNvPr>
          <p:cNvSpPr>
            <a:spLocks noGrp="1"/>
          </p:cNvSpPr>
          <p:nvPr>
            <p:ph idx="1"/>
          </p:nvPr>
        </p:nvSpPr>
        <p:spPr/>
        <p:txBody>
          <a:bodyPr>
            <a:normAutofit fontScale="85000" lnSpcReduction="10000"/>
          </a:bodyPr>
          <a:lstStyle/>
          <a:p>
            <a:pPr marL="0" indent="0">
              <a:buNone/>
            </a:pPr>
            <a:r>
              <a:rPr lang="es-ES" sz="3200" dirty="0"/>
              <a:t>El ingreso marginal se refiere </a:t>
            </a:r>
            <a:r>
              <a:rPr lang="es-ES" sz="3200" b="1" dirty="0"/>
              <a:t>al </a:t>
            </a:r>
            <a:r>
              <a:rPr lang="es-ES" sz="3200" b="1" u="sng" dirty="0"/>
              <a:t>ingreso adicional </a:t>
            </a:r>
            <a:r>
              <a:rPr lang="es-ES" sz="3200" dirty="0"/>
              <a:t>generado cuando una </a:t>
            </a:r>
            <a:r>
              <a:rPr lang="es-ES" sz="3200" dirty="0">
                <a:solidFill>
                  <a:schemeClr val="bg1"/>
                </a:solidFill>
              </a:rPr>
              <a:t>empresa vende una </a:t>
            </a:r>
            <a:r>
              <a:rPr lang="es-ES" sz="3200" dirty="0">
                <a:solidFill>
                  <a:schemeClr val="bg1"/>
                </a:solidFill>
                <a:hlinkClick r:id="rId2" tooltip="Objeto de costo  unidad de producto o servicio cuyos costos se miden y rastrean">
                  <a:extLst>
                    <a:ext uri="{A12FA001-AC4F-418D-AE19-62706E023703}">
                      <ahyp:hlinkClr xmlns:ahyp="http://schemas.microsoft.com/office/drawing/2018/hyperlinkcolor" val="tx"/>
                    </a:ext>
                  </a:extLst>
                </a:hlinkClick>
              </a:rPr>
              <a:t>unidad más de su producto o servicio</a:t>
            </a:r>
            <a:r>
              <a:rPr lang="es-ES" sz="3200" dirty="0">
                <a:solidFill>
                  <a:schemeClr val="bg1"/>
                </a:solidFill>
              </a:rPr>
              <a:t>.</a:t>
            </a:r>
          </a:p>
          <a:p>
            <a:pPr marL="0" indent="0">
              <a:buNone/>
            </a:pPr>
            <a:r>
              <a:rPr lang="es-ES" sz="3200" dirty="0"/>
              <a:t> Es vital que las empresas sepan </a:t>
            </a:r>
            <a:r>
              <a:rPr lang="es-ES" sz="3200" dirty="0">
                <a:solidFill>
                  <a:schemeClr val="bg1"/>
                </a:solidFill>
              </a:rPr>
              <a:t>cuántos ingresos adicionales pueden esperar de cada venta incremental</a:t>
            </a:r>
            <a:r>
              <a:rPr lang="es-ES" sz="3200" dirty="0"/>
              <a:t>. </a:t>
            </a:r>
          </a:p>
          <a:p>
            <a:pPr marL="0" indent="0">
              <a:buNone/>
            </a:pPr>
            <a:r>
              <a:rPr lang="es-ES" sz="3200" dirty="0"/>
              <a:t>Las empresas pueden tomar decisiones informadas sobre ajustes de precios y niveles de producción.</a:t>
            </a:r>
          </a:p>
          <a:p>
            <a:endParaRPr lang="es-EC" dirty="0"/>
          </a:p>
        </p:txBody>
      </p:sp>
    </p:spTree>
    <p:extLst>
      <p:ext uri="{BB962C8B-B14F-4D97-AF65-F5344CB8AC3E}">
        <p14:creationId xmlns:p14="http://schemas.microsoft.com/office/powerpoint/2010/main" val="121727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B73CA2-FCB4-4C0A-BC91-52E5136B0A64}"/>
              </a:ext>
            </a:extLst>
          </p:cNvPr>
          <p:cNvSpPr>
            <a:spLocks noGrp="1"/>
          </p:cNvSpPr>
          <p:nvPr>
            <p:ph type="title"/>
          </p:nvPr>
        </p:nvSpPr>
        <p:spPr/>
        <p:txBody>
          <a:bodyPr/>
          <a:lstStyle/>
          <a:p>
            <a:r>
              <a:rPr lang="es-ES" i="1" dirty="0"/>
              <a:t>Ejemplo</a:t>
            </a:r>
            <a:r>
              <a:rPr lang="es-ES" dirty="0"/>
              <a:t>: </a:t>
            </a:r>
            <a:endParaRPr lang="es-EC" dirty="0"/>
          </a:p>
        </p:txBody>
      </p:sp>
      <p:sp>
        <p:nvSpPr>
          <p:cNvPr id="3" name="Marcador de contenido 2">
            <a:extLst>
              <a:ext uri="{FF2B5EF4-FFF2-40B4-BE49-F238E27FC236}">
                <a16:creationId xmlns:a16="http://schemas.microsoft.com/office/drawing/2014/main" id="{3A565822-2831-4681-BB72-CBA2F8C3555E}"/>
              </a:ext>
            </a:extLst>
          </p:cNvPr>
          <p:cNvSpPr>
            <a:spLocks noGrp="1"/>
          </p:cNvSpPr>
          <p:nvPr>
            <p:ph idx="1"/>
          </p:nvPr>
        </p:nvSpPr>
        <p:spPr/>
        <p:txBody>
          <a:bodyPr>
            <a:normAutofit lnSpcReduction="10000"/>
          </a:bodyPr>
          <a:lstStyle/>
          <a:p>
            <a:pPr marL="0" indent="0">
              <a:buNone/>
            </a:pPr>
            <a:r>
              <a:rPr lang="es-ES" sz="3200" dirty="0"/>
              <a:t>Imagine una empresa de software que vende licencias para su software. Si la empresa reduce el precio de su software, podría atraer más clientes, lo que se traduciría en un aumento de las ventas. </a:t>
            </a:r>
          </a:p>
          <a:p>
            <a:pPr marL="0" indent="0">
              <a:buNone/>
            </a:pPr>
            <a:r>
              <a:rPr lang="es-ES" sz="3200" dirty="0"/>
              <a:t>Sin embargo, es crucial calcular el MR para garantizar que el mayor volumen de ventas compense el precio más bajo.</a:t>
            </a:r>
            <a:endParaRPr lang="es-EC" sz="3200" dirty="0"/>
          </a:p>
        </p:txBody>
      </p:sp>
    </p:spTree>
    <p:extLst>
      <p:ext uri="{BB962C8B-B14F-4D97-AF65-F5344CB8AC3E}">
        <p14:creationId xmlns:p14="http://schemas.microsoft.com/office/powerpoint/2010/main" val="31426316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Circuito</Template>
  <TotalTime>727</TotalTime>
  <Words>1568</Words>
  <Application>Microsoft Office PowerPoint</Application>
  <PresentationFormat>Panorámica</PresentationFormat>
  <Paragraphs>100</Paragraphs>
  <Slides>26</Slides>
  <Notes>0</Notes>
  <HiddenSlides>0</HiddenSlides>
  <MMClips>2</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26</vt:i4>
      </vt:variant>
    </vt:vector>
  </HeadingPairs>
  <TitlesOfParts>
    <vt:vector size="29" baseType="lpstr">
      <vt:lpstr>Arial</vt:lpstr>
      <vt:lpstr>Tw Cen MT</vt:lpstr>
      <vt:lpstr>Circuito</vt:lpstr>
      <vt:lpstr>Unidad 2 </vt:lpstr>
      <vt:lpstr>En economía y administración de empresas,</vt:lpstr>
      <vt:lpstr>DEFINICIONES FUNDAMENTALES</vt:lpstr>
      <vt:lpstr>Presentación de PowerPoint</vt:lpstr>
      <vt:lpstr>Qué es el análisis marginal?</vt:lpstr>
      <vt:lpstr>¿Qué mide cada derivada?</vt:lpstr>
      <vt:lpstr>La importancia del ingreso marginal y el coste marginal en las estrategias de fijación de precios </vt:lpstr>
      <vt:lpstr>Comprensión del ingreso marginal (IM) </vt:lpstr>
      <vt:lpstr>Ejemplo: </vt:lpstr>
      <vt:lpstr>El papel del coste marginal (CM)</vt:lpstr>
      <vt:lpstr>Estudio de caso: Netflix</vt:lpstr>
      <vt:lpstr>Presentación de PowerPoint</vt:lpstr>
      <vt:lpstr>Aplicación del análisis de ingresos marginales y costes marginales en escenarios de la vida real </vt:lpstr>
      <vt:lpstr>CASOS</vt:lpstr>
      <vt:lpstr>Presentación de PowerPoint</vt:lpstr>
      <vt:lpstr>Estudios de caso sobre maximización de beneficios:</vt:lpstr>
      <vt:lpstr>Estudios de caso sobre maximización de beneficios:</vt:lpstr>
      <vt:lpstr>Educaplay </vt:lpstr>
      <vt:lpstr>Presentación de PowerPoint</vt:lpstr>
      <vt:lpstr>Una empresa produce x unidades. Su ingreso y costo total están dados por las funciones</vt:lpstr>
      <vt:lpstr>Presentación de PowerPoint</vt:lpstr>
      <vt:lpstr>Aplicaciones clave en administración</vt:lpstr>
      <vt:lpstr>Costo e ingreso marginal</vt:lpstr>
      <vt:lpstr>Beneficio marginal</vt:lpstr>
      <vt:lpstr>¿Cuándo se maximizan los beneficios?</vt:lpstr>
      <vt:lpstr>Comparación entre costos e ingresos marginales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2 </dc:title>
  <dc:creator>Mariela Hidalgo Mayorga</dc:creator>
  <cp:lastModifiedBy>Mariela Hidalgo Mayorga</cp:lastModifiedBy>
  <cp:revision>4</cp:revision>
  <dcterms:created xsi:type="dcterms:W3CDTF">2025-05-28T01:53:16Z</dcterms:created>
  <dcterms:modified xsi:type="dcterms:W3CDTF">2025-05-28T14:00:41Z</dcterms:modified>
</cp:coreProperties>
</file>