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58" r:id="rId9"/>
    <p:sldId id="259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7" autoAdjust="0"/>
    <p:restoredTop sz="94660"/>
  </p:normalViewPr>
  <p:slideViewPr>
    <p:cSldViewPr snapToGrid="0">
      <p:cViewPr varScale="1">
        <p:scale>
          <a:sx n="79" d="100"/>
          <a:sy n="79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16438-6FA6-4BBF-9369-055317E4C850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D32FF-7296-4B79-B3B1-41FC45D5B64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6230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D32FF-7296-4B79-B3B1-41FC45D5B64C}" type="slidenum">
              <a:rPr lang="es-EC" smtClean="0"/>
              <a:t>9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98438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1346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9074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8051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89434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0417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6066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1009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8725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8870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9083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2760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84270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82976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63673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61942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77076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A69B5-A79D-4ACC-870B-70637E8602EC}" type="datetimeFigureOut">
              <a:rPr lang="es-EC" smtClean="0"/>
              <a:t>24/1/2025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394ABD7-16C0-473E-A02C-AE055C5457D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6038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socioeco.org/docs/doc-207_e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ederaciondecafeteros.org/static/files/3.Comercio%20justofallasenelMercadodeProductosAgr%C3%ADcolas%20Primarios.pdf" TargetMode="External"/><Relationship Id="rId2" Type="http://schemas.openxmlformats.org/officeDocument/2006/relationships/hyperlink" Target="https://digitalcollections.sit.edu/cgi/viewcontent.cgi?article=2683&amp;context=isp_collec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erciojusto.org/wp-content/uploads/2012/04/Art%C3%ADculo-Am%C3%A9rica-latina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CE486-8A23-3AFF-D84F-6B34F3791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7021" y="1307592"/>
            <a:ext cx="8915399" cy="2262781"/>
          </a:xfrm>
        </p:spPr>
        <p:txBody>
          <a:bodyPr/>
          <a:lstStyle/>
          <a:p>
            <a:r>
              <a:rPr lang="es-EC" dirty="0"/>
              <a:t>COMERCIO JUSTO</a:t>
            </a:r>
          </a:p>
        </p:txBody>
      </p:sp>
    </p:spTree>
    <p:extLst>
      <p:ext uri="{BB962C8B-B14F-4D97-AF65-F5344CB8AC3E}">
        <p14:creationId xmlns:p14="http://schemas.microsoft.com/office/powerpoint/2010/main" val="82959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5E52D6-A7C2-F738-0904-C43205128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199C46-ABDB-7DDA-B4AE-E61415827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r>
              <a:rPr lang="es-EC" dirty="0"/>
              <a:t>REFERFENCIA:</a:t>
            </a:r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r>
              <a:rPr lang="es-EC" dirty="0"/>
              <a:t>PROPUESTAS PARA EL DESARROLLO DE UN COMERCIO JUSTO</a:t>
            </a:r>
          </a:p>
          <a:p>
            <a:pPr marL="0" indent="0">
              <a:buNone/>
            </a:pPr>
            <a:r>
              <a:rPr lang="es-EC" dirty="0">
                <a:hlinkClick r:id="rId2"/>
              </a:rPr>
              <a:t>https://base.socioeco.org/docs/doc-207_es.pdf</a:t>
            </a:r>
            <a:endParaRPr lang="es-EC" dirty="0"/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64345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C0185-2DD8-BD69-D4A1-CCDF8B83E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/>
          <a:lstStyle/>
          <a:p>
            <a:r>
              <a:rPr lang="es-ES" sz="4400" b="0" i="0" dirty="0">
                <a:effectLst/>
                <a:latin typeface="__fkGroteskNeue_598ab8"/>
              </a:rPr>
              <a:t>¿Qué opinan sobre el comercio justo? </a:t>
            </a:r>
          </a:p>
          <a:p>
            <a:endParaRPr lang="es-ES" sz="4400" b="0" i="0" dirty="0">
              <a:effectLst/>
              <a:latin typeface="__fkGroteskNeue_598ab8"/>
            </a:endParaRPr>
          </a:p>
          <a:p>
            <a:r>
              <a:rPr lang="es-ES" sz="4400" b="0" i="0" dirty="0">
                <a:effectLst/>
                <a:latin typeface="__fkGroteskNeue_598ab8"/>
              </a:rPr>
              <a:t>¿Creen que es una solución efectiva para los problemas económicos en América Latina?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21577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540671-ACDC-10DE-4D27-041B2EFFF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¿QUÉ ES EL COMERCIO JUSTO?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1D5985-E022-C966-C5EB-4046634DE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b="0" i="0" dirty="0">
                <a:effectLst/>
                <a:latin typeface="__fkGroteskNeue_598ab8"/>
              </a:rPr>
              <a:t>El comercio justo es un movimiento social y económico que promueve una relación comercial justa y sostenible.</a:t>
            </a:r>
          </a:p>
          <a:p>
            <a:pPr algn="just"/>
            <a:r>
              <a:rPr lang="es-ES" dirty="0">
                <a:latin typeface="__fkGroteskNeue_598ab8"/>
              </a:rPr>
              <a:t>Se </a:t>
            </a:r>
            <a:r>
              <a:rPr lang="es-ES" b="0" i="0" dirty="0">
                <a:effectLst/>
                <a:latin typeface="__fkGroteskNeue_598ab8"/>
              </a:rPr>
              <a:t>centra en la dignidad humana y el respeto por el medio ambiente. </a:t>
            </a:r>
          </a:p>
          <a:p>
            <a:pPr algn="just"/>
            <a:r>
              <a:rPr lang="es-ES" b="0" i="0" dirty="0">
                <a:effectLst/>
                <a:latin typeface="__fkGroteskNeue_598ab8"/>
              </a:rPr>
              <a:t>Surgió como respuesta a las desigualdades del comercio convencional.</a:t>
            </a:r>
          </a:p>
          <a:p>
            <a:pPr algn="just"/>
            <a:r>
              <a:rPr lang="es-ES" b="0" i="0" dirty="0">
                <a:effectLst/>
                <a:latin typeface="__fkGroteskNeue_598ab8"/>
              </a:rPr>
              <a:t> Busca ofrecer mejores condiciones a los pequeños productores y trabajadores que enfrentan desventajas económicas y sociales.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99110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445207-28AB-BB7F-5FD9-3F0D33C0F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OBJETIVOS DEL COMERCIO JUSTO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7482A9-6562-BEE0-F67E-036F3E6F5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s-ES" b="0" i="0" dirty="0">
                <a:effectLst/>
                <a:latin typeface="__fkGroteskNeue_598ab8"/>
              </a:rPr>
              <a:t>Mejorar las condiciones de vida</a:t>
            </a:r>
          </a:p>
          <a:p>
            <a:pPr algn="l">
              <a:buFont typeface="+mj-lt"/>
              <a:buAutoNum type="arabicPeriod"/>
            </a:pPr>
            <a:r>
              <a:rPr lang="es-ES" b="0" i="0" dirty="0">
                <a:effectLst/>
                <a:latin typeface="__fkGroteskNeue_598ab8"/>
              </a:rPr>
              <a:t>Promover el desarrollo sostenible</a:t>
            </a:r>
          </a:p>
          <a:p>
            <a:pPr algn="l">
              <a:buFont typeface="+mj-lt"/>
              <a:buAutoNum type="arabicPeriod"/>
            </a:pPr>
            <a:r>
              <a:rPr lang="es-ES" b="0" i="0" dirty="0">
                <a:effectLst/>
                <a:latin typeface="__fkGroteskNeue_598ab8"/>
              </a:rPr>
              <a:t>Fortalecer la autonomía de los productores</a:t>
            </a:r>
          </a:p>
          <a:p>
            <a:pPr algn="l">
              <a:buFont typeface="+mj-lt"/>
              <a:buAutoNum type="arabicPeriod"/>
            </a:pPr>
            <a:r>
              <a:rPr lang="es-ES" b="0" i="0" dirty="0">
                <a:effectLst/>
                <a:latin typeface="__fkGroteskNeue_598ab8"/>
              </a:rPr>
              <a:t>Reducir la pobreza</a:t>
            </a:r>
          </a:p>
          <a:p>
            <a:pPr algn="l">
              <a:buFont typeface="+mj-lt"/>
              <a:buAutoNum type="arabicPeriod"/>
            </a:pPr>
            <a:r>
              <a:rPr lang="es-ES" b="0" i="0" dirty="0">
                <a:effectLst/>
                <a:latin typeface="__fkGroteskNeue_598ab8"/>
              </a:rPr>
              <a:t>Fomentar la transparencia y el diálogo.</a:t>
            </a:r>
          </a:p>
          <a:p>
            <a:pPr marL="0" indent="0">
              <a:buNone/>
            </a:pPr>
            <a:br>
              <a:rPr lang="es-ES" dirty="0"/>
            </a:b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690247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C3C23E-A414-A027-3351-CE8F9D626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PRINCIPIOS DEL COMERCIO JUSTO   (1)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F94C7C-A530-E971-0F9D-F32907BC9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s-ES" b="0" i="0" dirty="0">
                <a:effectLst/>
                <a:latin typeface="__fkGroteskNeue_598ab8"/>
              </a:rPr>
              <a:t>Relaciones justas: Los miembros priorizan los intereses de los productores y sus comunidades, promoviendo un comercio ético.</a:t>
            </a:r>
          </a:p>
          <a:p>
            <a:pPr algn="l">
              <a:buFont typeface="+mj-lt"/>
              <a:buAutoNum type="arabicPeriod"/>
            </a:pPr>
            <a:r>
              <a:rPr lang="es-ES" b="0" i="0" dirty="0">
                <a:effectLst/>
                <a:latin typeface="__fkGroteskNeue_598ab8"/>
              </a:rPr>
              <a:t>Precios justos: Se asegura un precio que cubra los costos de producción y permita una vida digna.</a:t>
            </a:r>
          </a:p>
          <a:p>
            <a:pPr algn="l">
              <a:buFont typeface="+mj-lt"/>
              <a:buAutoNum type="arabicPeriod"/>
            </a:pPr>
            <a:r>
              <a:rPr lang="es-ES" b="0" i="0" dirty="0">
                <a:effectLst/>
                <a:latin typeface="__fkGroteskNeue_598ab8"/>
              </a:rPr>
              <a:t>Condiciones laborales dignas: Se promueven prácticas laborales justas, rechazando la explotación infantil y garantizando derechos laborales.</a:t>
            </a:r>
          </a:p>
          <a:p>
            <a:pPr algn="l">
              <a:buFont typeface="+mj-lt"/>
              <a:buAutoNum type="arabicPeriod"/>
            </a:pPr>
            <a:r>
              <a:rPr lang="es-ES" b="0" i="0" dirty="0">
                <a:effectLst/>
                <a:latin typeface="__fkGroteskNeue_598ab8"/>
              </a:rPr>
              <a:t>Compromiso con la sostenibilidad: Se utilizan técnicas de producción respetuosas con el medio ambiente.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144221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698B4F-4D83-F759-4D9E-76F97FA8D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PRINCIPIOS DEL COMERCIO JUSTO   (2)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14994E-202E-1F81-7058-3C117FE29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b="0" i="0" dirty="0">
                <a:effectLst/>
                <a:latin typeface="__fkGroteskNeue_598ab8"/>
              </a:rPr>
              <a:t>5. Transparencia: Las relaciones comerciales son abiertas y honestas, permitiendo a los consumidores conocer el origen de los productos.</a:t>
            </a:r>
          </a:p>
          <a:p>
            <a:pPr marL="0" indent="0" algn="just">
              <a:buNone/>
            </a:pPr>
            <a:r>
              <a:rPr lang="es-ES" dirty="0">
                <a:latin typeface="__fkGroteskNeue_598ab8"/>
              </a:rPr>
              <a:t>6. </a:t>
            </a:r>
            <a:r>
              <a:rPr lang="es-ES" b="0" i="0" dirty="0">
                <a:effectLst/>
                <a:latin typeface="__fkGroteskNeue_598ab8"/>
              </a:rPr>
              <a:t>Financiamiento anticipado: Los compradores suelen pagar por adelantado para evitar que los productores busquen otras formas de financiamiento.</a:t>
            </a:r>
          </a:p>
          <a:p>
            <a:pPr marL="0" indent="0" algn="just">
              <a:buNone/>
            </a:pPr>
            <a:r>
              <a:rPr lang="es-ES" dirty="0">
                <a:latin typeface="__fkGroteskNeue_598ab8"/>
              </a:rPr>
              <a:t>7. </a:t>
            </a:r>
            <a:r>
              <a:rPr lang="es-ES" b="0" i="0" dirty="0">
                <a:effectLst/>
                <a:latin typeface="__fkGroteskNeue_598ab8"/>
              </a:rPr>
              <a:t>Desarrollo comunitario: Se fomenta el desarrollo social, económico y ambiental en las comunidades productoras.</a:t>
            </a:r>
          </a:p>
          <a:p>
            <a:pPr marL="0" indent="0" algn="just">
              <a:buNone/>
            </a:pPr>
            <a:r>
              <a:rPr lang="es-ES" dirty="0">
                <a:latin typeface="__fkGroteskNeue_598ab8"/>
              </a:rPr>
              <a:t>8. </a:t>
            </a:r>
            <a:r>
              <a:rPr lang="es-ES" b="0" i="0" dirty="0">
                <a:effectLst/>
                <a:latin typeface="__fkGroteskNeue_598ab8"/>
              </a:rPr>
              <a:t>Educación del consumidor: Se informa a los consumidores sobre el impacto de sus compras y se les anima a elegir productos de comercio justo.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562787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AE4ABA-23E1-4693-8BBF-AB589D089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b="1" dirty="0"/>
              <a:t>TRABAJO  GRUPAL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C36348-1E08-3A7F-217F-C14AD97FA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0" i="0" dirty="0">
                <a:effectLst/>
                <a:latin typeface="__fkGroteskNeue_598ab8"/>
              </a:rPr>
              <a:t>Casos de estudio sobre el impacto negativo del comercio justo.</a:t>
            </a:r>
          </a:p>
          <a:p>
            <a:endParaRPr lang="es-ES" dirty="0">
              <a:latin typeface="__fkGroteskNeue_598ab8"/>
            </a:endParaRPr>
          </a:p>
          <a:p>
            <a:r>
              <a:rPr lang="es-ES" dirty="0">
                <a:latin typeface="__fkGroteskNeue_598ab8"/>
              </a:rPr>
              <a:t>TIEMPO: 		30 MINUTOS</a:t>
            </a:r>
          </a:p>
          <a:p>
            <a:pPr algn="just"/>
            <a:r>
              <a:rPr lang="es-ES" b="0" i="0" dirty="0">
                <a:effectLst/>
                <a:latin typeface="__fkGroteskNeue_598ab8"/>
              </a:rPr>
              <a:t>OBJETIVO:  		IDENTIFICAR LAS PRINCIPALES PROBLEMÁTICAS.</a:t>
            </a:r>
          </a:p>
          <a:p>
            <a:pPr algn="just"/>
            <a:r>
              <a:rPr lang="es-ES" dirty="0">
                <a:latin typeface="__fkGroteskNeue_598ab8"/>
              </a:rPr>
              <a:t>PRESENTACIÓN:	5 MINUTOS PARA CADA GRUPO</a:t>
            </a:r>
          </a:p>
          <a:p>
            <a:pPr algn="just"/>
            <a:r>
              <a:rPr lang="es-ES" dirty="0">
                <a:latin typeface="__fkGroteskNeue_598ab8"/>
              </a:rPr>
              <a:t>LINK DE ACCESO:</a:t>
            </a:r>
          </a:p>
          <a:p>
            <a:pPr marL="0" indent="0" algn="just">
              <a:buNone/>
            </a:pPr>
            <a:r>
              <a:rPr lang="es-ES" dirty="0">
                <a:latin typeface="__fkGroteskNeue_598ab8"/>
                <a:hlinkClick r:id="rId2"/>
              </a:rPr>
              <a:t>https://digitalcollections.sit.edu/cgi/viewcontent.cgi?article=2683&amp;context=isp_collection</a:t>
            </a:r>
            <a:endParaRPr lang="es-ES" dirty="0">
              <a:latin typeface="__fkGroteskNeue_598ab8"/>
            </a:endParaRPr>
          </a:p>
          <a:p>
            <a:pPr marL="0" indent="0" algn="just">
              <a:buNone/>
            </a:pPr>
            <a:r>
              <a:rPr lang="es-ES" dirty="0">
                <a:latin typeface="__fkGroteskNeue_598ab8"/>
                <a:hlinkClick r:id="rId3"/>
              </a:rPr>
              <a:t>https://federaciondecafeteros.org/static/files/3.Comercio%20justofallasenelMercadodeProductosAgr%C3%ADcolas%20Primarios.pdf</a:t>
            </a:r>
            <a:endParaRPr lang="es-ES" dirty="0">
              <a:latin typeface="__fkGroteskNeue_598ab8"/>
            </a:endParaRPr>
          </a:p>
          <a:p>
            <a:pPr marL="0" indent="0" algn="just">
              <a:buNone/>
            </a:pPr>
            <a:r>
              <a:rPr lang="es-ES" dirty="0">
                <a:latin typeface="__fkGroteskNeue_598ab8"/>
                <a:hlinkClick r:id="rId4"/>
              </a:rPr>
              <a:t>https://comerciojusto.org/wp-content/uploads/2012/04/Art%C3%ADculo-Am%C3%A9rica-latina.pdf</a:t>
            </a:r>
            <a:endParaRPr lang="es-ES" dirty="0">
              <a:latin typeface="__fkGroteskNeue_598ab8"/>
            </a:endParaRPr>
          </a:p>
          <a:p>
            <a:pPr marL="0" indent="0" algn="just">
              <a:buNone/>
            </a:pPr>
            <a:endParaRPr lang="es-ES" dirty="0">
              <a:latin typeface="__fkGroteskNeue_598ab8"/>
            </a:endParaRPr>
          </a:p>
          <a:p>
            <a:pPr marL="0" indent="0" algn="just">
              <a:buNone/>
            </a:pPr>
            <a:endParaRPr lang="es-ES" dirty="0">
              <a:latin typeface="__fkGroteskNeue_598ab8"/>
            </a:endParaRPr>
          </a:p>
          <a:p>
            <a:pPr marL="0" indent="0" algn="just">
              <a:buNone/>
            </a:pPr>
            <a:endParaRPr lang="es-ES" dirty="0">
              <a:latin typeface="__fkGroteskNeue_598ab8"/>
            </a:endParaRPr>
          </a:p>
          <a:p>
            <a:pPr marL="0" indent="0" algn="just">
              <a:buNone/>
            </a:pPr>
            <a:endParaRPr lang="es-ES" dirty="0">
              <a:latin typeface="__fkGroteskNeue_598ab8"/>
            </a:endParaRPr>
          </a:p>
          <a:p>
            <a:pPr marL="0" indent="0" algn="just">
              <a:buNone/>
            </a:pPr>
            <a:endParaRPr lang="es-ES" dirty="0">
              <a:latin typeface="__fkGroteskNeue_598ab8"/>
            </a:endParaRPr>
          </a:p>
          <a:p>
            <a:pPr marL="0" indent="0" algn="just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14971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12D5CC-DA7C-5FF6-AEE2-E9F78304E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DEBATE: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CE5C6A-BB59-0AC6-C08D-B0F89A69B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s-ES" sz="3600" b="0" i="0" dirty="0">
                <a:effectLst/>
                <a:latin typeface="__fkGroteskNeue_598ab8"/>
              </a:rPr>
              <a:t>¿El comercio justo realmente apoya a los productores o perpetúa su dependencia?</a:t>
            </a:r>
          </a:p>
          <a:p>
            <a:pPr marL="0" indent="0" algn="l">
              <a:buNone/>
            </a:pPr>
            <a:endParaRPr lang="es-ES" sz="3600" b="0" i="0" dirty="0">
              <a:effectLst/>
              <a:latin typeface="__fkGroteskNeue_598ab8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3600" b="0" i="0" dirty="0">
                <a:effectLst/>
                <a:latin typeface="__fkGroteskNeue_598ab8"/>
              </a:rPr>
              <a:t>¿Cómo pueden las organizaciones de comercio justo mejorar sus prácticas para ser más efectivas?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183050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BC488B-7EEB-6411-38F0-F92EFAC7B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REFLEXIÓN PERSONAL: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2483B9-3B81-4F61-8C26-0FC7B4244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s-ES" sz="4800" b="0" i="0" dirty="0">
                <a:effectLst/>
                <a:latin typeface="__fkGroteskNeue_598ab8"/>
              </a:rPr>
              <a:t>¿</a:t>
            </a:r>
            <a:r>
              <a:rPr lang="es-ES" sz="4800" dirty="0">
                <a:latin typeface="__fkGroteskNeue_598ab8"/>
              </a:rPr>
              <a:t>Cómo ve el futuro del comercio justo en América Latina?</a:t>
            </a:r>
          </a:p>
          <a:p>
            <a:pPr marL="0" indent="0" algn="ctr">
              <a:buNone/>
            </a:pPr>
            <a:endParaRPr lang="es-ES" sz="4800" dirty="0">
              <a:latin typeface="__fkGroteskNeue_598ab8"/>
            </a:endParaRPr>
          </a:p>
          <a:p>
            <a:pPr marL="0" indent="0" algn="ctr">
              <a:buNone/>
            </a:pPr>
            <a:r>
              <a:rPr lang="es-ES" sz="4800" dirty="0">
                <a:latin typeface="__fkGroteskNeue_598ab8"/>
              </a:rPr>
              <a:t>¿Qué acciones podrían tomar como consumidores conscientes para apoyar un comercio más justo y sostenible?</a:t>
            </a:r>
            <a:endParaRPr lang="es-EC" sz="4800" dirty="0">
              <a:latin typeface="__fkGroteskNeue_598ab8"/>
            </a:endParaRPr>
          </a:p>
        </p:txBody>
      </p:sp>
    </p:spTree>
    <p:extLst>
      <p:ext uri="{BB962C8B-B14F-4D97-AF65-F5344CB8AC3E}">
        <p14:creationId xmlns:p14="http://schemas.microsoft.com/office/powerpoint/2010/main" val="141220627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501</Words>
  <Application>Microsoft Office PowerPoint</Application>
  <PresentationFormat>Panorámica</PresentationFormat>
  <Paragraphs>54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__fkGroteskNeue_598ab8</vt:lpstr>
      <vt:lpstr>Arial</vt:lpstr>
      <vt:lpstr>Calibri</vt:lpstr>
      <vt:lpstr>Century Gothic</vt:lpstr>
      <vt:lpstr>Wingdings 3</vt:lpstr>
      <vt:lpstr>Espiral</vt:lpstr>
      <vt:lpstr>COMERCIO JUSTO</vt:lpstr>
      <vt:lpstr>Presentación de PowerPoint</vt:lpstr>
      <vt:lpstr>¿QUÉ ES EL COMERCIO JUSTO?</vt:lpstr>
      <vt:lpstr>OBJETIVOS DEL COMERCIO JUSTO</vt:lpstr>
      <vt:lpstr>PRINCIPIOS DEL COMERCIO JUSTO   (1)</vt:lpstr>
      <vt:lpstr>PRINCIPIOS DEL COMERCIO JUSTO   (2)</vt:lpstr>
      <vt:lpstr>TRABAJO  GRUPAL</vt:lpstr>
      <vt:lpstr>DEBATE:</vt:lpstr>
      <vt:lpstr>REFLEXIÓN PERSONAL: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Anónimo</dc:creator>
  <cp:lastModifiedBy>Anónimo</cp:lastModifiedBy>
  <cp:revision>2</cp:revision>
  <dcterms:created xsi:type="dcterms:W3CDTF">2025-01-24T16:55:31Z</dcterms:created>
  <dcterms:modified xsi:type="dcterms:W3CDTF">2025-01-24T17:06:20Z</dcterms:modified>
</cp:coreProperties>
</file>