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8288000" cy="10287000"/>
  <p:notesSz cx="6858000" cy="9144000"/>
  <p:embeddedFontLst>
    <p:embeddedFont>
      <p:font typeface="Hero" charset="1" panose="00000500000000000000"/>
      <p:regular r:id="rId12"/>
    </p:embeddedFont>
    <p:embeddedFont>
      <p:font typeface="Hero Bold" charset="1" panose="0000050000000000000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fonts/font12.fntdata" Type="http://schemas.openxmlformats.org/officeDocument/2006/relationships/font"/><Relationship Id="rId13" Target="fonts/font13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5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jpeg" Type="http://schemas.openxmlformats.org/officeDocument/2006/relationships/image"/><Relationship Id="rId3" Target="../media/image7.png" Type="http://schemas.openxmlformats.org/officeDocument/2006/relationships/image"/><Relationship Id="rId4" Target="../media/image8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8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10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16249854" y="-292546"/>
            <a:ext cx="2209391" cy="8217976"/>
          </a:xfrm>
          <a:prstGeom prst="rect">
            <a:avLst/>
          </a:prstGeom>
          <a:solidFill>
            <a:srgbClr val="1893F8"/>
          </a:solidFill>
        </p:spPr>
      </p:sp>
      <p:sp>
        <p:nvSpPr>
          <p:cNvPr name="Freeform 3" id="3"/>
          <p:cNvSpPr/>
          <p:nvPr/>
        </p:nvSpPr>
        <p:spPr>
          <a:xfrm flipH="false" flipV="false" rot="-5400000">
            <a:off x="16150896" y="8024387"/>
            <a:ext cx="2527071" cy="2329155"/>
          </a:xfrm>
          <a:custGeom>
            <a:avLst/>
            <a:gdLst/>
            <a:ahLst/>
            <a:cxnLst/>
            <a:rect r="r" b="b" t="t" l="l"/>
            <a:pathLst>
              <a:path h="2329155" w="2527071">
                <a:moveTo>
                  <a:pt x="0" y="0"/>
                </a:moveTo>
                <a:lnTo>
                  <a:pt x="2527071" y="0"/>
                </a:lnTo>
                <a:lnTo>
                  <a:pt x="2527071" y="2329155"/>
                </a:lnTo>
                <a:lnTo>
                  <a:pt x="0" y="232915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35020" t="-13999" r="-38419" b="-75904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028700" y="8849489"/>
            <a:ext cx="5716965" cy="899981"/>
            <a:chOff x="0" y="0"/>
            <a:chExt cx="7622619" cy="1199974"/>
          </a:xfrm>
        </p:grpSpPr>
        <p:sp>
          <p:nvSpPr>
            <p:cNvPr name="TextBox 5" id="5"/>
            <p:cNvSpPr txBox="true"/>
            <p:nvPr/>
          </p:nvSpPr>
          <p:spPr>
            <a:xfrm rot="0">
              <a:off x="1051938" y="68616"/>
              <a:ext cx="6570681" cy="113135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499"/>
                </a:lnSpc>
              </a:pPr>
              <a:r>
                <a:rPr lang="en-US" sz="2499">
                  <a:solidFill>
                    <a:srgbClr val="1893F8"/>
                  </a:solidFill>
                  <a:latin typeface="Hero"/>
                  <a:ea typeface="Hero"/>
                  <a:cs typeface="Hero"/>
                  <a:sym typeface="Hero"/>
                </a:rPr>
                <a:t>DOCENTE </a:t>
              </a:r>
            </a:p>
            <a:p>
              <a:pPr algn="l">
                <a:lnSpc>
                  <a:spcPts val="35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1893F8"/>
                  </a:solidFill>
                  <a:latin typeface="Hero"/>
                  <a:ea typeface="Hero"/>
                  <a:cs typeface="Hero"/>
                  <a:sym typeface="Hero"/>
                </a:rPr>
                <a:t>﻿MS.C GLADYS BONILLA </a:t>
              </a:r>
            </a:p>
          </p:txBody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725360" cy="732014"/>
            </a:xfrm>
            <a:custGeom>
              <a:avLst/>
              <a:gdLst/>
              <a:ahLst/>
              <a:cxnLst/>
              <a:rect r="r" b="b" t="t" l="l"/>
              <a:pathLst>
                <a:path h="732014" w="725360">
                  <a:moveTo>
                    <a:pt x="0" y="0"/>
                  </a:moveTo>
                  <a:lnTo>
                    <a:pt x="725360" y="0"/>
                  </a:lnTo>
                  <a:lnTo>
                    <a:pt x="725360" y="732014"/>
                  </a:lnTo>
                  <a:lnTo>
                    <a:pt x="0" y="73201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7" id="7"/>
          <p:cNvGrpSpPr/>
          <p:nvPr/>
        </p:nvGrpSpPr>
        <p:grpSpPr>
          <a:xfrm rot="0">
            <a:off x="1028700" y="1028700"/>
            <a:ext cx="13031545" cy="6813566"/>
            <a:chOff x="0" y="0"/>
            <a:chExt cx="17375393" cy="9084755"/>
          </a:xfrm>
        </p:grpSpPr>
        <p:sp>
          <p:nvSpPr>
            <p:cNvPr name="AutoShape 8" id="8"/>
            <p:cNvSpPr/>
            <p:nvPr/>
          </p:nvSpPr>
          <p:spPr>
            <a:xfrm rot="0">
              <a:off x="0" y="1419453"/>
              <a:ext cx="9265590" cy="42235"/>
            </a:xfrm>
            <a:prstGeom prst="rect">
              <a:avLst/>
            </a:prstGeom>
            <a:solidFill>
              <a:srgbClr val="1893F8"/>
            </a:solidFill>
          </p:spPr>
        </p:sp>
        <p:sp>
          <p:nvSpPr>
            <p:cNvPr name="TextBox 9" id="9"/>
            <p:cNvSpPr txBox="true"/>
            <p:nvPr/>
          </p:nvSpPr>
          <p:spPr>
            <a:xfrm rot="0">
              <a:off x="0" y="1820355"/>
              <a:ext cx="17375393" cy="72644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0753"/>
                </a:lnSpc>
              </a:pPr>
              <a:r>
                <a:rPr lang="en-US" sz="8961">
                  <a:solidFill>
                    <a:srgbClr val="1893F8"/>
                  </a:solidFill>
                  <a:latin typeface="Hero"/>
                  <a:ea typeface="Hero"/>
                  <a:cs typeface="Hero"/>
                  <a:sym typeface="Hero"/>
                </a:rPr>
                <a:t>Conceptualizacion de la importancia de los problemas contemporáneos </a:t>
              </a:r>
            </a:p>
          </p:txBody>
        </p:sp>
        <p:sp>
          <p:nvSpPr>
            <p:cNvPr name="TextBox 10" id="10"/>
            <p:cNvSpPr txBox="true"/>
            <p:nvPr/>
          </p:nvSpPr>
          <p:spPr>
            <a:xfrm rot="0">
              <a:off x="0" y="-76200"/>
              <a:ext cx="10820400" cy="77186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4822"/>
                </a:lnSpc>
                <a:spcBef>
                  <a:spcPct val="0"/>
                </a:spcBef>
              </a:pPr>
              <a:r>
                <a:rPr lang="en-US" sz="3444">
                  <a:solidFill>
                    <a:srgbClr val="1893F8"/>
                  </a:solidFill>
                  <a:latin typeface="Hero"/>
                  <a:ea typeface="Hero"/>
                  <a:cs typeface="Hero"/>
                  <a:sym typeface="Hero"/>
                </a:rPr>
                <a:t>UNACH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0" y="-254111"/>
            <a:ext cx="16420200" cy="2582018"/>
          </a:xfrm>
          <a:prstGeom prst="rect">
            <a:avLst/>
          </a:prstGeom>
          <a:solidFill>
            <a:srgbClr val="1893F8"/>
          </a:solidFill>
        </p:spPr>
      </p:sp>
      <p:sp>
        <p:nvSpPr>
          <p:cNvPr name="TextBox 3" id="3"/>
          <p:cNvSpPr txBox="true"/>
          <p:nvPr/>
        </p:nvSpPr>
        <p:spPr>
          <a:xfrm rot="0">
            <a:off x="1028700" y="753342"/>
            <a:ext cx="5727563" cy="8375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859"/>
              </a:lnSpc>
            </a:pPr>
            <a:r>
              <a:rPr lang="en-US" sz="4900">
                <a:solidFill>
                  <a:srgbClr val="FFFFFF"/>
                </a:solidFill>
                <a:latin typeface="Hero Bold"/>
                <a:ea typeface="Hero Bold"/>
                <a:cs typeface="Hero Bold"/>
                <a:sym typeface="Hero Bold"/>
              </a:rPr>
              <a:t>INTRODUCCIÓN 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2224760" y="4527568"/>
            <a:ext cx="13838480" cy="31290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4984"/>
              </a:lnSpc>
              <a:spcBef>
                <a:spcPct val="0"/>
              </a:spcBef>
            </a:pPr>
            <a:r>
              <a:rPr lang="en-US" sz="3560">
                <a:solidFill>
                  <a:srgbClr val="000000"/>
                </a:solidFill>
                <a:latin typeface="Hero"/>
                <a:ea typeface="Hero"/>
                <a:cs typeface="Hero"/>
                <a:sym typeface="Hero"/>
              </a:rPr>
              <a:t>La conceptualización de la importancia de los problemas contemporáneos se refiere a cómo entendemos y valoramos los desafíos que enfrenta nuestra sociedad actual. Estos problemas son cruciales porque afectan directamente nuestras vidas y el futuro del planeta.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-5400000">
            <a:off x="16324671" y="-16063"/>
            <a:ext cx="2439498" cy="2248441"/>
          </a:xfrm>
          <a:custGeom>
            <a:avLst/>
            <a:gdLst/>
            <a:ahLst/>
            <a:cxnLst/>
            <a:rect r="r" b="b" t="t" l="l"/>
            <a:pathLst>
              <a:path h="2248441" w="2439498">
                <a:moveTo>
                  <a:pt x="0" y="0"/>
                </a:moveTo>
                <a:lnTo>
                  <a:pt x="2439498" y="0"/>
                </a:lnTo>
                <a:lnTo>
                  <a:pt x="2439498" y="2248441"/>
                </a:lnTo>
                <a:lnTo>
                  <a:pt x="0" y="22484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40380" t="-13999" r="-33060" b="-75904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0" y="-254111"/>
            <a:ext cx="16420200" cy="2582018"/>
          </a:xfrm>
          <a:prstGeom prst="rect">
            <a:avLst/>
          </a:prstGeom>
          <a:solidFill>
            <a:srgbClr val="1893F8"/>
          </a:solidFill>
        </p:spPr>
      </p:sp>
      <p:sp>
        <p:nvSpPr>
          <p:cNvPr name="Freeform 3" id="3"/>
          <p:cNvSpPr/>
          <p:nvPr/>
        </p:nvSpPr>
        <p:spPr>
          <a:xfrm flipH="false" flipV="false" rot="-5400000">
            <a:off x="16324671" y="-16063"/>
            <a:ext cx="2439498" cy="2248441"/>
          </a:xfrm>
          <a:custGeom>
            <a:avLst/>
            <a:gdLst/>
            <a:ahLst/>
            <a:cxnLst/>
            <a:rect r="r" b="b" t="t" l="l"/>
            <a:pathLst>
              <a:path h="2248441" w="2439498">
                <a:moveTo>
                  <a:pt x="0" y="0"/>
                </a:moveTo>
                <a:lnTo>
                  <a:pt x="2439498" y="0"/>
                </a:lnTo>
                <a:lnTo>
                  <a:pt x="2439498" y="2248441"/>
                </a:lnTo>
                <a:lnTo>
                  <a:pt x="0" y="22484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40380" t="-13999" r="-33060" b="-75904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1975272" y="4115007"/>
            <a:ext cx="5284028" cy="4023372"/>
          </a:xfrm>
          <a:custGeom>
            <a:avLst/>
            <a:gdLst/>
            <a:ahLst/>
            <a:cxnLst/>
            <a:rect r="r" b="b" t="t" l="l"/>
            <a:pathLst>
              <a:path h="4023372" w="5284028">
                <a:moveTo>
                  <a:pt x="0" y="0"/>
                </a:moveTo>
                <a:lnTo>
                  <a:pt x="5284028" y="0"/>
                </a:lnTo>
                <a:lnTo>
                  <a:pt x="5284028" y="4023372"/>
                </a:lnTo>
                <a:lnTo>
                  <a:pt x="0" y="40233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-1522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1028700" y="2561289"/>
            <a:ext cx="9985666" cy="15537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086"/>
              </a:lnSpc>
              <a:spcBef>
                <a:spcPct val="0"/>
              </a:spcBef>
            </a:pPr>
            <a:r>
              <a:rPr lang="en-US" sz="2204">
                <a:solidFill>
                  <a:srgbClr val="000000"/>
                </a:solidFill>
                <a:latin typeface="Hero"/>
                <a:ea typeface="Hero"/>
                <a:cs typeface="Hero"/>
                <a:sym typeface="Hero"/>
              </a:rPr>
              <a:t>Desafíos Sociales: Problemas como la pobreza, la exclusión social y la violencia son evidentes y requieren atención urgente. Estos problemas no solo afectan a individuos, sino que también impactan a comunidades enteras.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028700" y="4353132"/>
            <a:ext cx="9985666" cy="44325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739"/>
              </a:lnSpc>
            </a:pPr>
            <a:r>
              <a:rPr lang="en-US" sz="1956">
                <a:solidFill>
                  <a:srgbClr val="000000"/>
                </a:solidFill>
                <a:latin typeface="Hero"/>
                <a:ea typeface="Hero"/>
                <a:cs typeface="Hero"/>
                <a:sym typeface="Hero"/>
              </a:rPr>
              <a:t>Cambios Políticos y Económicos: La inestabilidad política y las crisis económicas pueden llevar a conflictos sociales. La comprensión de estos fenómenos es esencial para buscar soluciones efectivas.</a:t>
            </a:r>
          </a:p>
          <a:p>
            <a:pPr algn="just">
              <a:lnSpc>
                <a:spcPts val="2739"/>
              </a:lnSpc>
            </a:pPr>
          </a:p>
          <a:p>
            <a:pPr algn="just">
              <a:lnSpc>
                <a:spcPts val="2739"/>
              </a:lnSpc>
            </a:pPr>
            <a:r>
              <a:rPr lang="en-US" sz="1956">
                <a:solidFill>
                  <a:srgbClr val="000000"/>
                </a:solidFill>
                <a:latin typeface="Hero"/>
                <a:ea typeface="Hero"/>
                <a:cs typeface="Hero"/>
                <a:sym typeface="Hero"/>
              </a:rPr>
              <a:t>Educación y Conciencia: La educación juega un papel fundamental en la conceptualización de estos problemas. A través de la educación, se pueden desarrollar habilidades críticas y una mayor conciencia social.</a:t>
            </a:r>
          </a:p>
          <a:p>
            <a:pPr algn="just">
              <a:lnSpc>
                <a:spcPts val="2739"/>
              </a:lnSpc>
              <a:spcBef>
                <a:spcPct val="0"/>
              </a:spcBef>
            </a:pPr>
            <a:r>
              <a:rPr lang="en-US" sz="1956">
                <a:solidFill>
                  <a:srgbClr val="000000"/>
                </a:solidFill>
                <a:latin typeface="Hero"/>
                <a:ea typeface="Hero"/>
                <a:cs typeface="Hero"/>
                <a:sym typeface="Hero"/>
              </a:rPr>
              <a:t>Impacto Ambiental: Problemas como el calentamiento global y la explosión demográfica son desafíos contemporáneos que requieren un enfoque global y colaborativo.</a:t>
            </a:r>
          </a:p>
          <a:p>
            <a:pPr algn="just">
              <a:lnSpc>
                <a:spcPts val="2739"/>
              </a:lnSpc>
              <a:spcBef>
                <a:spcPct val="0"/>
              </a:spcBef>
            </a:pPr>
            <a:r>
              <a:rPr lang="en-US" sz="1956">
                <a:solidFill>
                  <a:srgbClr val="000000"/>
                </a:solidFill>
                <a:latin typeface="Hero"/>
                <a:ea typeface="Hero"/>
                <a:cs typeface="Hero"/>
                <a:sym typeface="Hero"/>
              </a:rPr>
              <a:t>Innovación y Cambio: A pesar de los desafíos, los conflictos sociales pueden conducir a cambios positivos, como la mejora de las condiciones de vida y la promoción de la justicia social.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0" y="0"/>
            <a:ext cx="6993495" cy="10287000"/>
          </a:xfrm>
          <a:prstGeom prst="rect">
            <a:avLst/>
          </a:prstGeom>
          <a:solidFill>
            <a:srgbClr val="1893F8"/>
          </a:solidFill>
        </p:spPr>
      </p:sp>
      <p:grpSp>
        <p:nvGrpSpPr>
          <p:cNvPr name="Group 3" id="3"/>
          <p:cNvGrpSpPr/>
          <p:nvPr/>
        </p:nvGrpSpPr>
        <p:grpSpPr>
          <a:xfrm rot="0">
            <a:off x="1332352" y="2660584"/>
            <a:ext cx="4328790" cy="4328773"/>
            <a:chOff x="0" y="0"/>
            <a:chExt cx="6350000" cy="6349975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6350000" cy="6349975"/>
            </a:xfrm>
            <a:custGeom>
              <a:avLst/>
              <a:gdLst/>
              <a:ahLst/>
              <a:cxnLst/>
              <a:rect r="r" b="b" t="t" l="l"/>
              <a:pathLst>
                <a:path h="6349975" w="6350000">
                  <a:moveTo>
                    <a:pt x="6350000" y="3175025"/>
                  </a:moveTo>
                  <a:cubicBezTo>
                    <a:pt x="6350000" y="4928451"/>
                    <a:pt x="4928476" y="6349975"/>
                    <a:pt x="3175000" y="6349975"/>
                  </a:cubicBezTo>
                  <a:cubicBezTo>
                    <a:pt x="1421498" y="6349975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2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2"/>
              <a:stretch>
                <a:fillRect l="-37718" t="0" r="-37718" b="0"/>
              </a:stretch>
            </a:blipFill>
          </p:spPr>
        </p:sp>
      </p:grpSp>
      <p:sp>
        <p:nvSpPr>
          <p:cNvPr name="TextBox 5" id="5"/>
          <p:cNvSpPr txBox="true"/>
          <p:nvPr/>
        </p:nvSpPr>
        <p:spPr>
          <a:xfrm rot="0">
            <a:off x="7787330" y="3061882"/>
            <a:ext cx="9216195" cy="3927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Hero"/>
                <a:ea typeface="Hero"/>
                <a:cs typeface="Hero"/>
                <a:sym typeface="Hero"/>
              </a:rPr>
              <a:t>Pobreza y Desigualdad: No se trata solo de la falta de recursos, sino también de la desigualdad en el acceso a oportunidades como educación, salud y empleo.</a:t>
            </a:r>
          </a:p>
          <a:p>
            <a:pPr algn="just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Hero"/>
                <a:ea typeface="Hero"/>
                <a:cs typeface="Hero"/>
                <a:sym typeface="Hero"/>
              </a:rPr>
              <a:t>Discriminación y Exclusión: Esto abarca el racismo, el sexismo, la homofobia y otras formas de discriminación. La inclusión y la diversidad son claves para una sociedad justa.</a:t>
            </a:r>
          </a:p>
          <a:p>
            <a:pPr algn="just" marL="0" indent="0" lvl="0">
              <a:lnSpc>
                <a:spcPts val="3500"/>
              </a:lnSpc>
              <a:spcBef>
                <a:spcPct val="0"/>
              </a:spcBef>
            </a:pPr>
            <a:r>
              <a:rPr lang="en-US" sz="2500">
                <a:solidFill>
                  <a:srgbClr val="000000"/>
                </a:solidFill>
                <a:latin typeface="Hero"/>
                <a:ea typeface="Hero"/>
                <a:cs typeface="Hero"/>
                <a:sym typeface="Hero"/>
              </a:rPr>
              <a:t>Violencia: Incluye la violencia doméstica, el crimen organizado y los conflictos armados. Entender las causas subyacentes es crucial para prevenirla.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1028700" y="754195"/>
            <a:ext cx="551549" cy="556609"/>
          </a:xfrm>
          <a:custGeom>
            <a:avLst/>
            <a:gdLst/>
            <a:ahLst/>
            <a:cxnLst/>
            <a:rect r="r" b="b" t="t" l="l"/>
            <a:pathLst>
              <a:path h="556609" w="551549">
                <a:moveTo>
                  <a:pt x="0" y="0"/>
                </a:moveTo>
                <a:lnTo>
                  <a:pt x="551549" y="0"/>
                </a:lnTo>
                <a:lnTo>
                  <a:pt x="551549" y="556608"/>
                </a:lnTo>
                <a:lnTo>
                  <a:pt x="0" y="55660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1893F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3209062" y="7950076"/>
            <a:ext cx="14461492" cy="14594166"/>
          </a:xfrm>
          <a:custGeom>
            <a:avLst/>
            <a:gdLst/>
            <a:ahLst/>
            <a:cxnLst/>
            <a:rect r="r" b="b" t="t" l="l"/>
            <a:pathLst>
              <a:path h="14594166" w="14461492">
                <a:moveTo>
                  <a:pt x="0" y="0"/>
                </a:moveTo>
                <a:lnTo>
                  <a:pt x="14461492" y="0"/>
                </a:lnTo>
                <a:lnTo>
                  <a:pt x="14461492" y="14594166"/>
                </a:lnTo>
                <a:lnTo>
                  <a:pt x="0" y="1459416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3" id="3"/>
          <p:cNvSpPr/>
          <p:nvPr/>
        </p:nvSpPr>
        <p:spPr>
          <a:xfrm rot="0">
            <a:off x="-183552" y="-131042"/>
            <a:ext cx="17442852" cy="1521354"/>
          </a:xfrm>
          <a:prstGeom prst="rect">
            <a:avLst/>
          </a:prstGeom>
          <a:solidFill>
            <a:srgbClr val="FFFFFF"/>
          </a:solidFill>
        </p:spPr>
      </p:sp>
      <p:sp>
        <p:nvSpPr>
          <p:cNvPr name="Freeform 4" id="4"/>
          <p:cNvSpPr/>
          <p:nvPr/>
        </p:nvSpPr>
        <p:spPr>
          <a:xfrm flipH="false" flipV="false" rot="-5400000">
            <a:off x="17169272" y="-78766"/>
            <a:ext cx="1521354" cy="1402204"/>
          </a:xfrm>
          <a:custGeom>
            <a:avLst/>
            <a:gdLst/>
            <a:ahLst/>
            <a:cxnLst/>
            <a:rect r="r" b="b" t="t" l="l"/>
            <a:pathLst>
              <a:path h="1402204" w="1521354">
                <a:moveTo>
                  <a:pt x="0" y="0"/>
                </a:moveTo>
                <a:lnTo>
                  <a:pt x="1521354" y="0"/>
                </a:lnTo>
                <a:lnTo>
                  <a:pt x="1521354" y="1402204"/>
                </a:lnTo>
                <a:lnTo>
                  <a:pt x="0" y="14022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40380" t="-13999" r="-33060" b="-75904"/>
            </a:stretch>
          </a:blipFill>
        </p:spPr>
      </p:sp>
      <p:sp>
        <p:nvSpPr>
          <p:cNvPr name="AutoShape 5" id="5"/>
          <p:cNvSpPr/>
          <p:nvPr/>
        </p:nvSpPr>
        <p:spPr>
          <a:xfrm rot="0">
            <a:off x="6167809" y="2311400"/>
            <a:ext cx="9589" cy="6946900"/>
          </a:xfrm>
          <a:prstGeom prst="rect">
            <a:avLst/>
          </a:prstGeom>
          <a:solidFill>
            <a:srgbClr val="FFFFFF"/>
          </a:solidFill>
        </p:spPr>
      </p:sp>
      <p:sp>
        <p:nvSpPr>
          <p:cNvPr name="TextBox 6" id="6"/>
          <p:cNvSpPr txBox="true"/>
          <p:nvPr/>
        </p:nvSpPr>
        <p:spPr>
          <a:xfrm rot="0">
            <a:off x="557736" y="2254250"/>
            <a:ext cx="4793500" cy="75399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359"/>
              </a:lnSpc>
            </a:pPr>
            <a:r>
              <a:rPr lang="en-US" sz="2400">
                <a:solidFill>
                  <a:srgbClr val="FFFFFF"/>
                </a:solidFill>
                <a:latin typeface="Hero"/>
                <a:ea typeface="Hero"/>
                <a:cs typeface="Hero"/>
                <a:sym typeface="Hero"/>
              </a:rPr>
              <a:t>Análisis de Cambios Políticos y Económicos:</a:t>
            </a:r>
          </a:p>
          <a:p>
            <a:pPr algn="just">
              <a:lnSpc>
                <a:spcPts val="3359"/>
              </a:lnSpc>
            </a:pPr>
          </a:p>
          <a:p>
            <a:pPr algn="just">
              <a:lnSpc>
                <a:spcPts val="3359"/>
              </a:lnSpc>
            </a:pPr>
            <a:r>
              <a:rPr lang="en-US" sz="2400">
                <a:solidFill>
                  <a:srgbClr val="FFFFFF"/>
                </a:solidFill>
                <a:latin typeface="Hero"/>
                <a:ea typeface="Hero"/>
                <a:cs typeface="Hero"/>
                <a:sym typeface="Hero"/>
              </a:rPr>
              <a:t>Globalización: La interconexión del mundo afecta la economía, la política y la cultura. Comprender cómo funciona la globalización es fundamental.</a:t>
            </a:r>
          </a:p>
          <a:p>
            <a:pPr algn="just">
              <a:lnSpc>
                <a:spcPts val="3359"/>
              </a:lnSpc>
            </a:pPr>
            <a:r>
              <a:rPr lang="en-US" sz="2400">
                <a:solidFill>
                  <a:srgbClr val="FFFFFF"/>
                </a:solidFill>
                <a:latin typeface="Hero"/>
                <a:ea typeface="Hero"/>
                <a:cs typeface="Hero"/>
                <a:sym typeface="Hero"/>
              </a:rPr>
              <a:t>Crisis Económicas: Las recesiones y las crisis financieras tienen un impacto en la vida de las personas.</a:t>
            </a:r>
          </a:p>
          <a:p>
            <a:pPr algn="just">
              <a:lnSpc>
                <a:spcPts val="3359"/>
              </a:lnSpc>
              <a:spcBef>
                <a:spcPct val="0"/>
              </a:spcBef>
            </a:pPr>
            <a:r>
              <a:rPr lang="en-US" sz="2400">
                <a:solidFill>
                  <a:srgbClr val="FFFFFF"/>
                </a:solidFill>
                <a:latin typeface="Hero"/>
                <a:ea typeface="Hero"/>
                <a:cs typeface="Hero"/>
                <a:sym typeface="Hero"/>
              </a:rPr>
              <a:t>Conflictos Políticos: Los conflictos armados y la inestabilidad política pueden tener consecuencias devastadoras para las sociedades.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6745665" y="2254250"/>
            <a:ext cx="4793500" cy="62826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359"/>
              </a:lnSpc>
            </a:pPr>
            <a:r>
              <a:rPr lang="en-US" sz="2400">
                <a:solidFill>
                  <a:srgbClr val="FFFFFF"/>
                </a:solidFill>
                <a:latin typeface="Hero"/>
                <a:ea typeface="Hero"/>
                <a:cs typeface="Hero"/>
                <a:sym typeface="Hero"/>
              </a:rPr>
              <a:t>El Papel de la Educación y la Conciencia:</a:t>
            </a:r>
          </a:p>
          <a:p>
            <a:pPr algn="just">
              <a:lnSpc>
                <a:spcPts val="3359"/>
              </a:lnSpc>
            </a:pPr>
          </a:p>
          <a:p>
            <a:pPr algn="just">
              <a:lnSpc>
                <a:spcPts val="3359"/>
              </a:lnSpc>
            </a:pPr>
            <a:r>
              <a:rPr lang="en-US" sz="2400">
                <a:solidFill>
                  <a:srgbClr val="FFFFFF"/>
                </a:solidFill>
                <a:latin typeface="Hero"/>
                <a:ea typeface="Hero"/>
                <a:cs typeface="Hero"/>
                <a:sym typeface="Hero"/>
              </a:rPr>
              <a:t>Educación Crítica: Enseñar a analizar información, a cuestionar y a pensar de manera independiente.</a:t>
            </a:r>
          </a:p>
          <a:p>
            <a:pPr algn="just">
              <a:lnSpc>
                <a:spcPts val="3359"/>
              </a:lnSpc>
            </a:pPr>
            <a:r>
              <a:rPr lang="en-US" sz="2400">
                <a:solidFill>
                  <a:srgbClr val="FFFFFF"/>
                </a:solidFill>
                <a:latin typeface="Hero"/>
                <a:ea typeface="Hero"/>
                <a:cs typeface="Hero"/>
                <a:sym typeface="Hero"/>
              </a:rPr>
              <a:t>Conciencia Social: Fomentar la empatía y la comprensión de los problemas que enfrentan los demás.</a:t>
            </a:r>
          </a:p>
          <a:p>
            <a:pPr algn="just">
              <a:lnSpc>
                <a:spcPts val="3359"/>
              </a:lnSpc>
              <a:spcBef>
                <a:spcPct val="0"/>
              </a:spcBef>
            </a:pPr>
            <a:r>
              <a:rPr lang="en-US" sz="2400">
                <a:solidFill>
                  <a:srgbClr val="FFFFFF"/>
                </a:solidFill>
                <a:latin typeface="Hero"/>
                <a:ea typeface="Hero"/>
                <a:cs typeface="Hero"/>
                <a:sym typeface="Hero"/>
              </a:rPr>
              <a:t>Participación Ciudadana: Animar a la gente a involucrarse en la toma de decisiones y a participar en la sociedad.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2465800" y="2254250"/>
            <a:ext cx="4793500" cy="54444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359"/>
              </a:lnSpc>
            </a:pPr>
            <a:r>
              <a:rPr lang="en-US" sz="2400">
                <a:solidFill>
                  <a:srgbClr val="FFFFFF"/>
                </a:solidFill>
                <a:latin typeface="Hero"/>
                <a:ea typeface="Hero"/>
                <a:cs typeface="Hero"/>
                <a:sym typeface="Hero"/>
              </a:rPr>
              <a:t>Impacto Ambiental en Detalle:</a:t>
            </a:r>
          </a:p>
          <a:p>
            <a:pPr algn="just">
              <a:lnSpc>
                <a:spcPts val="3359"/>
              </a:lnSpc>
            </a:pPr>
          </a:p>
          <a:p>
            <a:pPr algn="just">
              <a:lnSpc>
                <a:spcPts val="3359"/>
              </a:lnSpc>
            </a:pPr>
            <a:r>
              <a:rPr lang="en-US" sz="2400">
                <a:solidFill>
                  <a:srgbClr val="FFFFFF"/>
                </a:solidFill>
                <a:latin typeface="Hero"/>
                <a:ea typeface="Hero"/>
                <a:cs typeface="Hero"/>
                <a:sym typeface="Hero"/>
              </a:rPr>
              <a:t>Cambio Climático: El aumento de la temperatura global, el aumento del nivel del mar y los eventos climáticos extremos.</a:t>
            </a:r>
          </a:p>
          <a:p>
            <a:pPr algn="just">
              <a:lnSpc>
                <a:spcPts val="3359"/>
              </a:lnSpc>
            </a:pPr>
            <a:r>
              <a:rPr lang="en-US" sz="2400">
                <a:solidFill>
                  <a:srgbClr val="FFFFFF"/>
                </a:solidFill>
                <a:latin typeface="Hero"/>
                <a:ea typeface="Hero"/>
                <a:cs typeface="Hero"/>
                <a:sym typeface="Hero"/>
              </a:rPr>
              <a:t>Pérdida de Biodiversidad: La extinción de especies y la degradación de los ecosistemas.</a:t>
            </a:r>
          </a:p>
          <a:p>
            <a:pPr algn="just">
              <a:lnSpc>
                <a:spcPts val="3359"/>
              </a:lnSpc>
              <a:spcBef>
                <a:spcPct val="0"/>
              </a:spcBef>
            </a:pPr>
            <a:r>
              <a:rPr lang="en-US" sz="2400">
                <a:solidFill>
                  <a:srgbClr val="FFFFFF"/>
                </a:solidFill>
                <a:latin typeface="Hero"/>
                <a:ea typeface="Hero"/>
                <a:cs typeface="Hero"/>
                <a:sym typeface="Hero"/>
              </a:rPr>
              <a:t>Contaminación: La contaminación del aire, del agua y del suelo.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1893F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469294" y="2254559"/>
            <a:ext cx="11349412" cy="5777883"/>
          </a:xfrm>
          <a:custGeom>
            <a:avLst/>
            <a:gdLst/>
            <a:ahLst/>
            <a:cxnLst/>
            <a:rect r="r" b="b" t="t" l="l"/>
            <a:pathLst>
              <a:path h="5777883" w="11349412">
                <a:moveTo>
                  <a:pt x="0" y="0"/>
                </a:moveTo>
                <a:lnTo>
                  <a:pt x="11349412" y="0"/>
                </a:lnTo>
                <a:lnTo>
                  <a:pt x="11349412" y="5777882"/>
                </a:lnTo>
                <a:lnTo>
                  <a:pt x="0" y="577788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DAGlR4IQLew</dc:identifier>
  <dcterms:modified xsi:type="dcterms:W3CDTF">2011-08-01T06:04:30Z</dcterms:modified>
  <cp:revision>1</cp:revision>
  <dc:title>Conceptualizacion de la importancia de los problemas contemporáneos</dc:title>
</cp:coreProperties>
</file>