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6" r:id="rId2"/>
    <p:sldId id="352" r:id="rId3"/>
    <p:sldId id="337" r:id="rId4"/>
    <p:sldId id="338" r:id="rId5"/>
    <p:sldId id="339" r:id="rId6"/>
    <p:sldId id="344" r:id="rId7"/>
    <p:sldId id="345" r:id="rId8"/>
    <p:sldId id="347" r:id="rId9"/>
    <p:sldId id="348" r:id="rId10"/>
    <p:sldId id="34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92" y="1914525"/>
            <a:ext cx="10359715" cy="2548165"/>
          </a:xfrm>
        </p:spPr>
        <p:txBody>
          <a:bodyPr/>
          <a:lstStyle/>
          <a:p>
            <a:r>
              <a:rPr lang="es-EC" sz="6600" dirty="0">
                <a:latin typeface="Book Antiqua" panose="02040602050305030304" pitchFamily="18" charset="0"/>
              </a:rPr>
              <a:t>FORMAS DE </a:t>
            </a:r>
            <a:br>
              <a:rPr lang="es-EC" sz="6600" dirty="0">
                <a:latin typeface="Book Antiqua" panose="02040602050305030304" pitchFamily="18" charset="0"/>
              </a:rPr>
            </a:br>
            <a:r>
              <a:rPr lang="es-EC" sz="6600" dirty="0">
                <a:latin typeface="Book Antiqua" panose="02040602050305030304" pitchFamily="18" charset="0"/>
              </a:rPr>
              <a:t>COMUNICACIÓN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42D9-B9CF-4949-A7C9-332D32FF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1286"/>
            <a:ext cx="9601200" cy="85271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FORMAS DE COMUNICACIÓN DE ACUERDO AL CANAL SENSORIAL 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A0D3C4-5493-47D9-8762-00F60AF0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424" y="2286000"/>
            <a:ext cx="5700713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78DD05-7661-4BFA-8777-4A666795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435768"/>
            <a:ext cx="8986837" cy="5986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2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6AD0380-25AD-44FF-A2C3-1E8C0EC5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3500"/>
            <a:ext cx="9601200" cy="880739"/>
          </a:xfrm>
        </p:spPr>
        <p:txBody>
          <a:bodyPr/>
          <a:lstStyle/>
          <a:p>
            <a:pPr algn="ctr"/>
            <a:r>
              <a:rPr lang="es-ES" b="1" u="sng" dirty="0"/>
              <a:t>LA COMUNICACIÓN</a:t>
            </a:r>
            <a:endParaRPr lang="es-EC" b="1" u="sng" dirty="0"/>
          </a:p>
        </p:txBody>
      </p:sp>
      <p:pic>
        <p:nvPicPr>
          <p:cNvPr id="1026" name="Picture 2" descr="ᐈ Dos personas hablando imágenes de stock, vector dos personas hablando  para dibujar | descargar en Depositphotos®">
            <a:extLst>
              <a:ext uri="{FF2B5EF4-FFF2-40B4-BE49-F238E27FC236}">
                <a16:creationId xmlns:a16="http://schemas.microsoft.com/office/drawing/2014/main" id="{230A2038-56C2-4092-A104-C29394550C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AFD3ED"/>
              </a:clrFrom>
              <a:clrTo>
                <a:srgbClr val="AFD3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65" y="2286000"/>
            <a:ext cx="4785861" cy="32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71C3A42-A45C-48F9-81CC-0A21F46DE492}"/>
              </a:ext>
            </a:extLst>
          </p:cNvPr>
          <p:cNvSpPr txBox="1"/>
          <p:nvPr/>
        </p:nvSpPr>
        <p:spPr>
          <a:xfrm>
            <a:off x="2714626" y="2570685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hnschrift SemiBold" panose="020B0502040204020203" pitchFamily="34" charset="0"/>
              </a:rPr>
              <a:t>EMISOR </a:t>
            </a:r>
            <a:endParaRPr lang="es-EC" sz="3200" dirty="0">
              <a:latin typeface="Bahnschrift SemiBold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1D8EFE-6C73-4D40-B145-51D89D48B84B}"/>
              </a:ext>
            </a:extLst>
          </p:cNvPr>
          <p:cNvSpPr txBox="1"/>
          <p:nvPr/>
        </p:nvSpPr>
        <p:spPr>
          <a:xfrm>
            <a:off x="1211063" y="3482725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hnschrift SemiBold" panose="020B0502040204020203" pitchFamily="34" charset="0"/>
              </a:rPr>
              <a:t>TRANSMISOR </a:t>
            </a:r>
            <a:endParaRPr lang="es-EC" sz="3200" dirty="0">
              <a:latin typeface="Bahnschrift SemiBold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C532E6E-C00C-4871-9EFE-D345CED27418}"/>
              </a:ext>
            </a:extLst>
          </p:cNvPr>
          <p:cNvSpPr txBox="1"/>
          <p:nvPr/>
        </p:nvSpPr>
        <p:spPr>
          <a:xfrm>
            <a:off x="9272588" y="334038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hnschrift SemiBold" panose="020B0502040204020203" pitchFamily="34" charset="0"/>
              </a:rPr>
              <a:t>RECEPTOR </a:t>
            </a:r>
            <a:endParaRPr lang="es-EC" sz="3200" dirty="0">
              <a:latin typeface="Bahnschrift SemiBol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001494-92C3-4FDF-925C-3FE18D226DD8}"/>
              </a:ext>
            </a:extLst>
          </p:cNvPr>
          <p:cNvSpPr txBox="1"/>
          <p:nvPr/>
        </p:nvSpPr>
        <p:spPr>
          <a:xfrm>
            <a:off x="7296151" y="1935522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hnschrift SemiBold" panose="020B0502040204020203" pitchFamily="34" charset="0"/>
              </a:rPr>
              <a:t>MENSAJE </a:t>
            </a:r>
            <a:endParaRPr lang="es-EC" sz="3200" dirty="0">
              <a:latin typeface="Bahnschrift SemiBold" panose="020B0502040204020203" pitchFamily="34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DA8F0A-B0C6-41F0-921C-358598794588}"/>
              </a:ext>
            </a:extLst>
          </p:cNvPr>
          <p:cNvCxnSpPr/>
          <p:nvPr/>
        </p:nvCxnSpPr>
        <p:spPr>
          <a:xfrm>
            <a:off x="4271963" y="3155460"/>
            <a:ext cx="328612" cy="769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776560A-63E8-49BC-9E2A-A762E1127E4B}"/>
              </a:ext>
            </a:extLst>
          </p:cNvPr>
          <p:cNvCxnSpPr>
            <a:cxnSpLocks/>
          </p:cNvCxnSpPr>
          <p:nvPr/>
        </p:nvCxnSpPr>
        <p:spPr>
          <a:xfrm>
            <a:off x="3157991" y="4172787"/>
            <a:ext cx="828674" cy="258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FEC3D73-C759-4B92-9F7B-BB81DA1453CE}"/>
              </a:ext>
            </a:extLst>
          </p:cNvPr>
          <p:cNvCxnSpPr>
            <a:cxnSpLocks/>
          </p:cNvCxnSpPr>
          <p:nvPr/>
        </p:nvCxnSpPr>
        <p:spPr>
          <a:xfrm flipH="1">
            <a:off x="7296151" y="2520297"/>
            <a:ext cx="512642" cy="635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29D4240-C46B-463F-B943-FFFB7A28EBFB}"/>
              </a:ext>
            </a:extLst>
          </p:cNvPr>
          <p:cNvCxnSpPr>
            <a:cxnSpLocks/>
          </p:cNvCxnSpPr>
          <p:nvPr/>
        </p:nvCxnSpPr>
        <p:spPr>
          <a:xfrm flipH="1">
            <a:off x="8958126" y="3925157"/>
            <a:ext cx="628923" cy="535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EC406FD-DC6B-40E9-9088-D5CE541DAAE4}"/>
              </a:ext>
            </a:extLst>
          </p:cNvPr>
          <p:cNvSpPr txBox="1"/>
          <p:nvPr/>
        </p:nvSpPr>
        <p:spPr>
          <a:xfrm>
            <a:off x="5197500" y="618396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hnschrift SemiBold" panose="020B0502040204020203" pitchFamily="34" charset="0"/>
              </a:rPr>
              <a:t>PROCESO </a:t>
            </a:r>
            <a:endParaRPr lang="es-EC" sz="3200" dirty="0">
              <a:latin typeface="Bahnschrift SemiBold" panose="020B0502040204020203" pitchFamily="34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724BE62-62C4-4C5B-BBF4-935B7053EF06}"/>
              </a:ext>
            </a:extLst>
          </p:cNvPr>
          <p:cNvSpPr/>
          <p:nvPr/>
        </p:nvSpPr>
        <p:spPr>
          <a:xfrm>
            <a:off x="4764160" y="6183966"/>
            <a:ext cx="2822503" cy="64964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499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773C4-598C-4859-8889-02C71B15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44815"/>
            <a:ext cx="9300028" cy="5713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b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br>
              <a:rPr lang="es-ES" b="0" dirty="0">
                <a:solidFill>
                  <a:srgbClr val="000000"/>
                </a:solidFill>
                <a:effectLst/>
              </a:rPr>
            </a:br>
            <a:br>
              <a:rPr lang="es-ES" b="0" dirty="0">
                <a:solidFill>
                  <a:srgbClr val="000000"/>
                </a:solidFill>
                <a:effectLst/>
              </a:rPr>
            </a:b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F7356A-F213-4D83-862B-DA7472A1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3260" y="2165055"/>
            <a:ext cx="3033713" cy="240770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5EDA3D1-A3D2-4429-9488-B74218A14D9D}"/>
              </a:ext>
            </a:extLst>
          </p:cNvPr>
          <p:cNvSpPr txBox="1">
            <a:spLocks/>
          </p:cNvSpPr>
          <p:nvPr/>
        </p:nvSpPr>
        <p:spPr>
          <a:xfrm>
            <a:off x="3786188" y="313819"/>
            <a:ext cx="5300662" cy="8309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u="sng" dirty="0"/>
              <a:t>COMUNICACIÓN VERBAL</a:t>
            </a:r>
            <a:endParaRPr lang="es-EC" b="1" u="sng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38CC01-A433-4C15-BF7F-656BAFD19A42}"/>
              </a:ext>
            </a:extLst>
          </p:cNvPr>
          <p:cNvSpPr txBox="1"/>
          <p:nvPr/>
        </p:nvSpPr>
        <p:spPr>
          <a:xfrm>
            <a:off x="2721143" y="5394574"/>
            <a:ext cx="743075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u="sng" dirty="0"/>
              <a:t>EL LENGUAJE </a:t>
            </a:r>
          </a:p>
          <a:p>
            <a:r>
              <a:rPr lang="es-ES" sz="2400" dirty="0"/>
              <a:t>CONJUNTO DE SIGNOS TANTO ORALES COMO ESCRITOS</a:t>
            </a:r>
            <a:endParaRPr lang="es-EC" sz="240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17A13CF-F0C1-4E87-BAED-D0D90BA7A71D}"/>
              </a:ext>
            </a:extLst>
          </p:cNvPr>
          <p:cNvSpPr/>
          <p:nvPr/>
        </p:nvSpPr>
        <p:spPr>
          <a:xfrm>
            <a:off x="3742499" y="3993976"/>
            <a:ext cx="1504951" cy="53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GESTOS</a:t>
            </a:r>
            <a:endParaRPr lang="es-EC" b="1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1BD661D-D062-40EF-9EF5-5C37C0B803DA}"/>
              </a:ext>
            </a:extLst>
          </p:cNvPr>
          <p:cNvSpPr txBox="1">
            <a:spLocks/>
          </p:cNvSpPr>
          <p:nvPr/>
        </p:nvSpPr>
        <p:spPr>
          <a:xfrm>
            <a:off x="1316831" y="1334059"/>
            <a:ext cx="4779169" cy="641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Bahnschrift SemiBold" panose="020B0502040204020203" pitchFamily="34" charset="0"/>
              </a:rPr>
              <a:t>COMUNICACIÓN ORAL</a:t>
            </a:r>
            <a:endParaRPr lang="es-EC" sz="2800" b="1" dirty="0">
              <a:latin typeface="Bahnschrift SemiBold" panose="020B0502040204020203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01E7725-4B76-4F7B-AFBB-380F905A0B08}"/>
              </a:ext>
            </a:extLst>
          </p:cNvPr>
          <p:cNvSpPr txBox="1">
            <a:spLocks/>
          </p:cNvSpPr>
          <p:nvPr/>
        </p:nvSpPr>
        <p:spPr>
          <a:xfrm>
            <a:off x="7111658" y="1334059"/>
            <a:ext cx="4306436" cy="830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Bahnschrift SemiBold" panose="020B0502040204020203" pitchFamily="34" charset="0"/>
              </a:rPr>
              <a:t>COMUNICACIÓN ESCRITA</a:t>
            </a:r>
            <a:endParaRPr lang="es-EC" sz="2800" b="1" dirty="0">
              <a:latin typeface="Bahnschrift SemiBold" panose="020B05020402040202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7B9E0D0-7C5E-4116-848F-5DC5F70B6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666"/>
          <a:stretch/>
        </p:blipFill>
        <p:spPr>
          <a:xfrm>
            <a:off x="8688506" y="2030020"/>
            <a:ext cx="2552915" cy="24952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B4F3B15-12F6-4024-B84B-926F3A82ED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2830" y="1916090"/>
            <a:ext cx="1879004" cy="140936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CF4F4A2-897A-4EBB-9389-A0E39B4A74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822" y="3397444"/>
            <a:ext cx="1879004" cy="12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356522C-9D81-4E21-A25C-A80781AC62AC}"/>
              </a:ext>
            </a:extLst>
          </p:cNvPr>
          <p:cNvSpPr txBox="1">
            <a:spLocks/>
          </p:cNvSpPr>
          <p:nvPr/>
        </p:nvSpPr>
        <p:spPr>
          <a:xfrm>
            <a:off x="3271838" y="517121"/>
            <a:ext cx="6572250" cy="596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u="sng" dirty="0"/>
              <a:t>COMUNICACIÓN NO VERBAL</a:t>
            </a:r>
            <a:endParaRPr lang="es-EC" sz="4000" b="1" u="sng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F72152-FF37-4EBA-8916-258D281DEE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298" y="1784494"/>
            <a:ext cx="3423501" cy="21067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F0C19DD-B637-4715-A8BD-8D78434B54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224" y="815544"/>
            <a:ext cx="3457575" cy="34575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0EA3724-1912-463A-9B7B-4B26EFDDEE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1950" y="4561790"/>
            <a:ext cx="4571999" cy="201096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9DAFDE9-1A76-4DF9-A356-27F0DBE6B539}"/>
              </a:ext>
            </a:extLst>
          </p:cNvPr>
          <p:cNvSpPr txBox="1"/>
          <p:nvPr/>
        </p:nvSpPr>
        <p:spPr>
          <a:xfrm>
            <a:off x="1120079" y="5028663"/>
            <a:ext cx="342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Bahnschrift SemiBold" panose="020B0502040204020203" pitchFamily="34" charset="0"/>
              </a:rPr>
              <a:t>LENGUAJE DE SEÑAS</a:t>
            </a:r>
            <a:endParaRPr lang="es-EC" sz="3200" dirty="0">
              <a:latin typeface="Bahnschrift SemiBold" panose="020B0502040204020203" pitchFamily="34" charset="0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4D9164F-EA9A-4BF8-9E76-DD896AF64498}"/>
              </a:ext>
            </a:extLst>
          </p:cNvPr>
          <p:cNvCxnSpPr/>
          <p:nvPr/>
        </p:nvCxnSpPr>
        <p:spPr>
          <a:xfrm>
            <a:off x="5536406" y="2861118"/>
            <a:ext cx="18430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B1A26E6-4829-411C-AE2D-40C8580AB8E6}"/>
              </a:ext>
            </a:extLst>
          </p:cNvPr>
          <p:cNvCxnSpPr>
            <a:endCxn id="14" idx="0"/>
          </p:cNvCxnSpPr>
          <p:nvPr/>
        </p:nvCxnSpPr>
        <p:spPr>
          <a:xfrm>
            <a:off x="5393531" y="3643313"/>
            <a:ext cx="1064419" cy="918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B432BEB-8A47-4ECF-93CF-A0FF4021F94E}"/>
              </a:ext>
            </a:extLst>
          </p:cNvPr>
          <p:cNvCxnSpPr>
            <a:cxnSpLocks/>
          </p:cNvCxnSpPr>
          <p:nvPr/>
        </p:nvCxnSpPr>
        <p:spPr>
          <a:xfrm flipH="1">
            <a:off x="6615112" y="3642799"/>
            <a:ext cx="947738" cy="919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36F994A0-4FB6-4EC0-9CDE-94AD99784B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713" b="11124"/>
          <a:stretch/>
        </p:blipFill>
        <p:spPr>
          <a:xfrm>
            <a:off x="9886951" y="4102551"/>
            <a:ext cx="1453263" cy="2072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FB22641-21E3-407A-8FEC-84C912E6FCA4}"/>
              </a:ext>
            </a:extLst>
          </p:cNvPr>
          <p:cNvSpPr txBox="1"/>
          <p:nvPr/>
        </p:nvSpPr>
        <p:spPr>
          <a:xfrm>
            <a:off x="9081079" y="6280958"/>
            <a:ext cx="2940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Bahnschrift SemiBold" panose="020B0502040204020203" pitchFamily="34" charset="0"/>
              </a:rPr>
              <a:t>HOMBRE DE LA PREHISTORIA</a:t>
            </a:r>
            <a:endParaRPr lang="es-EC" sz="1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2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42D9-B9CF-4949-A7C9-332D32FF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1286"/>
            <a:ext cx="9601200" cy="85271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COMUNICACIÓN SEGÚN EL NÚMERO DE PARTICIPANTES:</a:t>
            </a:r>
            <a:endParaRPr lang="es-EC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09BF43-E3C6-4D5B-9CC4-888B8F59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3" y="2537623"/>
            <a:ext cx="3818792" cy="25479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299835-7593-4843-B6EF-9ACD25A4E4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3965" y="2108210"/>
            <a:ext cx="3692635" cy="34067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79E1C0-2C00-49E8-AB0B-2C4F8D15A1D4}"/>
              </a:ext>
            </a:extLst>
          </p:cNvPr>
          <p:cNvSpPr txBox="1"/>
          <p:nvPr/>
        </p:nvSpPr>
        <p:spPr>
          <a:xfrm>
            <a:off x="1557964" y="5637519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COMUNICACIÓN ____________</a:t>
            </a:r>
            <a:endParaRPr lang="es-EC" sz="2400" dirty="0">
              <a:latin typeface="Bahnschrift SemiBol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8AF99D-ED90-41A3-9EBF-F3AB477D1510}"/>
              </a:ext>
            </a:extLst>
          </p:cNvPr>
          <p:cNvSpPr txBox="1"/>
          <p:nvPr/>
        </p:nvSpPr>
        <p:spPr>
          <a:xfrm>
            <a:off x="4100512" y="5537506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INDIVIDUAL</a:t>
            </a:r>
            <a:endParaRPr lang="es-EC" dirty="0">
              <a:latin typeface="Baskerville Old Face" panose="02020602080505020303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3B3826-7CFA-4B6B-BA27-3CC11B9235F7}"/>
              </a:ext>
            </a:extLst>
          </p:cNvPr>
          <p:cNvSpPr txBox="1"/>
          <p:nvPr/>
        </p:nvSpPr>
        <p:spPr>
          <a:xfrm>
            <a:off x="6802209" y="5955881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COMUNICACIÓN ____________</a:t>
            </a:r>
            <a:endParaRPr lang="es-EC" sz="2400" dirty="0">
              <a:latin typeface="Bahnschrift SemiBold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7D32CB-5C1E-4349-9F3B-AABCA19862D1}"/>
              </a:ext>
            </a:extLst>
          </p:cNvPr>
          <p:cNvSpPr txBox="1"/>
          <p:nvPr/>
        </p:nvSpPr>
        <p:spPr>
          <a:xfrm>
            <a:off x="9299688" y="5868351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INTRAPERSONAL</a:t>
            </a:r>
            <a:endParaRPr lang="es-EC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42D9-B9CF-4949-A7C9-332D32FF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1286"/>
            <a:ext cx="9601200" cy="85271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COMUNICACIÓN SEGÚN EL NÚMERO DE PARTICIPANTES:</a:t>
            </a:r>
            <a:endParaRPr lang="es-EC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9E1C0-2C00-49E8-AB0B-2C4F8D15A1D4}"/>
              </a:ext>
            </a:extLst>
          </p:cNvPr>
          <p:cNvSpPr txBox="1"/>
          <p:nvPr/>
        </p:nvSpPr>
        <p:spPr>
          <a:xfrm>
            <a:off x="1500925" y="5537506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COMUNICACIÓN ____________</a:t>
            </a:r>
            <a:endParaRPr lang="es-EC" sz="2400" dirty="0">
              <a:latin typeface="Bahnschrift SemiBol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8AF99D-ED90-41A3-9EBF-F3AB477D1510}"/>
              </a:ext>
            </a:extLst>
          </p:cNvPr>
          <p:cNvSpPr txBox="1"/>
          <p:nvPr/>
        </p:nvSpPr>
        <p:spPr>
          <a:xfrm>
            <a:off x="3941629" y="5429816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INTERPERSONAL</a:t>
            </a:r>
            <a:endParaRPr lang="es-EC" dirty="0">
              <a:latin typeface="Baskerville Old Face" panose="02020602080505020303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3B3826-7CFA-4B6B-BA27-3CC11B9235F7}"/>
              </a:ext>
            </a:extLst>
          </p:cNvPr>
          <p:cNvSpPr txBox="1"/>
          <p:nvPr/>
        </p:nvSpPr>
        <p:spPr>
          <a:xfrm>
            <a:off x="6802208" y="5479008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COMUNICACIÓN ____________</a:t>
            </a:r>
            <a:endParaRPr lang="es-EC" sz="2400" dirty="0">
              <a:latin typeface="Bahnschrift SemiBold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7D32CB-5C1E-4349-9F3B-AABCA19862D1}"/>
              </a:ext>
            </a:extLst>
          </p:cNvPr>
          <p:cNvSpPr txBox="1"/>
          <p:nvPr/>
        </p:nvSpPr>
        <p:spPr>
          <a:xfrm>
            <a:off x="9328262" y="539900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GRUPAL</a:t>
            </a:r>
            <a:endParaRPr lang="es-EC" dirty="0">
              <a:latin typeface="Baskerville Old Face" panose="020206020805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277DDC-E631-494E-B0C6-16335F07E6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0904" y="2108210"/>
            <a:ext cx="4142304" cy="31067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C955A0-D9DC-464D-861F-5F6C27ED2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81"/>
          <a:stretch/>
        </p:blipFill>
        <p:spPr>
          <a:xfrm>
            <a:off x="6832710" y="2441030"/>
            <a:ext cx="4033388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42D9-B9CF-4949-A7C9-332D32FF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1286"/>
            <a:ext cx="9601200" cy="85271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COMUNICACIÓN SEGÚN EL NÚMERO DE PARTICIPANTES:</a:t>
            </a:r>
            <a:endParaRPr lang="es-EC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9E1C0-2C00-49E8-AB0B-2C4F8D15A1D4}"/>
              </a:ext>
            </a:extLst>
          </p:cNvPr>
          <p:cNvSpPr txBox="1"/>
          <p:nvPr/>
        </p:nvSpPr>
        <p:spPr>
          <a:xfrm>
            <a:off x="1500925" y="5537506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COMUNICACIÓN ____________</a:t>
            </a:r>
            <a:endParaRPr lang="es-EC" sz="2400" dirty="0">
              <a:latin typeface="Bahnschrift SemiBol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8AF99D-ED90-41A3-9EBF-F3AB477D1510}"/>
              </a:ext>
            </a:extLst>
          </p:cNvPr>
          <p:cNvSpPr txBox="1"/>
          <p:nvPr/>
        </p:nvSpPr>
        <p:spPr>
          <a:xfrm>
            <a:off x="3941629" y="5429816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INTERGRUPAL</a:t>
            </a:r>
            <a:endParaRPr lang="es-EC" dirty="0">
              <a:latin typeface="Baskerville Old Face" panose="02020602080505020303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3B3826-7CFA-4B6B-BA27-3CC11B9235F7}"/>
              </a:ext>
            </a:extLst>
          </p:cNvPr>
          <p:cNvSpPr txBox="1"/>
          <p:nvPr/>
        </p:nvSpPr>
        <p:spPr>
          <a:xfrm>
            <a:off x="6802208" y="5479008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COMUNICACIÓN ____________</a:t>
            </a:r>
            <a:endParaRPr lang="es-EC" sz="2400" dirty="0">
              <a:latin typeface="Bahnschrift SemiBold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7D32CB-5C1E-4349-9F3B-AABCA19862D1}"/>
              </a:ext>
            </a:extLst>
          </p:cNvPr>
          <p:cNvSpPr txBox="1"/>
          <p:nvPr/>
        </p:nvSpPr>
        <p:spPr>
          <a:xfrm>
            <a:off x="9328262" y="539900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COLECTIVA</a:t>
            </a:r>
            <a:endParaRPr lang="es-EC" dirty="0">
              <a:latin typeface="Baskerville Old Face" panose="0202060208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4283EC-A10C-4FE1-92DC-838970C46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93"/>
          <a:stretch/>
        </p:blipFill>
        <p:spPr>
          <a:xfrm>
            <a:off x="1660695" y="2758520"/>
            <a:ext cx="4105472" cy="20937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DCDDC1-762C-4AA4-BF71-24C57C0D8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211" y="2758520"/>
            <a:ext cx="3466401" cy="23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42D9-B9CF-4949-A7C9-332D32FF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1286"/>
            <a:ext cx="9601200" cy="85271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COMUNICACIÓN SEGÚN EL NÚMERO DE PARTICIPANTES:</a:t>
            </a:r>
            <a:endParaRPr lang="es-EC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9E1C0-2C00-49E8-AB0B-2C4F8D15A1D4}"/>
              </a:ext>
            </a:extLst>
          </p:cNvPr>
          <p:cNvSpPr txBox="1"/>
          <p:nvPr/>
        </p:nvSpPr>
        <p:spPr>
          <a:xfrm>
            <a:off x="4212850" y="5490868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Bahnschrift SemiBold" panose="020B0502040204020203" pitchFamily="34" charset="0"/>
              </a:rPr>
              <a:t>COMUNICACIÓN ____________</a:t>
            </a:r>
            <a:endParaRPr lang="es-EC" sz="2400" dirty="0">
              <a:latin typeface="Bahnschrift SemiBol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8AF99D-ED90-41A3-9EBF-F3AB477D1510}"/>
              </a:ext>
            </a:extLst>
          </p:cNvPr>
          <p:cNvSpPr txBox="1"/>
          <p:nvPr/>
        </p:nvSpPr>
        <p:spPr>
          <a:xfrm>
            <a:off x="6821520" y="539969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MASIVA</a:t>
            </a:r>
            <a:endParaRPr lang="es-EC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Altavoz público. Un empresario de dar un discurso ante una multitud de  personas Imagen Vector de stock - Alamy">
            <a:extLst>
              <a:ext uri="{FF2B5EF4-FFF2-40B4-BE49-F238E27FC236}">
                <a16:creationId xmlns:a16="http://schemas.microsoft.com/office/drawing/2014/main" id="{AF16DB0B-356D-46D2-B99E-AB598768A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8"/>
          <a:stretch/>
        </p:blipFill>
        <p:spPr bwMode="auto">
          <a:xfrm>
            <a:off x="4212851" y="2242059"/>
            <a:ext cx="4094391" cy="27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1620</TotalTime>
  <Words>96</Words>
  <Application>Microsoft Office PowerPoint</Application>
  <PresentationFormat>Panorámica</PresentationFormat>
  <Paragraphs>37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Bahnschrift SemiBold</vt:lpstr>
      <vt:lpstr>Baskerville Old Face</vt:lpstr>
      <vt:lpstr>Book Antiqua</vt:lpstr>
      <vt:lpstr>Franklin Gothic Book</vt:lpstr>
      <vt:lpstr>Recorte</vt:lpstr>
      <vt:lpstr>FORMAS DE  COMUNICACIÓN</vt:lpstr>
      <vt:lpstr>Presentación de PowerPoint</vt:lpstr>
      <vt:lpstr>LA COMUNICACIÓN</vt:lpstr>
      <vt:lpstr>Presentación de PowerPoint</vt:lpstr>
      <vt:lpstr>Presentación de PowerPoint</vt:lpstr>
      <vt:lpstr>COMUNICACIÓN SEGÚN EL NÚMERO DE PARTICIPANTES:</vt:lpstr>
      <vt:lpstr>COMUNICACIÓN SEGÚN EL NÚMERO DE PARTICIPANTES:</vt:lpstr>
      <vt:lpstr>COMUNICACIÓN SEGÚN EL NÚMERO DE PARTICIPANTES:</vt:lpstr>
      <vt:lpstr>COMUNICACIÓN SEGÚN EL NÚMERO DE PARTICIPANTES:</vt:lpstr>
      <vt:lpstr>FORMAS DE COMUNICACIÓN DE ACUERDO AL CANAL SENSORIAL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Cristian Rafael Guffantte Noriega</cp:lastModifiedBy>
  <cp:revision>141</cp:revision>
  <cp:lastPrinted>2020-08-24T05:44:40Z</cp:lastPrinted>
  <dcterms:created xsi:type="dcterms:W3CDTF">2020-08-17T04:29:40Z</dcterms:created>
  <dcterms:modified xsi:type="dcterms:W3CDTF">2023-12-11T05:49:34Z</dcterms:modified>
</cp:coreProperties>
</file>