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70"/>
  </p:normalViewPr>
  <p:slideViewPr>
    <p:cSldViewPr snapToGrid="0">
      <p:cViewPr varScale="1">
        <p:scale>
          <a:sx n="103" d="100"/>
          <a:sy n="103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F8923B-6751-79B2-C5D0-4D27AC1FAB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A7298D0-E3DA-7C28-1379-16368C6C67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04167-F6B1-846E-B51A-BBE930D2C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F612C-6D10-4348-9895-52055DB373B4}" type="datetimeFigureOut">
              <a:rPr lang="es-EC" smtClean="0"/>
              <a:t>6/6/25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9A60D1-D30F-7CCF-10FB-B471F3A11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9C2118-C7C5-DA28-7005-28D16684E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A9AF-33A4-1942-BD31-9B74786C55C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4935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D589DA-9B48-F78E-CF36-AA47BD40D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7036931-1ED4-49DC-2FDE-2385860FC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1A7F52-67C8-89FC-851B-B53959DD4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F612C-6D10-4348-9895-52055DB373B4}" type="datetimeFigureOut">
              <a:rPr lang="es-EC" smtClean="0"/>
              <a:t>6/6/25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5EDFD8-C3F6-B5EA-4688-2B95BEB7A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2A8CB5-EAC8-BB2C-0009-F1EC26198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A9AF-33A4-1942-BD31-9B74786C55C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9714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935E59-030F-C4EA-A42E-30C2D06357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6888D99-E032-F1FA-3E48-60CD4459E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665831-7F00-072A-9F46-156760718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F612C-6D10-4348-9895-52055DB373B4}" type="datetimeFigureOut">
              <a:rPr lang="es-EC" smtClean="0"/>
              <a:t>6/6/25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0A9DFB-F483-8332-1A7D-A80938E9C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92047A-90C7-009D-BB09-A21C2DDC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A9AF-33A4-1942-BD31-9B74786C55C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00787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0AB371-1020-53A1-1345-DA9352ABA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962A67-B3B8-00B8-D2D9-D4DFF0389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1A6E2F-FD54-2C3A-B673-47F85DB35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F612C-6D10-4348-9895-52055DB373B4}" type="datetimeFigureOut">
              <a:rPr lang="es-EC" smtClean="0"/>
              <a:t>6/6/25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DD18D5-056F-F67F-EAB1-FC53DBB8B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3CC226-3BF8-2B89-AC73-E374E2558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A9AF-33A4-1942-BD31-9B74786C55C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87414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9B77CB-9A4D-B9F2-C156-3BEE4F3BE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DCA1E9-026E-DC50-F214-B2FCA2242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DCE6FE-8F44-30FF-B73B-406DD14E9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F612C-6D10-4348-9895-52055DB373B4}" type="datetimeFigureOut">
              <a:rPr lang="es-EC" smtClean="0"/>
              <a:t>6/6/25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3AD528-CFF8-7654-C2DE-F8AB42FE7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06F681-06E9-0558-B1FE-337DC50AA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A9AF-33A4-1942-BD31-9B74786C55C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4002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43A2CF-61A9-2E25-9F4F-7E81A271B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839033-A98D-BECF-07E0-128B476D0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A250D78-145C-3E57-D56C-A899B17425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8F21AE-E5EA-7FAE-7332-929C504E5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F612C-6D10-4348-9895-52055DB373B4}" type="datetimeFigureOut">
              <a:rPr lang="es-EC" smtClean="0"/>
              <a:t>6/6/25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12E876-AD50-8A26-48FB-7A6EAF60A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DFFCB4-E0AA-311E-46DA-011A824D7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A9AF-33A4-1942-BD31-9B74786C55C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36023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C5B21E-1078-AFF9-F0C8-6D50D9368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08576C-5B54-AC5F-AE81-77CDF8183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FB9FAEA-9DDD-089A-263F-08A9F4E23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EE98BF9-7500-6EAB-2DE1-C5E7533A72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44CCCC-C481-4158-76EE-5A09928D3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D17FDAB-8D6E-56B9-BDF7-552BFE6EB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F612C-6D10-4348-9895-52055DB373B4}" type="datetimeFigureOut">
              <a:rPr lang="es-EC" smtClean="0"/>
              <a:t>6/6/25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1C342D5-8D0B-6C79-5C33-2343E78E5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9917988-5290-BA19-A737-5CA8C2613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A9AF-33A4-1942-BD31-9B74786C55C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4645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089108-64C1-ED35-FDDE-C7E730B44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189B8C6-49F3-7226-F6C9-54A1028F8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F612C-6D10-4348-9895-52055DB373B4}" type="datetimeFigureOut">
              <a:rPr lang="es-EC" smtClean="0"/>
              <a:t>6/6/25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69DFF0C-E202-D5B4-B266-081FFF635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B8180A3-ADA6-B28C-4A29-764E57684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A9AF-33A4-1942-BD31-9B74786C55C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4566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D8F8381-1E0A-942D-A649-93FD19747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F612C-6D10-4348-9895-52055DB373B4}" type="datetimeFigureOut">
              <a:rPr lang="es-EC" smtClean="0"/>
              <a:t>6/6/25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A1756B2-6633-CBEE-576E-1AEAC02D5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2BA511B-A585-A4B8-A2CA-B18C3F62B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A9AF-33A4-1942-BD31-9B74786C55C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97461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349C15-DB91-416F-492D-FC0B3A7E3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C3F53A-0375-2814-19E1-A3293DD4F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D1AA7F-7E52-D9F1-BC90-412850492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43938B-4449-71AB-67A8-29E88BC0B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F612C-6D10-4348-9895-52055DB373B4}" type="datetimeFigureOut">
              <a:rPr lang="es-EC" smtClean="0"/>
              <a:t>6/6/25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6338414-BEC6-1606-E9A2-59F802DEA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49A1E6-CE6E-7B4A-2A2F-4805174C8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A9AF-33A4-1942-BD31-9B74786C55C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048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725B4A-479C-BB98-105A-F0FC62D81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5DE782-1F60-188F-4405-87C21EEA8D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92AB36-10DC-B59F-E648-59B0F1DD4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24E863-C8BB-50E2-B5BC-537CAFD33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F612C-6D10-4348-9895-52055DB373B4}" type="datetimeFigureOut">
              <a:rPr lang="es-EC" smtClean="0"/>
              <a:t>6/6/25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622356-86E0-AD6F-867D-B7F9382D9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E85A29-212A-2B0C-E078-F94E85A3A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A9AF-33A4-1942-BD31-9B74786C55C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9792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EFF9DD1-99D2-5BC5-34CA-F3F054A22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7C43CB7-5C25-828A-0CCA-38D864828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4C89FC-4D3B-D5E5-8841-AECBB1B6F7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F612C-6D10-4348-9895-52055DB373B4}" type="datetimeFigureOut">
              <a:rPr lang="es-EC" smtClean="0"/>
              <a:t>6/6/25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C2DE8C-10CA-A290-B776-F2CAA53281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814AA9-3213-72DD-7533-0DA1061809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DA9AF-33A4-1942-BD31-9B74786C55C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9107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6E9DEF-4EF2-C44D-1293-14B3D29CFA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sz="2400" dirty="0">
                <a:effectLst/>
                <a:latin typeface="ArialNormal"/>
              </a:rPr>
              <a:t>Sistema de citas y bibliografía </a:t>
            </a:r>
            <a:br>
              <a:rPr lang="es-EC" dirty="0">
                <a:effectLst/>
              </a:rPr>
            </a:b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1008D0-20B0-EA59-0588-6B44E2644C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4104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5688362D-0510-BA72-558C-13D6BBE36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>
            <a:normAutofit fontScale="90000"/>
          </a:bodyPr>
          <a:lstStyle/>
          <a:p>
            <a:pPr algn="ctr"/>
            <a:r>
              <a:rPr lang="es-EC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Directrices Generales de Formato (APLICABLES EN LA 7ª EDICIÓN)</a:t>
            </a:r>
            <a:br>
              <a:rPr lang="es-EC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9EC353-A898-A6F4-C7FD-9679835F1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1092"/>
            <a:ext cx="10515600" cy="4545871"/>
          </a:xfrm>
        </p:spPr>
        <p:txBody>
          <a:bodyPr/>
          <a:lstStyle/>
          <a:p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Aunque los cambios son importantes, muchas de las directrices básicas de formato se mantienen: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Márgenes: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 pulgada (2.54 cm) en todos los lados.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Interlineado: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Doble espacio en todo el documento, incluyendo títulos, citas en bloque y la lista de referencias.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Sangría: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Primera línea de cada párrafo con sangría de 0.5 pulgadas (1.27 cm). La lista de referencias usa sangría francesa.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Alineación: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Texto alineado a la izquierda, con margen derecho irregular ("ragged right"). No usar justificación completa.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Numeración de páginas: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Todas las páginas numeradas en la esquina superior derecha, comenzando desde la portada.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Encabezados: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mantienen los cinco niveles de encabezados para organizar el contenido, con formatos específicos (centrado en negrita para Nivel 1, etc.).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589376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3A0C59-FA44-8FE0-BE97-702B91319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408869-A869-4A11-7066-674C5ACFE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C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dición buscan ser una guía más flexible y adaptable al cambiante panorama de la publicación académica, promoviendo la claridad, la precisión y un lenguaje más inclusivo. Siempre es recomendable consultar el </a:t>
            </a:r>
            <a:r>
              <a:rPr lang="es-EC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Publication Manual of the American Psychological Association, Seventh Edition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para obtener la información más completa y detallada.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494228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078045-256E-0D9E-D785-84ADDB13B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 Normas APA 7ª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96BF77-8EC1-0646-87C3-35EA1BADB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https://www.javerianacali.edu.co/sites/default/files/2022-06/Manual%20de%20Normas%20APA%207ma%20edicio%CC%81n.pdf</a:t>
            </a:r>
          </a:p>
        </p:txBody>
      </p:sp>
    </p:spTree>
    <p:extLst>
      <p:ext uri="{BB962C8B-B14F-4D97-AF65-F5344CB8AC3E}">
        <p14:creationId xmlns:p14="http://schemas.microsoft.com/office/powerpoint/2010/main" val="2254161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F2969F-3BA8-5BD6-CBE7-D15B01FEE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Sistemas de Citas y Bibliografía</a:t>
            </a:r>
            <a:br>
              <a:rPr lang="es-EC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C0B11D-649D-D25A-4884-54C150CB3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 </a:t>
            </a:r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sistemas de citas y bibliografía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son conjuntos de reglas estandarizadas que se utilizan en la investigación académica y la redacción científica para reconocer la autoría de las fuentes consultadas y permitir que los lectores localicen esa información. </a:t>
            </a:r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 objetivo de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estos sistemas es garantizar la </a:t>
            </a:r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precisión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la </a:t>
            </a:r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claridad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 la </a:t>
            </a:r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ética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en la producción de conocimiento. </a:t>
            </a:r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 ende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son fundamentales para la integridad académica y la comunicación efectiva de la investigación.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787769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9E843B-293D-9F1D-8FED-72DD3A8F6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 fontScale="90000"/>
          </a:bodyPr>
          <a:lstStyle/>
          <a:p>
            <a:pPr algn="ctr"/>
            <a:r>
              <a:rPr lang="es-EC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¿Por Qué Son Importantes?</a:t>
            </a:r>
            <a:br>
              <a:rPr lang="es-EC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2EE88C-39C9-CA32-9A93-B8A5BB62D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460"/>
            <a:ext cx="10515600" cy="4879503"/>
          </a:xfrm>
        </p:spPr>
        <p:txBody>
          <a:bodyPr/>
          <a:lstStyle/>
          <a:p>
            <a:pPr marL="0" indent="0">
              <a:buNone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implementación rigurosa de un sistema de citas es crucial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 este motivo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Reconocimiento de la autoría: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Permite dar crédito a las ideas, teorías, datos y palabras de otros autores, evitando el plagio y respetando los derechos de propiedad intelectual.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Fundamentación y respaldo: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Demuestra que la investigación se basa en conocimientos previos y proporciona evidencia para los argumentos presentados. Un trabajo bien citado es más creíble y sólido.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Facilitación de la verificación: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Permite a los lectores, revisores y otros investigadores localizar las fuentes originales para verificar la información, profundizar en el tema o construir sobre el conocimiento existente.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Transparencia académica: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Asegura que el proceso de investigación es transparente, mostrando de dónde proviene la información y cómo se ha utilizado.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Comunicación estandarizada: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Proporciona un lenguaje común que facilita la lectura y comprensión de los trabajos académicos dentro de una disciplina o comunidad científica global.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450095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89DD24-ACB7-64B0-5929-1D82DBAD5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7621"/>
          </a:xfrm>
        </p:spPr>
        <p:txBody>
          <a:bodyPr>
            <a:normAutofit fontScale="90000"/>
          </a:bodyPr>
          <a:lstStyle/>
          <a:p>
            <a:r>
              <a:rPr lang="es-EC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Elementos Clave de un Sistema de Citas</a:t>
            </a:r>
            <a:br>
              <a:rPr lang="es-EC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A8411C-7801-A1AE-8144-71A0FEE32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254" y="1272746"/>
            <a:ext cx="10340546" cy="49042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 sistema de citas típicamente consta de dos componentes interconectados:</a:t>
            </a:r>
          </a:p>
          <a:p>
            <a:pPr marL="342900" lvl="0" indent="-342900">
              <a:tabLst>
                <a:tab pos="457200" algn="l"/>
              </a:tabLst>
            </a:pP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Citas en el texto: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Son referencias breves que se insertan directamente en el cuerpo del documento, justo después de la idea, dato o cita textual que se está utilizando.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 que genera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una conexión inmediata entre la información y su fuente. Estas citas suelen incluir el apellido del autor y el año de publicación (y a veces el número de página para citas directas).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 (APA):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(Smith, 2023) o "Según Smith (2023), la investigación demostró que..."</a:t>
            </a:r>
          </a:p>
          <a:p>
            <a:pPr marL="342900" lvl="0" indent="-342900">
              <a:tabLst>
                <a:tab pos="457200" algn="l"/>
              </a:tabLst>
            </a:pP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Lista de referencias / Bibliografía: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Es una sección al final del documento donde se detalla toda la información de las fuentes citadas en el texto.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ello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los lectores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podrán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encontrar la información completa para localizar la fuente original. Cada entrada en esta lista contiene datos esenciales como: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Autor(es)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Año de publicación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Título de la obra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Nombre de la revista o libro (si aplica)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Editorial o volumen/número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Páginas (si es un capítulo o artículo)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DOI o URL (para recursos en línea)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068294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A71717-E13B-AD52-0488-2170ABC6E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626"/>
          </a:xfrm>
        </p:spPr>
        <p:txBody>
          <a:bodyPr>
            <a:normAutofit fontScale="90000"/>
          </a:bodyPr>
          <a:lstStyle/>
          <a:p>
            <a:r>
              <a:rPr lang="es-EC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Sistemas de Citas Más Comunes</a:t>
            </a:r>
            <a:br>
              <a:rPr lang="es-EC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C5BECF-DAB7-FE45-7866-960E38303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8032"/>
            <a:ext cx="10515600" cy="492893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Existen diversos sistemas de citas, y la elección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ello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suele depender de la disciplina académica o de los requisitos de la publicación: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Estilo APA (American Psychological Association):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Ampliamente utilizado en ciencias sociales (psicología, educación, sociología, administración). Se caracteriza por el sistema autor-fecha.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Cita en texto: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(García, 2022) o (García, 2022, p. 45)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Referencia: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García, M. (2022). </a:t>
            </a:r>
            <a:r>
              <a:rPr lang="es-EC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Título del libro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Editorial XYZ.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Estilo MLA (Modern Language Association):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Predominante en humanidades (literatura, artes, idiomas). Utiliza el sistema autor-número de página.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Cita en texto: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(Johnson 123)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Referencia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Johnson, Emily.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Title of the Work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Publisher, Year.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Estilo Chicago / Turabian: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Muy usado en historia, ciencias sociales y artes. Ofrece dos sistemas: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Notas y bibliografía: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Preferido en humanidades, usa notas al pie o al final para las citas,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su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bibliografía completa al final.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Autor-fecha: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Similar a APA, usado en ciencias sociales.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Estilo Vancouver: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Común en ciencias de la salud y medicina. Utiliza un sistema numérico, donde las citas en el texto son números que se corresponden con una lista numerada de referencias al final.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Cita en texto: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...demostró beneficios.¹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Referencia: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 Autor A, Autor B. Título del artículo. Nombre de la revista. Año;vol(núm):páginas.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Estilo ISO 690: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 estándar internacional que ofrece pautas flexibles para citas y referencias en diversas disciplinas.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617046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64A527-8ACD-3C73-BA85-E01164ADB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1124"/>
          </a:xfrm>
        </p:spPr>
        <p:txBody>
          <a:bodyPr>
            <a:normAutofit fontScale="90000"/>
          </a:bodyPr>
          <a:lstStyle/>
          <a:p>
            <a:r>
              <a:rPr lang="es-EC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Implicaciones en la Redacción Académica</a:t>
            </a:r>
            <a:br>
              <a:rPr lang="es-EC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F11C87-BAB7-E850-6777-E43B181E4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1027"/>
            <a:ext cx="10515600" cy="4015946"/>
          </a:xfrm>
        </p:spPr>
        <p:txBody>
          <a:bodyPr/>
          <a:lstStyle/>
          <a:p>
            <a:pPr marL="0" indent="0">
              <a:buNone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correcta aplicación de estos sistemas es parte integral de la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escritura como proceso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Requiere: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Precisión: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Al registrar los datos bibliográficos y al citar textualmente, asegurando que cada detalle sea correcto.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Claridad: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En la forma en que se insertan las citas en el texto para no interrumpir el flujo de la lectura, y en la presentación estructurada de la lista de referencias.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Brevedad: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En las citas dentro del texto, para mantener la fluidez del argumento sin saturar al lector con información de la fuente.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111757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256F0A-F622-1270-552E-58C6FD9CB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Conclusión 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7A5275-27C9-2754-80BE-78C234B7F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C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 dominio de un sistema de citas es una habilidad académica esencial que </a:t>
            </a:r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permite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los investigadores comunicarse de manera ética y efectiva, contribuyendo al avance del conocimiento. </a:t>
            </a:r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lo cual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la elección del sistema adecuado y su aplicación rigurosa son indicativos de la seriedad y profesionalidad del trabajo académico.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531335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B77FF3-5192-6643-D667-6C2D2E88A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Las </a:t>
            </a:r>
            <a:r>
              <a:rPr lang="es-EC" b="1" dirty="0"/>
              <a:t>Normas APA (American Psychological Association) en su 7ª edición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D03EFB-9D4F-3E33-F3C4-6B3A718A3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C" sz="3200" dirty="0"/>
              <a:t>Son una guía de estilo ampliamente utilizada para la redacción académica y la preparación de manuscritos, especialmente en ciencias sociales y del comportamiento. La 7ª edición, publicada en 2019, introdujo varias actualizaciones importantes respecto a la 6ª edición, buscando mayor flexibilidad, inclusividad y adaptabilidad a los formatos digitales.</a:t>
            </a:r>
          </a:p>
        </p:txBody>
      </p:sp>
    </p:spTree>
    <p:extLst>
      <p:ext uri="{BB962C8B-B14F-4D97-AF65-F5344CB8AC3E}">
        <p14:creationId xmlns:p14="http://schemas.microsoft.com/office/powerpoint/2010/main" val="2824658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BB89A77-49BF-6BE8-669B-61724B6A3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5837"/>
          </a:xfrm>
        </p:spPr>
        <p:txBody>
          <a:bodyPr>
            <a:normAutofit fontScale="90000"/>
          </a:bodyPr>
          <a:lstStyle/>
          <a:p>
            <a:pPr algn="ctr"/>
            <a:r>
              <a:rPr lang="es-EC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Cambios Clave y Novedades de la APA 7ª Edición:</a:t>
            </a:r>
            <a:br>
              <a:rPr lang="es-EC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21D8037B-27C2-98C2-8451-7D6AE0E7D1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70454"/>
            <a:ext cx="5181600" cy="4930346"/>
          </a:xfrm>
        </p:spPr>
        <p:txBody>
          <a:bodyPr>
            <a:normAutofit fontScale="92500"/>
          </a:bodyPr>
          <a:lstStyle/>
          <a:p>
            <a:pPr marL="342900" lvl="0" indent="-342900"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Citas en el texto (In-text citations):</a:t>
            </a:r>
            <a:endParaRPr lang="es-EC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Tres o más autores: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Para obras con tres o más autores, se usa </a:t>
            </a: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siempre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 formato "(Primer Apellido et al., Año)" desde la primera cita, a diferencia de la 6ª edición que requería listar todos los autores la primera vez (hasta 5 autores). </a:t>
            </a:r>
          </a:p>
          <a:p>
            <a:pPr marL="1143000" lvl="2" indent="-228600">
              <a:buSzPts val="1000"/>
              <a:buFont typeface="Wingdings" pitchFamily="2" charset="2"/>
              <a:buChar char=""/>
              <a:tabLst>
                <a:tab pos="1371600" algn="l"/>
              </a:tabLst>
            </a:pPr>
            <a:r>
              <a:rPr lang="es-EC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Ejemplo: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(Smith et al., 2023)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 autores: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mantienen ambos apellidos unidos por "&amp;" en paréntesis o "y" en la narración (Smith &amp; Jones, 2023) o Smith y Jones (2023).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Fuentes sin fecha: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usa "n.d." (no date) si no hay fecha disponible (Autor, n.d.).</a:t>
            </a:r>
          </a:p>
          <a:p>
            <a:pPr marL="342900" lvl="0" indent="-342900"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Lista de Referencias (Reference List):</a:t>
            </a:r>
            <a:endParaRPr lang="es-EC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Hasta 20 autores: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Ahora se incluyen hasta 20 autores en la entrada de la lista de referencias antes de usar puntos suspensivos ("...") y el nombre del último autor. Antes era hasta 7 autores.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Ubicación del editor: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 NO se incluye la ciudad/ubicación del editor para libros. Solo se necesita el nombre del editor.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DOIs y URLs: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Los DOI (Digital Object Identifier) se presentan ahora como URL completas (</a:t>
            </a:r>
            <a:r>
              <a:rPr lang="es-EC" sz="12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https://doi.org/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...). Ya no se requiere "Retrieved from" (Recuperado de) antes de una URL, a menos que se necesite una fecha de recuperación para contenido que cambia frecuentemente (ej. páginas web sin fecha fija). Los nombres de los sitios web se incluyen y se ponen en cursiva para páginas web.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Libros electrónicos (eBooks):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 no es necesario incluir el formato, la plataforma o el dispositivo (ej. Kindle) en la referencia. Siguen el mismo formato que los libros impresos, incluyendo el nombre del editor.</a:t>
            </a:r>
          </a:p>
          <a:p>
            <a:endParaRPr lang="es-EC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09FA2DF-6C2F-BF47-A1B1-D226EFAA9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70454"/>
            <a:ext cx="5181600" cy="4930346"/>
          </a:xfrm>
        </p:spPr>
        <p:txBody>
          <a:bodyPr>
            <a:normAutofit fontScale="92500"/>
          </a:bodyPr>
          <a:lstStyle/>
          <a:p>
            <a:pPr marL="342900" lvl="0" indent="-342900"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Formato del papel (Paper Formatting):</a:t>
            </a:r>
            <a:endParaRPr lang="es-EC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Encabezado de página (Running Head):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 trabajos de estudiantes, el "running head" (encabezado abreviado del título) </a:t>
            </a: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 no es obligatorio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 menos que el instructor lo solicite). En trabajos profesionales, la frase "Running head:" ya no aparece en la portada.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Fuentes permitidas: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ofrece más flexibilidad. Además de Times New Roman 12pt, se permiten: Calibri 11pt, Arial 11pt, Lucida Sans Unicode 10pt, y Georgia 11pt.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Espaciado después de un punto: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recomienda usar </a:t>
            </a: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solo espacio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después de un punto al final de una oración. (Aunque dos espacios todavía son aceptables para trabajos profesionales si el editor lo prefiere).</a:t>
            </a:r>
          </a:p>
          <a:p>
            <a:pPr marL="342900" lvl="0" indent="-342900"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Lenguaje Inclusivo y Reducción de Sesgos:</a:t>
            </a:r>
            <a:endParaRPr lang="es-EC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enfatiza el uso de un lenguaje más inclusivo y sensible.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Pronombres de género neutro: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respalda el uso del "singular 'they'" (ellos/ellas en singular) como pronombre de género neutro cuando la identidad de género de una persona es desconocida o cuando una persona se identifica así.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Descripción de personas: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prefiere el uso de frases descriptivas sobre adjetivos que sustantivan a los grupos de personas (ej. "personas que viven en situación de pobreza" en lugar de "los pobres").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promueve ser específico con las edades en lugar de categorías amplias (ej. "individuos de 65 a 75 años" en lugar de "ancianos").</a:t>
            </a:r>
            <a:endParaRPr lang="es-EC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Actualización de tipos de fuentes:</a:t>
            </a:r>
            <a:endParaRPr lang="es-EC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han añadido y actualizado ejemplos para citar y referenciar nuevas fuentes digitales y audiovisuales como podcasts, webinars, redes sociales, videos de YouTube, etc.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s-EC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7852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1850</Words>
  <Application>Microsoft Macintosh PowerPoint</Application>
  <PresentationFormat>Panorámica</PresentationFormat>
  <Paragraphs>79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1" baseType="lpstr">
      <vt:lpstr>Arial</vt:lpstr>
      <vt:lpstr>ArialNormal</vt:lpstr>
      <vt:lpstr>Calibri</vt:lpstr>
      <vt:lpstr>Calibri Light</vt:lpstr>
      <vt:lpstr>Courier New</vt:lpstr>
      <vt:lpstr>Symbol</vt:lpstr>
      <vt:lpstr>Times New Roman</vt:lpstr>
      <vt:lpstr>Wingdings</vt:lpstr>
      <vt:lpstr>Tema de Office</vt:lpstr>
      <vt:lpstr>Sistema de citas y bibliografía  </vt:lpstr>
      <vt:lpstr>Sistemas de Citas y Bibliografía </vt:lpstr>
      <vt:lpstr>¿Por Qué Son Importantes? </vt:lpstr>
      <vt:lpstr>Elementos Clave de un Sistema de Citas </vt:lpstr>
      <vt:lpstr>Sistemas de Citas Más Comunes </vt:lpstr>
      <vt:lpstr>Implicaciones en la Redacción Académica </vt:lpstr>
      <vt:lpstr>Conclusión </vt:lpstr>
      <vt:lpstr>Las Normas APA (American Psychological Association) en su 7ª edición</vt:lpstr>
      <vt:lpstr>Cambios Clave y Novedades de la APA 7ª Edición: </vt:lpstr>
      <vt:lpstr>Directrices Generales de Formato (APLICABLES EN LA 7ª EDICIÓN) </vt:lpstr>
      <vt:lpstr>Presentación de PowerPoint</vt:lpstr>
      <vt:lpstr>Las Normas APA 7ª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de citas y bibliografía  </dc:title>
  <dc:creator>Edda Lorenzo Bertheau</dc:creator>
  <cp:lastModifiedBy>Edda Lorenzo Bertheau</cp:lastModifiedBy>
  <cp:revision>1</cp:revision>
  <dcterms:created xsi:type="dcterms:W3CDTF">2025-06-06T22:11:02Z</dcterms:created>
  <dcterms:modified xsi:type="dcterms:W3CDTF">2025-06-06T22:40:23Z</dcterms:modified>
</cp:coreProperties>
</file>