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09" r:id="rId2"/>
    <p:sldId id="303" r:id="rId3"/>
    <p:sldId id="304" r:id="rId4"/>
    <p:sldId id="305" r:id="rId5"/>
    <p:sldId id="313" r:id="rId6"/>
    <p:sldId id="310" r:id="rId7"/>
    <p:sldId id="311" r:id="rId8"/>
    <p:sldId id="312" r:id="rId9"/>
    <p:sldId id="316" r:id="rId10"/>
    <p:sldId id="314" r:id="rId11"/>
    <p:sldId id="317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7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7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82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4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04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2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5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7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9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7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2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2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0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0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Braille_(lectura)" TargetMode="External"/><Relationship Id="rId2" Type="http://schemas.openxmlformats.org/officeDocument/2006/relationships/hyperlink" Target="https://es.wikipedia.org/wiki/Lengua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Ser_huma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poblacion/" TargetMode="External"/><Relationship Id="rId2" Type="http://schemas.openxmlformats.org/officeDocument/2006/relationships/hyperlink" Target="https://concepto.de/codigo-comunicac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cepto.de/lectura/#ixzz6WfeMRFR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conocimiento/" TargetMode="External"/><Relationship Id="rId2" Type="http://schemas.openxmlformats.org/officeDocument/2006/relationships/hyperlink" Target="https://concepto.de/habit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o.de/lectura/#ixzz6WfeatWwk" TargetMode="External"/><Relationship Id="rId5" Type="http://schemas.openxmlformats.org/officeDocument/2006/relationships/hyperlink" Target="https://concepto.de/empatia-2/" TargetMode="External"/><Relationship Id="rId4" Type="http://schemas.openxmlformats.org/officeDocument/2006/relationships/hyperlink" Target="https://concepto.de/problem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773940"/>
            <a:ext cx="8361229" cy="2098226"/>
          </a:xfrm>
        </p:spPr>
        <p:txBody>
          <a:bodyPr/>
          <a:lstStyle/>
          <a:p>
            <a:r>
              <a:rPr lang="es-ES" dirty="0">
                <a:latin typeface="Book Antiqua" panose="02040602050305030304" pitchFamily="18" charset="0"/>
              </a:rPr>
              <a:t>La lectura</a:t>
            </a: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5" name="Imagen 4" descr="Logotipo De La Letra Inicial Jj Con Pluma De Color Dorado Y Plateado,  Diseño Simple Y Limpio Para El Nombre De La Empresa. Logotipo Vectorial  Para Empresas Y Negocios. Ilustraciones Svg, Vectoriales,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13970" r="12978" b="27338"/>
          <a:stretch/>
        </p:blipFill>
        <p:spPr bwMode="auto">
          <a:xfrm>
            <a:off x="11199631" y="6198508"/>
            <a:ext cx="992369" cy="659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34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9A17A-DC20-4EBB-9FD7-6C50E455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76086"/>
            <a:ext cx="9601200" cy="838200"/>
          </a:xfrm>
        </p:spPr>
        <p:txBody>
          <a:bodyPr>
            <a:normAutofit/>
          </a:bodyPr>
          <a:lstStyle/>
          <a:p>
            <a:r>
              <a:rPr lang="es-ES" b="1" u="sng" dirty="0">
                <a:latin typeface="Book Antiqua" panose="02040602050305030304" pitchFamily="18" charset="0"/>
              </a:rPr>
              <a:t>LECTURAS NO CONVENCIONALES: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7F733D-7702-42E6-A415-2DCFDC86B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04572"/>
            <a:ext cx="9601200" cy="422728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Son aquellas que tienen un contenido artístico, científico e investigativo, además que son leídas con mayor atención para su estudio.</a:t>
            </a:r>
          </a:p>
          <a:p>
            <a:r>
              <a:rPr lang="es-ES" dirty="0">
                <a:solidFill>
                  <a:schemeClr val="bg1"/>
                </a:solidFill>
              </a:rPr>
              <a:t>Dentro de ellas tenemos:</a:t>
            </a:r>
          </a:p>
          <a:p>
            <a:r>
              <a:rPr lang="es-ES" dirty="0">
                <a:solidFill>
                  <a:schemeClr val="bg1"/>
                </a:solidFill>
              </a:rPr>
              <a:t>LECTURA LITERARIA</a:t>
            </a:r>
          </a:p>
          <a:p>
            <a:r>
              <a:rPr lang="es-ES" dirty="0">
                <a:solidFill>
                  <a:schemeClr val="bg1"/>
                </a:solidFill>
              </a:rPr>
              <a:t>LECTURA PÓETICA</a:t>
            </a:r>
          </a:p>
          <a:p>
            <a:r>
              <a:rPr lang="es-ES" dirty="0">
                <a:solidFill>
                  <a:schemeClr val="bg1"/>
                </a:solidFill>
              </a:rPr>
              <a:t>LECTURA CRÍTICA</a:t>
            </a:r>
          </a:p>
          <a:p>
            <a:r>
              <a:rPr lang="es-ES" dirty="0">
                <a:solidFill>
                  <a:schemeClr val="bg1"/>
                </a:solidFill>
              </a:rPr>
              <a:t>LECTURA NARRATIVA</a:t>
            </a:r>
          </a:p>
          <a:p>
            <a:r>
              <a:rPr lang="es-ES" dirty="0">
                <a:solidFill>
                  <a:schemeClr val="bg1"/>
                </a:solidFill>
              </a:rPr>
              <a:t>LECTURA CIENTÍFICA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2F41C-21D1-43BE-8BA2-26C7C915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8" y="3297919"/>
            <a:ext cx="2658569" cy="270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3044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DC20-F4ED-4F86-B39F-4D6407D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5435"/>
            <a:ext cx="9601200" cy="693057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LITERARIA: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6BD6F-F706-4D8A-B05B-FD551A17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61" y="2686682"/>
            <a:ext cx="9601200" cy="1862592"/>
          </a:xfrm>
        </p:spPr>
        <p:txBody>
          <a:bodyPr>
            <a:normAutofit fontScale="92500"/>
          </a:bodyPr>
          <a:lstStyle/>
          <a:p>
            <a:r>
              <a:rPr lang="es-ES" dirty="0"/>
              <a:t>Esta lectura de divide en 3 tipos:</a:t>
            </a:r>
          </a:p>
          <a:p>
            <a:r>
              <a:rPr lang="es-ES" dirty="0"/>
              <a:t>Lectura Literal.- expresa los hechos tal y como son </a:t>
            </a:r>
          </a:p>
          <a:p>
            <a:r>
              <a:rPr lang="es-ES" dirty="0"/>
              <a:t>Lectura inferencial.- explica las ideas del texto</a:t>
            </a:r>
          </a:p>
          <a:p>
            <a:r>
              <a:rPr lang="es-ES" dirty="0"/>
              <a:t>Lectura crítico propositiva.- intervienen los criterios y conocimientos del lector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F0D36B-8E54-4A77-BC40-8808EA74D245}"/>
              </a:ext>
            </a:extLst>
          </p:cNvPr>
          <p:cNvSpPr txBox="1">
            <a:spLocks/>
          </p:cNvSpPr>
          <p:nvPr/>
        </p:nvSpPr>
        <p:spPr>
          <a:xfrm>
            <a:off x="1371600" y="1793288"/>
            <a:ext cx="9601200" cy="69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CRÍTICA: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722939-B668-4C50-BBEE-F045932401A6}"/>
              </a:ext>
            </a:extLst>
          </p:cNvPr>
          <p:cNvSpPr txBox="1">
            <a:spLocks/>
          </p:cNvSpPr>
          <p:nvPr/>
        </p:nvSpPr>
        <p:spPr>
          <a:xfrm>
            <a:off x="1654628" y="856343"/>
            <a:ext cx="9601200" cy="80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El principal objetivo del lector es disfrutar de la belleza del escrito por lo tanto lee a la velocidad que mas le agrade</a:t>
            </a:r>
            <a:endParaRPr lang="es-EC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4D137C1-C630-4656-BAA7-26B13581E3B2}"/>
              </a:ext>
            </a:extLst>
          </p:cNvPr>
          <p:cNvSpPr txBox="1">
            <a:spLocks/>
          </p:cNvSpPr>
          <p:nvPr/>
        </p:nvSpPr>
        <p:spPr>
          <a:xfrm>
            <a:off x="1371600" y="4478691"/>
            <a:ext cx="9601200" cy="69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CIENTÍFICA: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E730F82-3117-4D3C-BBED-65A1999AFC8F}"/>
              </a:ext>
            </a:extLst>
          </p:cNvPr>
          <p:cNvSpPr txBox="1">
            <a:spLocks/>
          </p:cNvSpPr>
          <p:nvPr/>
        </p:nvSpPr>
        <p:spPr>
          <a:xfrm>
            <a:off x="766354" y="5535740"/>
            <a:ext cx="9601200" cy="8055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Proporciona información clara y concisa a través de proyectos o investigaciones, en ellas podemos encontrar nuevas palabras, saberes, y vocabulario</a:t>
            </a:r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187461-DA90-41E4-B415-17079AC6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522" y="2413624"/>
            <a:ext cx="2062479" cy="15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2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DC20-F4ED-4F86-B39F-4D6407D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73" y="280619"/>
            <a:ext cx="9601200" cy="693057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POÉTICA: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6BD6F-F706-4D8A-B05B-FD551A17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0" y="4071806"/>
            <a:ext cx="6887029" cy="197008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 aquella que incluye acontecimientos que se desarrollan en un lugar a lo largo de un determinado espacio, pueden ser cuentos, experiencias, historias o sagas</a:t>
            </a:r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7F0D36B-8E54-4A77-BC40-8808EA74D245}"/>
              </a:ext>
            </a:extLst>
          </p:cNvPr>
          <p:cNvSpPr txBox="1">
            <a:spLocks/>
          </p:cNvSpPr>
          <p:nvPr/>
        </p:nvSpPr>
        <p:spPr>
          <a:xfrm>
            <a:off x="0" y="2685743"/>
            <a:ext cx="9601200" cy="69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NARRATIVA: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9722939-B668-4C50-BBEE-F045932401A6}"/>
              </a:ext>
            </a:extLst>
          </p:cNvPr>
          <p:cNvSpPr txBox="1">
            <a:spLocks/>
          </p:cNvSpPr>
          <p:nvPr/>
        </p:nvSpPr>
        <p:spPr>
          <a:xfrm>
            <a:off x="1107440" y="1554196"/>
            <a:ext cx="9601200" cy="805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 aquella que esta conformada por poemas (verso-prosa)</a:t>
            </a:r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299B54-821B-4000-9898-A7A94B50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DCE7"/>
              </a:clrFrom>
              <a:clrTo>
                <a:srgbClr val="E6DC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0430" y="1320205"/>
            <a:ext cx="1629284" cy="122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B3028A6-0A55-4A8C-BB2C-498263FD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372" y="4605337"/>
            <a:ext cx="2587399" cy="122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186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ADC20-F4ED-4F86-B39F-4D6407D7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235"/>
            <a:ext cx="9601200" cy="693057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INDEPENDIENTE: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6BD6F-F706-4D8A-B05B-FD551A17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8256"/>
            <a:ext cx="9601200" cy="1478190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En esta modalidad, se les brinda al lector la oportunidad de elegir los textos que leerán libremente de acuerdo con sus gustos, intereses y necesidades. No significa que el lector leerá sin orientación, sino que leerán lo que quieran, utilizando las estrategias de lectura que ya manejan o dominan</a:t>
            </a:r>
            <a:r>
              <a:rPr lang="es-ES" dirty="0"/>
              <a:t>.</a:t>
            </a:r>
            <a:endParaRPr lang="es-EC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4D137C1-C630-4656-BAA7-26B13581E3B2}"/>
              </a:ext>
            </a:extLst>
          </p:cNvPr>
          <p:cNvSpPr txBox="1">
            <a:spLocks/>
          </p:cNvSpPr>
          <p:nvPr/>
        </p:nvSpPr>
        <p:spPr>
          <a:xfrm>
            <a:off x="1295400" y="2543403"/>
            <a:ext cx="9601200" cy="692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EN EPISODIOS: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5E730F82-3117-4D3C-BBED-65A1999AFC8F}"/>
              </a:ext>
            </a:extLst>
          </p:cNvPr>
          <p:cNvSpPr txBox="1">
            <a:spLocks/>
          </p:cNvSpPr>
          <p:nvPr/>
        </p:nvSpPr>
        <p:spPr>
          <a:xfrm>
            <a:off x="1371600" y="3335337"/>
            <a:ext cx="9601200" cy="147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 cuando los textos largos se dividen en varias sesiones o cuando un texto corto se divide en dos para promover el interés del lector mediante la creación del suspenso. Facilita el tratamiento de textos extensos, propicia el recuerdo y la formulación de predicciones a partir de lo leído</a:t>
            </a:r>
            <a:endParaRPr lang="es-EC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3C23C92-1093-4AAA-9C0D-A2F2502E7CFA}"/>
              </a:ext>
            </a:extLst>
          </p:cNvPr>
          <p:cNvSpPr txBox="1">
            <a:spLocks/>
          </p:cNvSpPr>
          <p:nvPr/>
        </p:nvSpPr>
        <p:spPr>
          <a:xfrm>
            <a:off x="1538514" y="4808651"/>
            <a:ext cx="9601200" cy="8936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latin typeface="Book Antiqua" panose="02040602050305030304" pitchFamily="18" charset="0"/>
              </a:rPr>
              <a:t>EN BASE A ESTAS PREMISAS QUE TIPO DE LECTURA UTILIZAMOS MÁS:</a:t>
            </a:r>
            <a:endParaRPr lang="es-EC" b="1" dirty="0">
              <a:latin typeface="Book Antiqua" panose="02040602050305030304" pitchFamily="18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2D03BA4-9076-4C26-93B3-F5571A8A69CC}"/>
              </a:ext>
            </a:extLst>
          </p:cNvPr>
          <p:cNvSpPr txBox="1">
            <a:spLocks/>
          </p:cNvSpPr>
          <p:nvPr/>
        </p:nvSpPr>
        <p:spPr>
          <a:xfrm>
            <a:off x="3944257" y="6050418"/>
            <a:ext cx="4455886" cy="422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LAS LECTURAS CONVENCIONALES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C3CA01-EE0C-4F79-B22B-7771C86B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143" y="5700510"/>
            <a:ext cx="1110629" cy="11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DA983-7C69-4135-9189-FEB19EA9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9400"/>
            <a:ext cx="9601200" cy="736600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Conceptos y definiciones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8B28D5-F21A-4345-A029-CAD60B83B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114"/>
            <a:ext cx="9601200" cy="5725886"/>
          </a:xfrm>
        </p:spPr>
        <p:txBody>
          <a:bodyPr>
            <a:normAutofit/>
          </a:bodyPr>
          <a:lstStyle/>
          <a:p>
            <a:pPr algn="just"/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lectura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es el proceso de comprensión de algún tipo de información o ideas almacenadas en un soporte y transmitidas mediante algún tipo de código, usualmente un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Lenguaj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lenguaje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que puede ser visual o táctil (por ejemplo, el sistema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Braille (lectur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braille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Otros tipos de lectura pueden no estar basados en el lenguaje tales como la notación o los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pictogramas. También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le puede dar el significado como una de las habilidades humanas para descifrar letras o cualquier otro idioma que esté o no inventado por el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Ser human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ser humano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   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</a:rPr>
              <a:t>Fuente Wikipedia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La lectura es un proceso en el que un individuo conoce cierta información mediante el lenguaje visual o escrito. El lector se enfrenta a ciertas palabras, números o símbolos, los traduce en información dentro de su mente, los decodifica y aprende.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Leer implica pronunciar las palabras escritas, identificarlas y comprenderlas. A nivel textual, leer es comprender un texto y extraer su significado.</a:t>
            </a:r>
          </a:p>
          <a:p>
            <a:pPr marL="0" indent="0">
              <a:buNone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Fuente: https://concepto.de/lectura/#ixzz6WfavseEl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D2E69-63B4-465F-A2ED-FE0ACA7F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53457"/>
            <a:ext cx="9601200" cy="881743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Historia de la Lectura: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443D3-D4AE-4DAE-9879-CCED2EB7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4342"/>
            <a:ext cx="9601200" cy="2706915"/>
          </a:xfrm>
        </p:spPr>
        <p:txBody>
          <a:bodyPr/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La lectura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 tiene su origen en la aparición de la escritura en el 3500 a. C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, cuando se utilizaba la arcilla como soporte para graficar, contabilizar bienes y mercadería, y retener información. La lectura se basó durante mucho tiempo en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la comprensión de símbolos y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códigos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 simples al que solo accedía una pequeña porción de la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población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que sabía escribirlos, leerlos e interpretarlos.</a:t>
            </a:r>
            <a:br>
              <a:rPr lang="es-ES" b="0" i="0" dirty="0">
                <a:solidFill>
                  <a:schemeClr val="tx1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/>
            </a:r>
            <a:br>
              <a:rPr lang="es-ES" b="0" i="0" dirty="0">
                <a:solidFill>
                  <a:schemeClr val="tx1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Fuente: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https://concepto.de/lectura/#ixzz6WfeMRFRw</a:t>
            </a:r>
            <a:endParaRPr lang="es-ES" b="0" i="0" u="none" strike="noStrike" dirty="0">
              <a:solidFill>
                <a:schemeClr val="tx1"/>
              </a:solidFill>
              <a:effectLst/>
              <a:latin typeface="Open Sans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3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2DC7F-3E5D-4261-B4AD-FD23228F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9400"/>
            <a:ext cx="9601200" cy="707571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Beneficios de la lectura: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59A7BD-3809-4909-86AC-9BF82C42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628" y="1113971"/>
            <a:ext cx="9601200" cy="546462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La lectura es un proceso cognitivo que tiene muchos beneficios para la salud mental, emocional y social de las personas. Aquellas que leen con mayor regularidad adquieren lo que se conoce como “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hábito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de lectura”. Entre las principales ventajas de la lectura están: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Permite adquirir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conocimientos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e incrementa la capacidad comunicativa.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Ayuda a desarrollar la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capacidad de análisis y resolución de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problemas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Es una opción de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entretenimiento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Permite desarrollar la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empatía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y las relaciones interpersonales.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Enriquece el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mundo interior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Amplía el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 vocabulario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 y fomenta la escritura.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Estimula la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concentración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Incentiva la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imaginación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Ejercita las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conexiones neuronales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Permite liberar </a:t>
            </a:r>
            <a:r>
              <a:rPr lang="es-ES" b="1" i="0" dirty="0">
                <a:solidFill>
                  <a:schemeClr val="tx1"/>
                </a:solidFill>
                <a:effectLst/>
                <a:latin typeface="Open Sans"/>
              </a:rPr>
              <a:t>emociones</a:t>
            </a:r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Open Sans"/>
              </a:rPr>
              <a:t/>
            </a:r>
            <a:br>
              <a:rPr lang="es-ES" b="0" i="0" dirty="0">
                <a:solidFill>
                  <a:schemeClr val="tx1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/>
            </a:r>
            <a:br>
              <a:rPr lang="es-ES" b="0" i="0" dirty="0">
                <a:solidFill>
                  <a:srgbClr val="000000"/>
                </a:solidFill>
                <a:effectLst/>
                <a:latin typeface="Open Sans"/>
              </a:rPr>
            </a:b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Fuente: </a:t>
            </a:r>
            <a:r>
              <a:rPr lang="es-ES" b="0" i="0" u="none" strike="noStrike" dirty="0">
                <a:solidFill>
                  <a:srgbClr val="003399"/>
                </a:solidFill>
                <a:effectLst/>
                <a:latin typeface="Open Sans"/>
                <a:hlinkClick r:id="rId6"/>
              </a:rPr>
              <a:t>https://concepto.de/lectura/#ixzz6WfeatWwk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890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A1F80-2615-41E6-B9E0-05F74C44F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037" y="1559129"/>
            <a:ext cx="8361229" cy="2098226"/>
          </a:xfrm>
        </p:spPr>
        <p:txBody>
          <a:bodyPr/>
          <a:lstStyle/>
          <a:p>
            <a:r>
              <a:rPr lang="es-ES" dirty="0">
                <a:latin typeface="Book Antiqua" panose="02040602050305030304" pitchFamily="18" charset="0"/>
              </a:rPr>
              <a:t>TIPOS O MODALIDADES DE LECTURA</a:t>
            </a:r>
            <a:endParaRPr lang="es-EC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7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9AA6-B87B-468B-971F-61FE3098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6600"/>
          </a:xfrm>
        </p:spPr>
        <p:txBody>
          <a:bodyPr/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TIPOS DE LECTURA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4A3E173-428A-4B80-9BBB-4C944B8CF30C}"/>
              </a:ext>
            </a:extLst>
          </p:cNvPr>
          <p:cNvSpPr txBox="1">
            <a:spLocks/>
          </p:cNvSpPr>
          <p:nvPr/>
        </p:nvSpPr>
        <p:spPr>
          <a:xfrm>
            <a:off x="1016000" y="5265056"/>
            <a:ext cx="4405086" cy="73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CONVENCIONALES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5D356EB-64B2-481B-A71F-2EB13E8EA68C}"/>
              </a:ext>
            </a:extLst>
          </p:cNvPr>
          <p:cNvSpPr txBox="1">
            <a:spLocks/>
          </p:cNvSpPr>
          <p:nvPr/>
        </p:nvSpPr>
        <p:spPr>
          <a:xfrm>
            <a:off x="6487884" y="5109029"/>
            <a:ext cx="5326743" cy="10631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NO CONVENCIONALES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50E1C7-57F0-4E28-8517-5C8FF5FB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10794" y="2312306"/>
            <a:ext cx="3015497" cy="25817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CE2090-D7C6-4C6F-A067-783F14E6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268" y="2659289"/>
            <a:ext cx="4737977" cy="2234746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0305E39-2100-4C03-8233-72F457FCA2B1}"/>
              </a:ext>
            </a:extLst>
          </p:cNvPr>
          <p:cNvCxnSpPr/>
          <p:nvPr/>
        </p:nvCxnSpPr>
        <p:spPr>
          <a:xfrm flipH="1">
            <a:off x="3323771" y="1422400"/>
            <a:ext cx="2598058" cy="667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F1B388A-0CE0-46A0-91DE-98696887C22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172200" y="1422400"/>
            <a:ext cx="2812143" cy="889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0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9BF64-67FF-4CF1-AA0A-6F2B2CCE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5629"/>
          </a:xfrm>
        </p:spPr>
        <p:txBody>
          <a:bodyPr/>
          <a:lstStyle/>
          <a:p>
            <a:r>
              <a:rPr lang="es-ES" b="1" u="sng" dirty="0">
                <a:latin typeface="Book Antiqua" panose="02040602050305030304" pitchFamily="18" charset="0"/>
              </a:rPr>
              <a:t>LECTURAS CONVENCIONALES:</a:t>
            </a:r>
            <a:endParaRPr lang="es-EC" b="1" u="sng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68A32-20D5-4CB2-BC1F-2BE405BA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46514"/>
            <a:ext cx="9601200" cy="4430486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Son aquellos tipos de lectura que utilizamos comúnmente o a diario</a:t>
            </a:r>
          </a:p>
          <a:p>
            <a:r>
              <a:rPr lang="es-ES" dirty="0">
                <a:solidFill>
                  <a:schemeClr val="bg1"/>
                </a:solidFill>
              </a:rPr>
              <a:t>Dentro de estos tipos podemos nombrar:</a:t>
            </a:r>
          </a:p>
          <a:p>
            <a:r>
              <a:rPr lang="es-ES" dirty="0">
                <a:solidFill>
                  <a:schemeClr val="bg1"/>
                </a:solidFill>
              </a:rPr>
              <a:t>LECTURA ORAL</a:t>
            </a:r>
          </a:p>
          <a:p>
            <a:r>
              <a:rPr lang="es-ES" dirty="0">
                <a:solidFill>
                  <a:schemeClr val="bg1"/>
                </a:solidFill>
              </a:rPr>
              <a:t>LECTURA MECANICA</a:t>
            </a:r>
          </a:p>
          <a:p>
            <a:r>
              <a:rPr lang="es-ES" dirty="0">
                <a:solidFill>
                  <a:schemeClr val="bg1"/>
                </a:solidFill>
              </a:rPr>
              <a:t>LECTURA RAPIDA</a:t>
            </a:r>
          </a:p>
          <a:p>
            <a:r>
              <a:rPr lang="es-ES" dirty="0">
                <a:solidFill>
                  <a:schemeClr val="bg1"/>
                </a:solidFill>
              </a:rPr>
              <a:t>LECTURA GUIADA</a:t>
            </a:r>
          </a:p>
          <a:p>
            <a:r>
              <a:rPr lang="es-ES" dirty="0">
                <a:solidFill>
                  <a:schemeClr val="bg1"/>
                </a:solidFill>
              </a:rPr>
              <a:t>LECTURA DIAGONAL </a:t>
            </a:r>
          </a:p>
          <a:p>
            <a:r>
              <a:rPr lang="es-ES" dirty="0">
                <a:solidFill>
                  <a:schemeClr val="bg1"/>
                </a:solidFill>
              </a:rPr>
              <a:t>LECTURA SILENCIOSA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687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F858-0474-417F-AE1A-00EF05B3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0400" y="589641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ORAL</a:t>
            </a:r>
            <a:r>
              <a:rPr lang="es-ES" dirty="0">
                <a:latin typeface="Book Antiqua" panose="02040602050305030304" pitchFamily="18" charset="0"/>
              </a:rPr>
              <a:t/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0EA42-E813-4598-B2EA-ECA4DBFB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57" y="1418768"/>
            <a:ext cx="7336972" cy="95794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Es aquel tipo de lectura que desarrollamos en voz alta </a:t>
            </a:r>
          </a:p>
          <a:p>
            <a:r>
              <a:rPr lang="es-ES" dirty="0"/>
              <a:t>Uno de sus objetivos principales es comunicar la información expuesta presentada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57E3A4D-A758-4DE4-A524-F18A6E830F8F}"/>
              </a:ext>
            </a:extLst>
          </p:cNvPr>
          <p:cNvSpPr txBox="1">
            <a:spLocks/>
          </p:cNvSpPr>
          <p:nvPr/>
        </p:nvSpPr>
        <p:spPr>
          <a:xfrm>
            <a:off x="1124857" y="3429000"/>
            <a:ext cx="8280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 aquella que resta su importancia si se comprende o no su significado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FD2BEC3-8EDB-4051-96FF-99004F59A566}"/>
              </a:ext>
            </a:extLst>
          </p:cNvPr>
          <p:cNvSpPr txBox="1">
            <a:spLocks/>
          </p:cNvSpPr>
          <p:nvPr/>
        </p:nvSpPr>
        <p:spPr>
          <a:xfrm>
            <a:off x="1517773" y="5439232"/>
            <a:ext cx="6944056" cy="95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Selecciona aquellos elementos que interesan al lector por medio del salteo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1DB8F-8D53-4C92-825B-BE79E874BAA7}"/>
              </a:ext>
            </a:extLst>
          </p:cNvPr>
          <p:cNvSpPr txBox="1">
            <a:spLocks/>
          </p:cNvSpPr>
          <p:nvPr/>
        </p:nvSpPr>
        <p:spPr>
          <a:xfrm>
            <a:off x="-195943" y="2608944"/>
            <a:ext cx="9601200" cy="881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MECÁNICA</a:t>
            </a:r>
            <a:r>
              <a:rPr lang="es-ES" dirty="0">
                <a:latin typeface="Book Antiqua" panose="02040602050305030304" pitchFamily="18" charset="0"/>
              </a:rPr>
              <a:t/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A789233-5B8C-4493-91E6-922111D0638A}"/>
              </a:ext>
            </a:extLst>
          </p:cNvPr>
          <p:cNvSpPr txBox="1">
            <a:spLocks/>
          </p:cNvSpPr>
          <p:nvPr/>
        </p:nvSpPr>
        <p:spPr>
          <a:xfrm>
            <a:off x="-558800" y="4493984"/>
            <a:ext cx="9601200" cy="8817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RÁPIDA</a:t>
            </a:r>
            <a:r>
              <a:rPr lang="es-ES" dirty="0">
                <a:latin typeface="Book Antiqua" panose="02040602050305030304" pitchFamily="18" charset="0"/>
              </a:rPr>
              <a:t/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01F82F-92E6-40D6-B507-088E5048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11907" y="110669"/>
            <a:ext cx="953685" cy="957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47B0ED-A596-42E4-B9AF-D6E70E21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495663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FE1AA8F-B811-4F3F-9BF7-95F63642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657" y="232614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812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F858-0474-417F-AE1A-00EF05B3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6572" y="724353"/>
            <a:ext cx="9601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DIAGONAL</a:t>
            </a:r>
            <a:r>
              <a:rPr lang="es-ES" dirty="0">
                <a:latin typeface="Book Antiqua" panose="02040602050305030304" pitchFamily="18" charset="0"/>
              </a:rPr>
              <a:t/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20EA42-E813-4598-B2EA-ECA4DBFB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9492"/>
            <a:ext cx="5783943" cy="957943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Lee pasajes especiales de un texto como por ejemplo: Títulos, fórmulas, palabras acentuadas, o párrafos importantes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57E3A4D-A758-4DE4-A524-F18A6E830F8F}"/>
              </a:ext>
            </a:extLst>
          </p:cNvPr>
          <p:cNvSpPr txBox="1">
            <a:spLocks/>
          </p:cNvSpPr>
          <p:nvPr/>
        </p:nvSpPr>
        <p:spPr>
          <a:xfrm>
            <a:off x="1371600" y="4905378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Se realiza sin pronunciar las palabras leídas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1DB8F-8D53-4C92-825B-BE79E874BAA7}"/>
              </a:ext>
            </a:extLst>
          </p:cNvPr>
          <p:cNvSpPr txBox="1">
            <a:spLocks/>
          </p:cNvSpPr>
          <p:nvPr/>
        </p:nvSpPr>
        <p:spPr>
          <a:xfrm>
            <a:off x="-203200" y="3925668"/>
            <a:ext cx="9601200" cy="1143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u="sng" dirty="0">
                <a:latin typeface="Book Antiqua" panose="02040602050305030304" pitchFamily="18" charset="0"/>
              </a:rPr>
              <a:t>LECTURA SILENCIOSA</a:t>
            </a:r>
            <a:r>
              <a:rPr lang="es-ES" dirty="0">
                <a:latin typeface="Book Antiqua" panose="02040602050305030304" pitchFamily="18" charset="0"/>
              </a:rPr>
              <a:t/>
            </a:r>
            <a:br>
              <a:rPr lang="es-ES" dirty="0">
                <a:latin typeface="Book Antiqua" panose="02040602050305030304" pitchFamily="18" charset="0"/>
              </a:rPr>
            </a:br>
            <a:endParaRPr lang="es-EC" dirty="0">
              <a:latin typeface="Book Antiqua" panose="020406020503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3DD02F-65B4-45D3-B0E6-CFC704EE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28" y="1222824"/>
            <a:ext cx="25146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B957C3-F081-4ED8-AFB6-79DAE091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705" y="4565649"/>
            <a:ext cx="2490223" cy="166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903181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482</TotalTime>
  <Words>484</Words>
  <Application>Microsoft Office PowerPoint</Application>
  <PresentationFormat>Panorámica</PresentationFormat>
  <Paragraphs>73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Century Gothic</vt:lpstr>
      <vt:lpstr>Franklin Gothic Book</vt:lpstr>
      <vt:lpstr>Open Sans</vt:lpstr>
      <vt:lpstr>Wingdings</vt:lpstr>
      <vt:lpstr>Wingdings 3</vt:lpstr>
      <vt:lpstr>Sector</vt:lpstr>
      <vt:lpstr>La lectura</vt:lpstr>
      <vt:lpstr>Conceptos y definiciones</vt:lpstr>
      <vt:lpstr>Historia de la Lectura:</vt:lpstr>
      <vt:lpstr>Beneficios de la lectura:</vt:lpstr>
      <vt:lpstr>TIPOS O MODALIDADES DE LECTURA</vt:lpstr>
      <vt:lpstr>TIPOS DE LECTURA</vt:lpstr>
      <vt:lpstr>LECTURAS CONVENCIONALES:</vt:lpstr>
      <vt:lpstr>LECTURA ORAL </vt:lpstr>
      <vt:lpstr>LECTURA DIAGONAL </vt:lpstr>
      <vt:lpstr>LECTURAS NO CONVENCIONALES:</vt:lpstr>
      <vt:lpstr>LECTURA LITERARIA:</vt:lpstr>
      <vt:lpstr>LECTURA POÉTICA:</vt:lpstr>
      <vt:lpstr>LECTURA INDEPENDIENTE: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conferencias</dc:title>
  <dc:creator>User</dc:creator>
  <cp:lastModifiedBy>Lily</cp:lastModifiedBy>
  <cp:revision>52</cp:revision>
  <cp:lastPrinted>2020-08-24T05:44:40Z</cp:lastPrinted>
  <dcterms:created xsi:type="dcterms:W3CDTF">2020-08-17T04:29:40Z</dcterms:created>
  <dcterms:modified xsi:type="dcterms:W3CDTF">2023-06-26T22:41:10Z</dcterms:modified>
</cp:coreProperties>
</file>