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93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92" r:id="rId11"/>
    <p:sldId id="287" r:id="rId12"/>
    <p:sldId id="288" r:id="rId13"/>
    <p:sldId id="289" r:id="rId14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4B5EB-2EE0-4119-A3C1-33579E8DC528}" type="datetimeFigureOut">
              <a:rPr lang="es-MX" smtClean="0"/>
              <a:t>17/05/2025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14856-F7B7-4086-9ADB-DC69548DB4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45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15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435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522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331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52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96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646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549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522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71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76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66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63F00B-F0D0-3C5F-65C4-A0C230FEA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057" y="101601"/>
            <a:ext cx="10081623" cy="1635760"/>
          </a:xfrm>
        </p:spPr>
        <p:txBody>
          <a:bodyPr>
            <a:normAutofit fontScale="90000"/>
          </a:bodyPr>
          <a:lstStyle/>
          <a:p>
            <a:r>
              <a:rPr kumimoji="0" lang="es-MX" sz="43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Normal"/>
                <a:ea typeface="+mj-ea"/>
                <a:cs typeface="+mj-cs"/>
              </a:rPr>
              <a:t>1.3.1Generalidades de la Ley Orgánica</a:t>
            </a:r>
            <a:br>
              <a:rPr kumimoji="0" lang="es-MX" sz="43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Normal"/>
                <a:ea typeface="+mj-ea"/>
                <a:cs typeface="+mj-cs"/>
              </a:rPr>
            </a:br>
            <a:r>
              <a:rPr kumimoji="0" lang="es-MX" sz="43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Normal"/>
                <a:ea typeface="+mj-ea"/>
                <a:cs typeface="+mj-cs"/>
              </a:rPr>
              <a:t>del Sistema Nacional de Contratación</a:t>
            </a:r>
            <a:br>
              <a:rPr kumimoji="0" lang="es-MX" sz="43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Normal"/>
                <a:ea typeface="+mj-ea"/>
                <a:cs typeface="+mj-cs"/>
              </a:rPr>
            </a:br>
            <a:r>
              <a:rPr kumimoji="0" lang="es-MX" sz="43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Normal"/>
                <a:ea typeface="+mj-ea"/>
                <a:cs typeface="+mj-cs"/>
              </a:rPr>
              <a:t>Pública.</a:t>
            </a:r>
            <a:endParaRPr lang="es-MX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E0281E35-2404-691C-B67C-21E1ED55E8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0800" y="1959429"/>
            <a:ext cx="7997371" cy="400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990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1A101F-7D7B-4FDA-83B6-E51125D27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spc="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RELACION ENTRE  LEY  Y REGLAMENTO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3B063A-B8C3-F25A-EDB0-A3C5AE6C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Ley establece principios y estructura general.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 Reglamento detalla cómo aplicar esos principios.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Ambos garantizan legalidad, eficiencia y transparencia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4032142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8F6030-4D5C-151D-0EEB-380A6DEB6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Conclusión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8EBE56-CDD2-827F-AA5D-AF1CD54AB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3600" dirty="0"/>
              <a:t>La LOSNCP busca profesionalizar la contratación pública, garantizar la transparencia y fomentar la participación de todos los actores sociales y económicos. Es un instrumento fundamental para el buen uso del dinero público y para fortalecer la confianza ciudadana en la gestión del Estado.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61502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A6618-FF30-A22D-7D97-35EB45A6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086" y="286604"/>
            <a:ext cx="10052594" cy="1005168"/>
          </a:xfrm>
        </p:spPr>
        <p:txBody>
          <a:bodyPr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/>
            </a:pPr>
            <a:r>
              <a:rPr kumimoji="0" lang="es-MX" alt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CUADRO COMPARATIVO: LOSNCP vs. REGLAMENTO</a:t>
            </a:r>
            <a:endParaRPr lang="es-MX" sz="2800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7DFEE1A-EF07-C47E-25A2-456130DDD6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984685"/>
              </p:ext>
            </p:extLst>
          </p:nvPr>
        </p:nvGraphicFramePr>
        <p:xfrm>
          <a:off x="609600" y="1846265"/>
          <a:ext cx="11190513" cy="4484551"/>
        </p:xfrm>
        <a:graphic>
          <a:graphicData uri="http://schemas.openxmlformats.org/drawingml/2006/table">
            <a:tbl>
              <a:tblPr/>
              <a:tblGrid>
                <a:gridCol w="3730171">
                  <a:extLst>
                    <a:ext uri="{9D8B030D-6E8A-4147-A177-3AD203B41FA5}">
                      <a16:colId xmlns:a16="http://schemas.microsoft.com/office/drawing/2014/main" val="1958950279"/>
                    </a:ext>
                  </a:extLst>
                </a:gridCol>
                <a:gridCol w="3730171">
                  <a:extLst>
                    <a:ext uri="{9D8B030D-6E8A-4147-A177-3AD203B41FA5}">
                      <a16:colId xmlns:a16="http://schemas.microsoft.com/office/drawing/2014/main" val="2749610065"/>
                    </a:ext>
                  </a:extLst>
                </a:gridCol>
                <a:gridCol w="3730171">
                  <a:extLst>
                    <a:ext uri="{9D8B030D-6E8A-4147-A177-3AD203B41FA5}">
                      <a16:colId xmlns:a16="http://schemas.microsoft.com/office/drawing/2014/main" val="289500454"/>
                    </a:ext>
                  </a:extLst>
                </a:gridCol>
              </a:tblGrid>
              <a:tr h="171180">
                <a:tc>
                  <a:txBody>
                    <a:bodyPr/>
                    <a:lstStyle/>
                    <a:p>
                      <a:r>
                        <a:rPr lang="es-MX" sz="1400" b="1"/>
                        <a:t>Aspecto</a:t>
                      </a:r>
                      <a:endParaRPr lang="es-MX" sz="1400"/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/>
                        <a:t>LOSNCP (Ley)</a:t>
                      </a:r>
                      <a:endParaRPr lang="es-MX" sz="1400"/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/>
                        <a:t>Reglamento</a:t>
                      </a:r>
                      <a:endParaRPr lang="es-MX" sz="1400"/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4269640"/>
                  </a:ext>
                </a:extLst>
              </a:tr>
              <a:tr h="427949">
                <a:tc>
                  <a:txBody>
                    <a:bodyPr/>
                    <a:lstStyle/>
                    <a:p>
                      <a:r>
                        <a:rPr lang="es-MX" sz="1400" b="1"/>
                        <a:t>Naturaleza</a:t>
                      </a:r>
                      <a:endParaRPr lang="es-MX" sz="1400"/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Norma legal con fuerza de ley (aprobada por la Asamblea Nacional).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Norma secundaria de aplicación técnica (emitida por el Ejecutivo/SERCOP).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185055"/>
                  </a:ext>
                </a:extLst>
              </a:tr>
              <a:tr h="427949">
                <a:tc>
                  <a:txBody>
                    <a:bodyPr/>
                    <a:lstStyle/>
                    <a:p>
                      <a:r>
                        <a:rPr lang="es-MX" sz="1400" b="1"/>
                        <a:t>Objeto</a:t>
                      </a:r>
                      <a:endParaRPr lang="es-MX" sz="1400"/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Establecer los principios, normas y estructura general del sistema de contratación pública.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Regular los </a:t>
                      </a:r>
                      <a:r>
                        <a:rPr lang="es-MX" sz="1400" b="1"/>
                        <a:t>procedimientos operativos y técnicos</a:t>
                      </a:r>
                      <a:r>
                        <a:rPr lang="es-MX" sz="1400"/>
                        <a:t> para aplicar la Ley.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5220510"/>
                  </a:ext>
                </a:extLst>
              </a:tr>
              <a:tr h="427949">
                <a:tc>
                  <a:txBody>
                    <a:bodyPr/>
                    <a:lstStyle/>
                    <a:p>
                      <a:r>
                        <a:rPr lang="es-MX" sz="1400" b="1"/>
                        <a:t>Principios</a:t>
                      </a:r>
                      <a:endParaRPr lang="es-MX" sz="1400"/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Define principios rectores como </a:t>
                      </a:r>
                      <a:r>
                        <a:rPr lang="es-MX" sz="1400" b="1"/>
                        <a:t>transparencia</a:t>
                      </a:r>
                      <a:r>
                        <a:rPr lang="es-MX" sz="1400"/>
                        <a:t>, </a:t>
                      </a:r>
                      <a:r>
                        <a:rPr lang="es-MX" sz="1400" b="1"/>
                        <a:t>publicidad</a:t>
                      </a:r>
                      <a:r>
                        <a:rPr lang="es-MX" sz="1400"/>
                        <a:t>, </a:t>
                      </a:r>
                      <a:r>
                        <a:rPr lang="es-MX" sz="1400" b="1"/>
                        <a:t>eficiencia</a:t>
                      </a:r>
                      <a:r>
                        <a:rPr lang="es-MX" sz="1400"/>
                        <a:t>, etc.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Detalla </a:t>
                      </a:r>
                      <a:r>
                        <a:rPr lang="es-MX" sz="1400" b="1"/>
                        <a:t>cómo se aplican</a:t>
                      </a:r>
                      <a:r>
                        <a:rPr lang="es-MX" sz="1400"/>
                        <a:t> esos principios en cada etapa del proceso.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128350"/>
                  </a:ext>
                </a:extLst>
              </a:tr>
              <a:tr h="472285">
                <a:tc>
                  <a:txBody>
                    <a:bodyPr/>
                    <a:lstStyle/>
                    <a:p>
                      <a:r>
                        <a:rPr lang="es-MX" sz="1400" b="1"/>
                        <a:t>Alcance</a:t>
                      </a:r>
                      <a:endParaRPr lang="es-MX" sz="1400"/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Aplica a todas las entidades del sector público.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Aplica a las mismas entidades, pero desde la perspectiva de ejecución práctica.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8366797"/>
                  </a:ext>
                </a:extLst>
              </a:tr>
              <a:tr h="427949">
                <a:tc>
                  <a:txBody>
                    <a:bodyPr/>
                    <a:lstStyle/>
                    <a:p>
                      <a:r>
                        <a:rPr lang="es-MX" sz="1400" b="1"/>
                        <a:t>Modalidades de contratación</a:t>
                      </a:r>
                      <a:endParaRPr lang="es-MX" sz="1400"/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Enumera y define las modalidades como licitación, concurso, subasta, etc.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Describe los </a:t>
                      </a:r>
                      <a:r>
                        <a:rPr lang="es-MX" sz="1400" b="1"/>
                        <a:t>requisitos y pasos específicos</a:t>
                      </a:r>
                      <a:r>
                        <a:rPr lang="es-MX" sz="1400"/>
                        <a:t> de cada modalidad.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747642"/>
                  </a:ext>
                </a:extLst>
              </a:tr>
              <a:tr h="427949">
                <a:tc>
                  <a:txBody>
                    <a:bodyPr/>
                    <a:lstStyle/>
                    <a:p>
                      <a:r>
                        <a:rPr lang="es-MX" sz="1400" b="1"/>
                        <a:t>Roles y actores</a:t>
                      </a:r>
                      <a:endParaRPr lang="es-MX" sz="1400"/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Establece actores como entidades contratantes, oferentes, SERCOP, etc.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Define funciones específicas como </a:t>
                      </a:r>
                      <a:r>
                        <a:rPr lang="es-MX" sz="1400" b="1"/>
                        <a:t>fiscalizador</a:t>
                      </a:r>
                      <a:r>
                        <a:rPr lang="es-MX" sz="1400"/>
                        <a:t>, </a:t>
                      </a:r>
                      <a:r>
                        <a:rPr lang="es-MX" sz="1400" b="1"/>
                        <a:t>comisión técnica</a:t>
                      </a:r>
                      <a:r>
                        <a:rPr lang="es-MX" sz="1400"/>
                        <a:t>, etc.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71516"/>
                  </a:ext>
                </a:extLst>
              </a:tr>
              <a:tr h="427949">
                <a:tc>
                  <a:txBody>
                    <a:bodyPr/>
                    <a:lstStyle/>
                    <a:p>
                      <a:r>
                        <a:rPr lang="es-MX" sz="1400" b="1"/>
                        <a:t>Proceso contractual</a:t>
                      </a:r>
                      <a:endParaRPr lang="es-MX" sz="1400"/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Establece las </a:t>
                      </a:r>
                      <a:r>
                        <a:rPr lang="es-MX" sz="1400" b="1"/>
                        <a:t>etapas generales</a:t>
                      </a:r>
                      <a:r>
                        <a:rPr lang="es-MX" sz="1400"/>
                        <a:t> del proceso de contratación.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Detalla los </a:t>
                      </a:r>
                      <a:r>
                        <a:rPr lang="es-MX" sz="1400" b="1"/>
                        <a:t>formularios, plazos, formatos y evaluaciones</a:t>
                      </a:r>
                      <a:r>
                        <a:rPr lang="es-MX" sz="1400"/>
                        <a:t> de cada etapa.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5993866"/>
                  </a:ext>
                </a:extLst>
              </a:tr>
              <a:tr h="427949">
                <a:tc>
                  <a:txBody>
                    <a:bodyPr/>
                    <a:lstStyle/>
                    <a:p>
                      <a:r>
                        <a:rPr lang="es-MX" sz="1400" b="1"/>
                        <a:t>Transparencia y control</a:t>
                      </a:r>
                      <a:endParaRPr lang="es-MX" sz="1400"/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Impulsa la participación ciudadana, control público y rendición de cuentas.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Regula herramientas como el </a:t>
                      </a:r>
                      <a:r>
                        <a:rPr lang="es-MX" sz="1400" b="1"/>
                        <a:t>portal de compras públicas</a:t>
                      </a:r>
                      <a:r>
                        <a:rPr lang="es-MX" sz="1400"/>
                        <a:t> y la trazabilidad.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011380"/>
                  </a:ext>
                </a:extLst>
              </a:tr>
              <a:tr h="427949">
                <a:tc>
                  <a:txBody>
                    <a:bodyPr/>
                    <a:lstStyle/>
                    <a:p>
                      <a:r>
                        <a:rPr lang="es-MX" sz="1400" b="1"/>
                        <a:t>Sanciones y responsabilidades</a:t>
                      </a:r>
                      <a:endParaRPr lang="es-MX" sz="1400"/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Determina sanciones generales por incumplimientos contractuales.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Precisa procedimientos para su </a:t>
                      </a:r>
                      <a:r>
                        <a:rPr lang="es-MX" sz="1400" b="1" dirty="0"/>
                        <a:t>aplicación y ejecución disciplinaria</a:t>
                      </a:r>
                      <a:r>
                        <a:rPr lang="es-MX" sz="1400" dirty="0"/>
                        <a:t>.</a:t>
                      </a:r>
                    </a:p>
                  </a:txBody>
                  <a:tcPr marL="42795" marR="42795" marT="21397" marB="213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0923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388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E4CEF7-C9AF-9276-BDEF-3BA248188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Conclusión del Cuadro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D47706-E3A1-F70D-5A99-2B405B44B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La </a:t>
            </a:r>
            <a:r>
              <a:rPr lang="es-MX" sz="3600" b="1" dirty="0"/>
              <a:t>LOSNCP</a:t>
            </a:r>
            <a:r>
              <a:rPr lang="es-MX" sz="3600" dirty="0"/>
              <a:t> establece </a:t>
            </a:r>
            <a:r>
              <a:rPr lang="es-MX" sz="3600" b="1" dirty="0"/>
              <a:t>"qué se debe hacer"</a:t>
            </a:r>
            <a:r>
              <a:rPr lang="es-MX" sz="3600" dirty="0"/>
              <a:t> desde una perspectiva legal.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El </a:t>
            </a:r>
            <a:r>
              <a:rPr lang="es-MX" sz="3600" b="1" dirty="0"/>
              <a:t>Reglamento</a:t>
            </a:r>
            <a:r>
              <a:rPr lang="es-MX" sz="3600" dirty="0"/>
              <a:t> indica </a:t>
            </a:r>
            <a:r>
              <a:rPr lang="es-MX" sz="3600" b="1" dirty="0"/>
              <a:t>"cómo se debe hacer"</a:t>
            </a:r>
            <a:r>
              <a:rPr lang="es-MX" sz="3600" dirty="0"/>
              <a:t> desde una perspectiva técnica y procedimental.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Ambos son indispensables y se complementan para garantizar la legalidad, eficacia y eficiencia en la contratación pública en el Ecuador.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7811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0E389-2E55-9C4D-FF36-AC0CF06F5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1737360"/>
          </a:xfrm>
        </p:spPr>
        <p:txBody>
          <a:bodyPr>
            <a:normAutofit/>
          </a:bodyPr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¿Qué es la LOSNCP?</a:t>
            </a:r>
            <a:b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CE4FA1-18B4-9E74-8147-CA16E4BC0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3600" dirty="0"/>
              <a:t>Es la </a:t>
            </a:r>
            <a:r>
              <a:rPr lang="es-MX" sz="3600" b="1" dirty="0"/>
              <a:t>norma jurídica principal</a:t>
            </a:r>
            <a:r>
              <a:rPr lang="es-MX" sz="3600" dirty="0"/>
              <a:t> que regula todos los procesos de contratación pública en Ecuador. Fue promulgada con el objetivo de garantizar que la administración pública adquiera bienes, obras y servicios bajo principios de </a:t>
            </a:r>
            <a:r>
              <a:rPr lang="es-MX" sz="3600" b="1" dirty="0"/>
              <a:t>transparencia, eficiencia, calidad y equidad</a:t>
            </a:r>
            <a:r>
              <a:rPr lang="es-MX" sz="36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928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731FBA-2FF3-6139-9970-1105E0AAC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Objetivos Principales</a:t>
            </a:r>
            <a:b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431C97-8146-4DFA-1FD7-74C321214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Asegurar el </a:t>
            </a:r>
            <a:r>
              <a:rPr lang="es-MX" sz="2800" b="1" dirty="0"/>
              <a:t>uso eficiente y transparente</a:t>
            </a:r>
            <a:r>
              <a:rPr lang="es-MX" sz="2800" dirty="0"/>
              <a:t> de los recursos públicos.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Promover la </a:t>
            </a:r>
            <a:r>
              <a:rPr lang="es-MX" sz="2800" b="1" dirty="0"/>
              <a:t>competencia justa</a:t>
            </a:r>
            <a:r>
              <a:rPr lang="es-MX" sz="2800" dirty="0"/>
              <a:t> entre proveedores.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Facilitar el acceso a la contratación pública para </a:t>
            </a:r>
            <a:r>
              <a:rPr lang="es-MX" sz="2800" b="1" dirty="0"/>
              <a:t>MIPYMES</a:t>
            </a:r>
            <a:r>
              <a:rPr lang="es-MX" sz="2800" dirty="0"/>
              <a:t> y actores de la economía popular y solidaria.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Fomentar la </a:t>
            </a:r>
            <a:r>
              <a:rPr lang="es-MX" sz="2800" b="1" dirty="0"/>
              <a:t>innovación y calidad</a:t>
            </a:r>
            <a:r>
              <a:rPr lang="es-MX" sz="2800" dirty="0"/>
              <a:t> en los bienes y servicios adquiridos.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Impulsar el </a:t>
            </a:r>
            <a:r>
              <a:rPr lang="es-MX" sz="2800" b="1" dirty="0"/>
              <a:t>desarrollo económico local</a:t>
            </a:r>
            <a:r>
              <a:rPr lang="es-MX" sz="2800" dirty="0"/>
              <a:t> y nacional.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74379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5DEA44-3C43-E22B-23B0-5E8091EB7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Principios Rectores (Art. 3 LOSNCP)</a:t>
            </a:r>
            <a:br>
              <a:rPr kumimoji="0" lang="es-MX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856B51-A4BF-18A9-CB28-0E90A5485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82495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MX" sz="2400" dirty="0"/>
              <a:t>La ley se basa en los siguientes principios fundamentales: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Transparencia</a:t>
            </a:r>
            <a:endParaRPr lang="es-MX" sz="24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Publicidad</a:t>
            </a:r>
            <a:endParaRPr lang="es-MX" sz="24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Igualdad y no discriminación</a:t>
            </a:r>
            <a:endParaRPr lang="es-MX" sz="24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Libre concurrencia</a:t>
            </a:r>
            <a:endParaRPr lang="es-MX" sz="24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Eficiencia y eficacia</a:t>
            </a:r>
            <a:endParaRPr lang="es-MX" sz="24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Responsabilidad</a:t>
            </a:r>
            <a:endParaRPr lang="es-MX" sz="24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Planificación</a:t>
            </a:r>
            <a:endParaRPr lang="es-MX" sz="2400" dirty="0"/>
          </a:p>
          <a:p>
            <a:pPr algn="just"/>
            <a:r>
              <a:rPr lang="es-MX" sz="2400" dirty="0"/>
              <a:t>Estos principios deben ser aplicados en todas las fases del proceso contractual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3003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4566B-16FF-55E1-B1A8-5B1C62DE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 Ámbito de Aplicación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3D6504-2D97-9E30-AEBB-0E2CCE372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405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3600" dirty="0"/>
              <a:t>Se aplica a todas las </a:t>
            </a:r>
            <a:r>
              <a:rPr lang="es-MX" sz="3600" b="1" dirty="0"/>
              <a:t>entidades del sector público</a:t>
            </a:r>
            <a:r>
              <a:rPr lang="es-MX" sz="3600" dirty="0"/>
              <a:t>, como: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Administración Central e Institucional.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Gobiernos Autónomos Descentralizados (GAD).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Empresas públicas.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Universidades públicas.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Entidades que manejen recursos públicos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62371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34D000-50C4-A53F-8381-7BAB81231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5.Modalidades de Contratación (Art. 17)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FEC78F-9CAE-8349-7CB6-841A83A36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57" y="1845734"/>
            <a:ext cx="10595429" cy="445346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MX" sz="2800" dirty="0"/>
              <a:t>La LOSNCP establece distintas formas para llevar a cabo contrataciones, según el tipo de necesidad y monto: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Licitación</a:t>
            </a:r>
            <a:endParaRPr lang="es-MX" sz="2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Concurso público</a:t>
            </a:r>
            <a:endParaRPr lang="es-MX" sz="2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Subasta inversa electrónica</a:t>
            </a:r>
            <a:endParaRPr lang="es-MX" sz="2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Catálogo electrónico</a:t>
            </a:r>
            <a:endParaRPr lang="es-MX" sz="2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Contratación directa</a:t>
            </a:r>
            <a:endParaRPr lang="es-MX" sz="2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Régimen especial</a:t>
            </a:r>
          </a:p>
          <a:p>
            <a:pPr algn="just"/>
            <a:r>
              <a:rPr lang="es-MX" sz="2800" dirty="0"/>
              <a:t>Cada una tiene procedimientos, requisitos y condiciones específicas.</a:t>
            </a:r>
          </a:p>
          <a:p>
            <a:pPr>
              <a:buFont typeface="Arial" panose="020B0604020202020204" pitchFamily="34" charset="0"/>
              <a:buChar char="•"/>
            </a:pP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46401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F60BBA-AB7F-746F-74D8-FA5E6D04C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6. Etapas del Procedimiento de Contratación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7014EA-E704-66B4-DA42-36977653E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+mj-lt"/>
              <a:buAutoNum type="arabicPeriod"/>
            </a:pPr>
            <a:r>
              <a:rPr lang="es-MX" sz="2800" b="1" dirty="0"/>
              <a:t>Planificación y publicación</a:t>
            </a:r>
            <a:endParaRPr lang="es-MX" sz="2800" dirty="0"/>
          </a:p>
          <a:p>
            <a:pPr algn="just">
              <a:buFont typeface="+mj-lt"/>
              <a:buAutoNum type="arabicPeriod"/>
            </a:pPr>
            <a:r>
              <a:rPr lang="es-MX" sz="2800" b="1" dirty="0"/>
              <a:t>Convocatoria</a:t>
            </a:r>
            <a:endParaRPr lang="es-MX" sz="2800" dirty="0"/>
          </a:p>
          <a:p>
            <a:pPr algn="just">
              <a:buFont typeface="+mj-lt"/>
              <a:buAutoNum type="arabicPeriod"/>
            </a:pPr>
            <a:r>
              <a:rPr lang="es-MX" sz="2800" b="1" dirty="0"/>
              <a:t>Presentación y calificación de ofertas</a:t>
            </a:r>
            <a:endParaRPr lang="es-MX" sz="2800" dirty="0"/>
          </a:p>
          <a:p>
            <a:pPr algn="just">
              <a:buFont typeface="+mj-lt"/>
              <a:buAutoNum type="arabicPeriod"/>
            </a:pPr>
            <a:r>
              <a:rPr lang="es-MX" sz="2800" b="1" dirty="0"/>
              <a:t>Adjudicación</a:t>
            </a:r>
            <a:endParaRPr lang="es-MX" sz="2800" dirty="0"/>
          </a:p>
          <a:p>
            <a:pPr algn="just">
              <a:buFont typeface="+mj-lt"/>
              <a:buAutoNum type="arabicPeriod"/>
            </a:pPr>
            <a:r>
              <a:rPr lang="es-MX" sz="2800" b="1" dirty="0"/>
              <a:t>Suscripción del contrato</a:t>
            </a:r>
            <a:endParaRPr lang="es-MX" sz="2800" dirty="0"/>
          </a:p>
          <a:p>
            <a:pPr algn="just">
              <a:buFont typeface="+mj-lt"/>
              <a:buAutoNum type="arabicPeriod"/>
            </a:pPr>
            <a:r>
              <a:rPr lang="es-MX" sz="2800" b="1" dirty="0"/>
              <a:t>Ejecución y fiscalización</a:t>
            </a:r>
            <a:endParaRPr lang="es-MX" sz="2800" dirty="0"/>
          </a:p>
          <a:p>
            <a:pPr algn="just">
              <a:buFont typeface="+mj-lt"/>
              <a:buAutoNum type="arabicPeriod"/>
            </a:pPr>
            <a:r>
              <a:rPr lang="es-MX" sz="2800" b="1" dirty="0"/>
              <a:t>Recepción y liquidación</a:t>
            </a:r>
            <a:endParaRPr lang="es-MX" sz="28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5920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98FA85-7876-E5D9-6FDE-E3AB8A429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7. Control y Fiscalización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9E7162-86E1-410B-FAA0-CE04A643D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MX" sz="3600" dirty="0"/>
              <a:t>Intervienen: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SERCOP</a:t>
            </a:r>
            <a:r>
              <a:rPr lang="es-MX" sz="3600" dirty="0"/>
              <a:t>: regula y administra el sistema.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Contraloría General del Estado</a:t>
            </a:r>
            <a:r>
              <a:rPr lang="es-MX" sz="3600" dirty="0"/>
              <a:t>: realiza control posterior.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Ciudadanía</a:t>
            </a:r>
            <a:r>
              <a:rPr lang="es-MX" sz="3600" dirty="0"/>
              <a:t>: puede participar en veedurías.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1715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F9BE8-1389-41FE-5F92-083481127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8. Responsabilidades y Sanciones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FE15F5-B9E4-F552-E8DE-8B7269F37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MX" sz="3600" dirty="0"/>
              <a:t>Se contemplan sanciones para proveedores y funcionarios que infrinjan la ley, incluyendo: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Suspensión o inhabilitación para contratar con el Estado.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Multas o sanciones administrativas.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Responsabilidad penal en caso de corrupción o mal uso de recursos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3141550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15848</TotalTime>
  <Words>744</Words>
  <Application>Microsoft Office PowerPoint</Application>
  <PresentationFormat>Panorámica</PresentationFormat>
  <Paragraphs>94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Aptos</vt:lpstr>
      <vt:lpstr>Arial</vt:lpstr>
      <vt:lpstr>ArialNormal</vt:lpstr>
      <vt:lpstr>Calibri</vt:lpstr>
      <vt:lpstr>Calibri Light</vt:lpstr>
      <vt:lpstr>Retrospección</vt:lpstr>
      <vt:lpstr>1.3.1Generalidades de la Ley Orgánica del Sistema Nacional de Contratación Pública.</vt:lpstr>
      <vt:lpstr>1. ¿Qué es la LOSNCP? </vt:lpstr>
      <vt:lpstr>2. Objetivos Principales </vt:lpstr>
      <vt:lpstr>3. Principios Rectores (Art. 3 LOSNCP) </vt:lpstr>
      <vt:lpstr>4. Ámbito de Aplicación </vt:lpstr>
      <vt:lpstr> 5.Modalidades de Contratación (Art. 17) </vt:lpstr>
      <vt:lpstr>6. Etapas del Procedimiento de Contratación </vt:lpstr>
      <vt:lpstr>7. Control y Fiscalización </vt:lpstr>
      <vt:lpstr>8. Responsabilidades y Sanciones </vt:lpstr>
      <vt:lpstr>RELACION ENTRE  LEY  Y REGLAMENTO</vt:lpstr>
      <vt:lpstr>Conclusión </vt:lpstr>
      <vt:lpstr>CUADRO COMPARATIVO: LOSNCP vs. REGLAMENTO</vt:lpstr>
      <vt:lpstr>Conclusión del Cuadro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valor del Dinero en el tiempo</dc:title>
  <dc:creator>Juan Carlos Mancheno</dc:creator>
  <cp:lastModifiedBy>Rosa Marieta Ambi Infante</cp:lastModifiedBy>
  <cp:revision>304</cp:revision>
  <cp:lastPrinted>2020-11-05T15:32:25Z</cp:lastPrinted>
  <dcterms:created xsi:type="dcterms:W3CDTF">2020-05-20T19:45:14Z</dcterms:created>
  <dcterms:modified xsi:type="dcterms:W3CDTF">2025-05-17T16:58:36Z</dcterms:modified>
</cp:coreProperties>
</file>