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61" r:id="rId4"/>
    <p:sldId id="258" r:id="rId5"/>
    <p:sldId id="259" r:id="rId6"/>
    <p:sldId id="262" r:id="rId7"/>
    <p:sldId id="260" r:id="rId8"/>
  </p:sldIdLst>
  <p:sldSz cx="10693400" cy="7556500"/>
  <p:notesSz cx="10693400" cy="75565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392"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2515"/>
            <a:ext cx="9089390" cy="1586865"/>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4231640"/>
            <a:ext cx="7485380" cy="18891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534670" y="1737995"/>
            <a:ext cx="4651629" cy="498729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7995"/>
            <a:ext cx="4651629" cy="498729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2/11/2025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2/11/2025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2/11/2025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34670" y="302260"/>
            <a:ext cx="9624060" cy="120904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534670" y="1737995"/>
            <a:ext cx="9624060" cy="498729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27545"/>
            <a:ext cx="3421888" cy="37782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27545"/>
            <a:ext cx="2459482" cy="37782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2/11/2025</a:t>
            </a:fld>
            <a:endParaRPr lang="en-US"/>
          </a:p>
        </p:txBody>
      </p:sp>
      <p:sp>
        <p:nvSpPr>
          <p:cNvPr id="6" name="Holder 6"/>
          <p:cNvSpPr>
            <a:spLocks noGrp="1"/>
          </p:cNvSpPr>
          <p:nvPr>
            <p:ph type="sldNum" sz="quarter" idx="7"/>
          </p:nvPr>
        </p:nvSpPr>
        <p:spPr>
          <a:xfrm>
            <a:off x="7699248" y="7027545"/>
            <a:ext cx="2459482" cy="37782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uadroTexto 2"/>
          <p:cNvSpPr txBox="1"/>
          <p:nvPr/>
        </p:nvSpPr>
        <p:spPr>
          <a:xfrm>
            <a:off x="698500" y="577850"/>
            <a:ext cx="9144000" cy="5078313"/>
          </a:xfrm>
          <a:prstGeom prst="rect">
            <a:avLst/>
          </a:prstGeom>
          <a:noFill/>
        </p:spPr>
        <p:txBody>
          <a:bodyPr wrap="square" rtlCol="0">
            <a:spAutoFit/>
          </a:bodyPr>
          <a:lstStyle/>
          <a:p>
            <a:r>
              <a:rPr lang="es-ES" sz="4400" b="1" dirty="0">
                <a:solidFill>
                  <a:srgbClr val="002060"/>
                </a:solidFill>
              </a:rPr>
              <a:t>CONCLUSIONES Y RECOMENDACIONES</a:t>
            </a:r>
          </a:p>
          <a:p>
            <a:endParaRPr lang="es-ES" sz="4000" b="1" dirty="0">
              <a:solidFill>
                <a:srgbClr val="002060"/>
              </a:solidFill>
            </a:endParaRPr>
          </a:p>
          <a:p>
            <a:r>
              <a:rPr lang="es-ES" sz="4000" b="1" dirty="0">
                <a:solidFill>
                  <a:srgbClr val="FF0000"/>
                </a:solidFill>
              </a:rPr>
              <a:t>Objetivo</a:t>
            </a:r>
          </a:p>
          <a:p>
            <a:endParaRPr lang="es-ES" sz="4000" b="1" dirty="0">
              <a:solidFill>
                <a:srgbClr val="FF0000"/>
              </a:solidFill>
            </a:endParaRPr>
          </a:p>
          <a:p>
            <a:endParaRPr lang="es-ES" sz="4000" b="1" dirty="0">
              <a:solidFill>
                <a:srgbClr val="FF0000"/>
              </a:solidFill>
            </a:endParaRPr>
          </a:p>
          <a:p>
            <a:r>
              <a:rPr lang="es-ES" sz="4000" b="1" dirty="0"/>
              <a:t>Explicar las pautas para elaborar las conclusiones y recomendaciones en un trabajo de investigación.</a:t>
            </a:r>
            <a:endParaRPr lang="en-US" sz="4000"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ítulo 1"/>
          <p:cNvSpPr txBox="1">
            <a:spLocks/>
          </p:cNvSpPr>
          <p:nvPr/>
        </p:nvSpPr>
        <p:spPr>
          <a:xfrm>
            <a:off x="1308100" y="701749"/>
            <a:ext cx="7965902" cy="790502"/>
          </a:xfrm>
          <a:prstGeom prst="rect">
            <a:avLst/>
          </a:prstGeom>
        </p:spPr>
        <p:txBody>
          <a:bodyPr/>
          <a:lstStyle>
            <a:lvl1pPr>
              <a:defRPr>
                <a:latin typeface="+mj-lt"/>
                <a:ea typeface="+mj-ea"/>
                <a:cs typeface="+mj-cs"/>
              </a:defRPr>
            </a:lvl1pPr>
          </a:lstStyle>
          <a:p>
            <a:r>
              <a:rPr lang="es-MX" sz="4400" b="1" kern="0" dirty="0">
                <a:solidFill>
                  <a:schemeClr val="tx2"/>
                </a:solidFill>
              </a:rPr>
              <a:t>Conclusiones</a:t>
            </a:r>
            <a:r>
              <a:rPr lang="es-MX" sz="4400" kern="0" dirty="0">
                <a:solidFill>
                  <a:schemeClr val="tx2"/>
                </a:solidFill>
              </a:rPr>
              <a:t> </a:t>
            </a:r>
          </a:p>
        </p:txBody>
      </p:sp>
      <p:sp>
        <p:nvSpPr>
          <p:cNvPr id="4" name="Marcador de contenido 2"/>
          <p:cNvSpPr txBox="1">
            <a:spLocks/>
          </p:cNvSpPr>
          <p:nvPr/>
        </p:nvSpPr>
        <p:spPr>
          <a:xfrm>
            <a:off x="1308100" y="2482850"/>
            <a:ext cx="7965902" cy="2667000"/>
          </a:xfrm>
          <a:prstGeom prst="rect">
            <a:avLst/>
          </a:prstGeom>
          <a:ln w="57150">
            <a:solidFill>
              <a:srgbClr val="00B0F0"/>
            </a:solidFill>
          </a:ln>
        </p:spPr>
        <p:txBody>
          <a:bodyPr>
            <a:noAutofit/>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57200" indent="-457200" algn="just">
              <a:buFont typeface="Arial" panose="020B0604020202020204" pitchFamily="34" charset="0"/>
              <a:buChar char="•"/>
            </a:pPr>
            <a:r>
              <a:rPr lang="es-MX" sz="3200" kern="0" dirty="0">
                <a:solidFill>
                  <a:sysClr val="windowText" lastClr="000000"/>
                </a:solidFill>
              </a:rPr>
              <a:t>Las conclusiones son una reflexión final acerca del trabajo previamente realizado-</a:t>
            </a:r>
          </a:p>
          <a:p>
            <a:pPr marL="457200" indent="-457200" algn="just">
              <a:buFont typeface="Arial" panose="020B0604020202020204" pitchFamily="34" charset="0"/>
              <a:buChar char="•"/>
            </a:pPr>
            <a:r>
              <a:rPr lang="es-MX" sz="3200" kern="0" dirty="0">
                <a:solidFill>
                  <a:sysClr val="windowText" lastClr="000000"/>
                </a:solidFill>
              </a:rPr>
              <a:t>Constituye la última parte del contenido del informe de investigación y representa el discurso de cierre de la misma.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CF38A84-207B-0912-520B-89AC5C15248C}"/>
              </a:ext>
            </a:extLst>
          </p:cNvPr>
          <p:cNvSpPr txBox="1"/>
          <p:nvPr/>
        </p:nvSpPr>
        <p:spPr>
          <a:xfrm>
            <a:off x="1384300" y="2025650"/>
            <a:ext cx="8001000" cy="3046988"/>
          </a:xfrm>
          <a:prstGeom prst="rect">
            <a:avLst/>
          </a:prstGeom>
          <a:noFill/>
          <a:ln w="57150">
            <a:solidFill>
              <a:srgbClr val="00B0F0"/>
            </a:solidFill>
          </a:ln>
        </p:spPr>
        <p:txBody>
          <a:bodyPr wrap="square">
            <a:spAutoFit/>
          </a:bodyPr>
          <a:lstStyle/>
          <a:p>
            <a:pPr marL="457200" indent="-457200" algn="just">
              <a:buFont typeface="Arial" panose="020B0604020202020204" pitchFamily="34" charset="0"/>
              <a:buChar char="•"/>
            </a:pPr>
            <a:r>
              <a:rPr lang="es-MX" sz="3200" kern="0" dirty="0">
                <a:solidFill>
                  <a:sysClr val="windowText" lastClr="000000"/>
                </a:solidFill>
              </a:rPr>
              <a:t>Debe contener los elementos necesarios y suficientes para dejar claros los resultados obtenidos en el trabajo</a:t>
            </a:r>
          </a:p>
          <a:p>
            <a:pPr marL="457200" indent="-457200" algn="just">
              <a:buFont typeface="Arial" panose="020B0604020202020204" pitchFamily="34" charset="0"/>
              <a:buChar char="•"/>
            </a:pPr>
            <a:r>
              <a:rPr lang="es-MX" sz="3200" kern="0" dirty="0">
                <a:solidFill>
                  <a:sysClr val="windowText" lastClr="000000"/>
                </a:solidFill>
              </a:rPr>
              <a:t>El procedimiento seguido para su desarrollo, el cumplimiento o no cumplimiento de los objetivos .</a:t>
            </a:r>
          </a:p>
        </p:txBody>
      </p:sp>
      <p:sp>
        <p:nvSpPr>
          <p:cNvPr id="4" name="Título 1">
            <a:extLst>
              <a:ext uri="{FF2B5EF4-FFF2-40B4-BE49-F238E27FC236}">
                <a16:creationId xmlns:a16="http://schemas.microsoft.com/office/drawing/2014/main" id="{1E5ADC5F-32F9-1A4B-E5CB-273AF64C3B18}"/>
              </a:ext>
            </a:extLst>
          </p:cNvPr>
          <p:cNvSpPr txBox="1">
            <a:spLocks/>
          </p:cNvSpPr>
          <p:nvPr/>
        </p:nvSpPr>
        <p:spPr>
          <a:xfrm>
            <a:off x="1273002" y="701749"/>
            <a:ext cx="8001000" cy="790502"/>
          </a:xfrm>
          <a:prstGeom prst="rect">
            <a:avLst/>
          </a:prstGeom>
        </p:spPr>
        <p:txBody>
          <a:bodyPr/>
          <a:lstStyle>
            <a:lvl1pPr>
              <a:defRPr>
                <a:latin typeface="+mj-lt"/>
                <a:ea typeface="+mj-ea"/>
                <a:cs typeface="+mj-cs"/>
              </a:defRPr>
            </a:lvl1pPr>
          </a:lstStyle>
          <a:p>
            <a:r>
              <a:rPr lang="es-MX" sz="4400" b="1" kern="0" dirty="0">
                <a:solidFill>
                  <a:schemeClr val="tx2"/>
                </a:solidFill>
              </a:rPr>
              <a:t>Conclusiones</a:t>
            </a:r>
            <a:r>
              <a:rPr lang="es-MX" sz="4400" kern="0" dirty="0">
                <a:solidFill>
                  <a:schemeClr val="tx2"/>
                </a:solidFill>
              </a:rPr>
              <a:t> </a:t>
            </a:r>
          </a:p>
        </p:txBody>
      </p:sp>
    </p:spTree>
    <p:extLst>
      <p:ext uri="{BB962C8B-B14F-4D97-AF65-F5344CB8AC3E}">
        <p14:creationId xmlns:p14="http://schemas.microsoft.com/office/powerpoint/2010/main" val="2273187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ítulo 1"/>
          <p:cNvSpPr txBox="1">
            <a:spLocks/>
          </p:cNvSpPr>
          <p:nvPr/>
        </p:nvSpPr>
        <p:spPr>
          <a:xfrm>
            <a:off x="677334" y="609600"/>
            <a:ext cx="8596668" cy="1320800"/>
          </a:xfrm>
          <a:prstGeom prst="rect">
            <a:avLst/>
          </a:prstGeom>
        </p:spPr>
        <p:txBody>
          <a:bodyPr/>
          <a:lstStyle>
            <a:lvl1pPr>
              <a:defRPr>
                <a:latin typeface="+mj-lt"/>
                <a:ea typeface="+mj-ea"/>
                <a:cs typeface="+mj-cs"/>
              </a:defRPr>
            </a:lvl1pPr>
          </a:lstStyle>
          <a:p>
            <a:r>
              <a:rPr lang="es-MX" sz="4800" b="1" kern="0" dirty="0">
                <a:solidFill>
                  <a:schemeClr val="tx2"/>
                </a:solidFill>
              </a:rPr>
              <a:t>Pautas </a:t>
            </a:r>
          </a:p>
        </p:txBody>
      </p:sp>
      <p:sp>
        <p:nvSpPr>
          <p:cNvPr id="4" name="Marcador de contenido 2"/>
          <p:cNvSpPr txBox="1">
            <a:spLocks/>
          </p:cNvSpPr>
          <p:nvPr/>
        </p:nvSpPr>
        <p:spPr>
          <a:xfrm>
            <a:off x="677334" y="1797050"/>
            <a:ext cx="9241366" cy="4970461"/>
          </a:xfrm>
          <a:prstGeom prst="rect">
            <a:avLst/>
          </a:prstGeom>
          <a:ln w="57150">
            <a:solidFill>
              <a:srgbClr val="00B0F0"/>
            </a:solidFill>
          </a:ln>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57200" indent="-457200" algn="just" fontAlgn="base">
              <a:buFont typeface="Arial" panose="020B0604020202020204" pitchFamily="34" charset="0"/>
              <a:buChar char="•"/>
            </a:pPr>
            <a:r>
              <a:rPr lang="es-MX" sz="2800" kern="0" dirty="0">
                <a:solidFill>
                  <a:sysClr val="windowText" lastClr="000000"/>
                </a:solidFill>
              </a:rPr>
              <a:t>Por cada objetivo específico trazado en el trabajo debe existir una conclusión con una extensión mínima de un párrafo, de manera que el lector pueda ver si se cumplió con el objetivo y a qué resultados se llegó.</a:t>
            </a:r>
          </a:p>
          <a:p>
            <a:pPr marL="457200" indent="-457200" algn="just" fontAlgn="base">
              <a:buFont typeface="Arial" panose="020B0604020202020204" pitchFamily="34" charset="0"/>
              <a:buChar char="•"/>
            </a:pPr>
            <a:r>
              <a:rPr lang="es-MX" sz="2800" kern="0" dirty="0">
                <a:solidFill>
                  <a:sysClr val="windowText" lastClr="000000"/>
                </a:solidFill>
              </a:rPr>
              <a:t>No debe existir información que no se haya planteado en el cuerpo del trabajo, es decir, no es correcto escribir temas nuevos en este punto.</a:t>
            </a:r>
          </a:p>
          <a:p>
            <a:pPr marL="457200" indent="-457200" algn="just" fontAlgn="base">
              <a:buFont typeface="Arial" panose="020B0604020202020204" pitchFamily="34" charset="0"/>
              <a:buChar char="•"/>
            </a:pPr>
            <a:r>
              <a:rPr lang="es-MX" sz="2800" kern="0" dirty="0">
                <a:solidFill>
                  <a:sysClr val="windowText" lastClr="000000"/>
                </a:solidFill>
              </a:rPr>
              <a:t>Es necesario escribir un párrafo introductorio para iniciar, con el fin de que el lector se contextualice y posteriormente pueda adentrarse en el cuerpo de la conclusión.</a:t>
            </a:r>
          </a:p>
          <a:p>
            <a:pPr fontAlgn="base"/>
            <a:endParaRPr lang="es-MX" kern="0" dirty="0">
              <a:solidFill>
                <a:sysClr val="windowText" lastClr="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ítulo 1"/>
          <p:cNvSpPr txBox="1">
            <a:spLocks/>
          </p:cNvSpPr>
          <p:nvPr/>
        </p:nvSpPr>
        <p:spPr>
          <a:xfrm>
            <a:off x="1419398" y="577850"/>
            <a:ext cx="7816504" cy="1320800"/>
          </a:xfrm>
          <a:prstGeom prst="rect">
            <a:avLst/>
          </a:prstGeom>
        </p:spPr>
        <p:txBody>
          <a:bodyPr/>
          <a:lstStyle>
            <a:lvl1pPr>
              <a:defRPr>
                <a:latin typeface="+mj-lt"/>
                <a:ea typeface="+mj-ea"/>
                <a:cs typeface="+mj-cs"/>
              </a:defRPr>
            </a:lvl1pPr>
          </a:lstStyle>
          <a:p>
            <a:r>
              <a:rPr lang="es-MX" sz="4400" b="1" kern="0" dirty="0">
                <a:solidFill>
                  <a:schemeClr val="tx2"/>
                </a:solidFill>
              </a:rPr>
              <a:t>Recomendaciones</a:t>
            </a:r>
            <a:r>
              <a:rPr lang="es-MX" kern="0" dirty="0">
                <a:solidFill>
                  <a:sysClr val="windowText" lastClr="000000"/>
                </a:solidFill>
              </a:rPr>
              <a:t> </a:t>
            </a:r>
          </a:p>
        </p:txBody>
      </p:sp>
      <p:sp>
        <p:nvSpPr>
          <p:cNvPr id="4" name="Marcador de contenido 2"/>
          <p:cNvSpPr txBox="1">
            <a:spLocks/>
          </p:cNvSpPr>
          <p:nvPr/>
        </p:nvSpPr>
        <p:spPr>
          <a:xfrm>
            <a:off x="1308100" y="2101850"/>
            <a:ext cx="7965902" cy="2819400"/>
          </a:xfrm>
          <a:prstGeom prst="rect">
            <a:avLst/>
          </a:prstGeom>
          <a:ln w="57150">
            <a:solidFill>
              <a:srgbClr val="00B0F0"/>
            </a:solidFill>
          </a:ln>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just"/>
            <a:r>
              <a:rPr lang="es-MX" sz="3200" kern="0" dirty="0">
                <a:solidFill>
                  <a:sysClr val="windowText" lastClr="000000"/>
                </a:solidFill>
              </a:rPr>
              <a:t>Este apartado del informe es aquel donde el investigador condensa aquellas sugerencias que se originaron durante el proceso de realización del estudio y que no se incluyeron como parte del texto final. </a:t>
            </a:r>
            <a:endParaRPr lang="es-MX" kern="0" dirty="0">
              <a:solidFill>
                <a:sysClr val="windowText" lastClr="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48A3B0-BA92-9858-547F-971E9B8416E7}"/>
              </a:ext>
            </a:extLst>
          </p:cNvPr>
          <p:cNvSpPr txBox="1">
            <a:spLocks/>
          </p:cNvSpPr>
          <p:nvPr/>
        </p:nvSpPr>
        <p:spPr>
          <a:xfrm>
            <a:off x="1457498" y="577850"/>
            <a:ext cx="7778404" cy="1320800"/>
          </a:xfrm>
          <a:prstGeom prst="rect">
            <a:avLst/>
          </a:prstGeom>
        </p:spPr>
        <p:txBody>
          <a:bodyPr/>
          <a:lstStyle>
            <a:lvl1pPr>
              <a:defRPr>
                <a:latin typeface="+mj-lt"/>
                <a:ea typeface="+mj-ea"/>
                <a:cs typeface="+mj-cs"/>
              </a:defRPr>
            </a:lvl1pPr>
          </a:lstStyle>
          <a:p>
            <a:r>
              <a:rPr lang="es-MX" sz="4400" b="1" kern="0" dirty="0">
                <a:solidFill>
                  <a:schemeClr val="tx2"/>
                </a:solidFill>
              </a:rPr>
              <a:t>Recomendaciones</a:t>
            </a:r>
            <a:r>
              <a:rPr lang="es-MX" kern="0" dirty="0">
                <a:solidFill>
                  <a:sysClr val="windowText" lastClr="000000"/>
                </a:solidFill>
              </a:rPr>
              <a:t> </a:t>
            </a:r>
          </a:p>
        </p:txBody>
      </p:sp>
      <p:sp>
        <p:nvSpPr>
          <p:cNvPr id="3" name="Marcador de contenido 2">
            <a:extLst>
              <a:ext uri="{FF2B5EF4-FFF2-40B4-BE49-F238E27FC236}">
                <a16:creationId xmlns:a16="http://schemas.microsoft.com/office/drawing/2014/main" id="{B4C3444E-BBB4-623D-DE8E-8758508D6286}"/>
              </a:ext>
            </a:extLst>
          </p:cNvPr>
          <p:cNvSpPr txBox="1">
            <a:spLocks/>
          </p:cNvSpPr>
          <p:nvPr/>
        </p:nvSpPr>
        <p:spPr>
          <a:xfrm>
            <a:off x="1457498" y="2101850"/>
            <a:ext cx="7816504" cy="2667000"/>
          </a:xfrm>
          <a:prstGeom prst="rect">
            <a:avLst/>
          </a:prstGeom>
          <a:ln w="57150">
            <a:solidFill>
              <a:srgbClr val="00B0F0"/>
            </a:solidFill>
          </a:ln>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just"/>
            <a:r>
              <a:rPr lang="es-MX" sz="3200" kern="0" dirty="0">
                <a:solidFill>
                  <a:sysClr val="windowText" lastClr="000000"/>
                </a:solidFill>
              </a:rPr>
              <a:t>Estas sugerencias tienen que ver con diversos aspectos relacionados con la temática investigada, con el fin de que las recomendaciones sean un punto de interés y con validez académica.</a:t>
            </a:r>
          </a:p>
          <a:p>
            <a:endParaRPr lang="es-MX" kern="0" dirty="0">
              <a:solidFill>
                <a:sysClr val="windowText" lastClr="000000"/>
              </a:solidFill>
            </a:endParaRPr>
          </a:p>
        </p:txBody>
      </p:sp>
    </p:spTree>
    <p:extLst>
      <p:ext uri="{BB962C8B-B14F-4D97-AF65-F5344CB8AC3E}">
        <p14:creationId xmlns:p14="http://schemas.microsoft.com/office/powerpoint/2010/main" val="107905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ítulo 1"/>
          <p:cNvSpPr txBox="1">
            <a:spLocks/>
          </p:cNvSpPr>
          <p:nvPr/>
        </p:nvSpPr>
        <p:spPr>
          <a:xfrm>
            <a:off x="1536700" y="609600"/>
            <a:ext cx="7737302" cy="1320800"/>
          </a:xfrm>
          <a:prstGeom prst="rect">
            <a:avLst/>
          </a:prstGeom>
        </p:spPr>
        <p:txBody>
          <a:bodyPr/>
          <a:lstStyle>
            <a:lvl1pPr>
              <a:defRPr>
                <a:latin typeface="+mj-lt"/>
                <a:ea typeface="+mj-ea"/>
                <a:cs typeface="+mj-cs"/>
              </a:defRPr>
            </a:lvl1pPr>
          </a:lstStyle>
          <a:p>
            <a:r>
              <a:rPr lang="es-MX" sz="4800" b="1" kern="0" dirty="0">
                <a:solidFill>
                  <a:schemeClr val="tx2"/>
                </a:solidFill>
              </a:rPr>
              <a:t>Tipos</a:t>
            </a:r>
          </a:p>
        </p:txBody>
      </p:sp>
      <p:sp>
        <p:nvSpPr>
          <p:cNvPr id="4" name="Marcador de contenido 2"/>
          <p:cNvSpPr txBox="1">
            <a:spLocks/>
          </p:cNvSpPr>
          <p:nvPr/>
        </p:nvSpPr>
        <p:spPr>
          <a:xfrm>
            <a:off x="1536700" y="2160589"/>
            <a:ext cx="7737302" cy="3598861"/>
          </a:xfrm>
          <a:prstGeom prst="rect">
            <a:avLst/>
          </a:prstGeom>
          <a:ln w="57150">
            <a:solidFill>
              <a:srgbClr val="00B0F0"/>
            </a:solidFill>
          </a:ln>
        </p:spPr>
        <p:txBody>
          <a:bodyPr>
            <a:normAutofit/>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571500" indent="-571500">
              <a:buFont typeface="Arial" panose="020B0604020202020204" pitchFamily="34" charset="0"/>
              <a:buChar char="•"/>
            </a:pPr>
            <a:r>
              <a:rPr lang="es-MX" sz="4000" kern="0" dirty="0">
                <a:solidFill>
                  <a:sysClr val="windowText" lastClr="000000"/>
                </a:solidFill>
              </a:rPr>
              <a:t>Recomendaciones desde el punto de vista metodológico</a:t>
            </a:r>
          </a:p>
          <a:p>
            <a:pPr marL="571500" indent="-571500">
              <a:buFont typeface="Arial" panose="020B0604020202020204" pitchFamily="34" charset="0"/>
              <a:buChar char="•"/>
            </a:pPr>
            <a:r>
              <a:rPr lang="es-MX" sz="4000" kern="0" dirty="0">
                <a:solidFill>
                  <a:sysClr val="windowText" lastClr="000000"/>
                </a:solidFill>
              </a:rPr>
              <a:t>Recomendaciones desde el punto de vista académico</a:t>
            </a:r>
          </a:p>
          <a:p>
            <a:pPr marL="571500" indent="-571500">
              <a:buFont typeface="Arial" panose="020B0604020202020204" pitchFamily="34" charset="0"/>
              <a:buChar char="•"/>
            </a:pPr>
            <a:r>
              <a:rPr lang="es-MX" sz="4000" kern="0" dirty="0">
                <a:solidFill>
                  <a:sysClr val="windowText" lastClr="000000"/>
                </a:solidFill>
              </a:rPr>
              <a:t>Recomendaciones prácticas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TotalTime>
  <Words>265</Words>
  <Application>Microsoft Office PowerPoint</Application>
  <PresentationFormat>Personalizado</PresentationFormat>
  <Paragraphs>24</Paragraphs>
  <Slides>7</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7</vt:i4>
      </vt:variant>
    </vt:vector>
  </HeadingPairs>
  <TitlesOfParts>
    <vt:vector size="10" baseType="lpstr">
      <vt:lpstr>Arial</vt:lpstr>
      <vt:lpstr>Calibri</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ROCIO</dc:creator>
  <cp:lastModifiedBy>UEMALP</cp:lastModifiedBy>
  <cp:revision>10</cp:revision>
  <dcterms:created xsi:type="dcterms:W3CDTF">2021-08-31T18:52:02Z</dcterms:created>
  <dcterms:modified xsi:type="dcterms:W3CDTF">2025-02-11T22:56:48Z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2021-08-31T00:00:00Z</vt:filetime>
  </property>
</Properties>
</file>