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0"/>
  </p:notesMasterIdLst>
  <p:handoutMasterIdLst>
    <p:handoutMasterId r:id="rId21"/>
  </p:handoutMasterIdLst>
  <p:sldIdLst>
    <p:sldId id="301" r:id="rId2"/>
    <p:sldId id="304" r:id="rId3"/>
    <p:sldId id="309" r:id="rId4"/>
    <p:sldId id="310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959" userDrawn="1">
          <p15:clr>
            <a:srgbClr val="A4A3A4"/>
          </p15:clr>
        </p15:guide>
        <p15:guide id="12" pos="7009" userDrawn="1">
          <p15:clr>
            <a:srgbClr val="A4A3A4"/>
          </p15:clr>
        </p15:guide>
        <p15:guide id="13" pos="6721" userDrawn="1">
          <p15:clr>
            <a:srgbClr val="A4A3A4"/>
          </p15:clr>
        </p15:guide>
        <p15:guide id="14" pos="6145" userDrawn="1">
          <p15:clr>
            <a:srgbClr val="A4A3A4"/>
          </p15:clr>
        </p15:guide>
        <p15:guide id="15" pos="3984" userDrawn="1">
          <p15:clr>
            <a:srgbClr val="A4A3A4"/>
          </p15:clr>
        </p15:guide>
        <p15:guide id="16" pos="527" userDrawn="1">
          <p15:clr>
            <a:srgbClr val="A4A3A4"/>
          </p15:clr>
        </p15:guide>
        <p15:guide id="17" pos="71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0000"/>
    <a:srgbClr val="006666"/>
    <a:srgbClr val="CCFF66"/>
    <a:srgbClr val="FFFF00"/>
    <a:srgbClr val="FF6600"/>
    <a:srgbClr val="FD0BE0"/>
    <a:srgbClr val="FF3300"/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86" d="100"/>
          <a:sy n="86" d="100"/>
        </p:scale>
        <p:origin x="422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40"/>
        <p:guide pos="959"/>
        <p:guide pos="7009"/>
        <p:guide pos="6721"/>
        <p:guide pos="6145"/>
        <p:guide pos="3984"/>
        <p:guide pos="527"/>
        <p:guide pos="71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05/12/2023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05/12/2023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64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4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6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616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32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99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8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299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C98D-0669-4C08-81A7-68401796683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4544-803B-40B5-B6CE-6AF4966806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637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icolas.hidrogonavarr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icolas.hidrogonavarr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2FBA75E-8F63-4419-B9D4-15169AF0CCAF}"/>
              </a:ext>
            </a:extLst>
          </p:cNvPr>
          <p:cNvSpPr txBox="1">
            <a:spLocks/>
          </p:cNvSpPr>
          <p:nvPr/>
        </p:nvSpPr>
        <p:spPr>
          <a:xfrm>
            <a:off x="407368" y="1129348"/>
            <a:ext cx="5472608" cy="5544616"/>
          </a:xfrm>
          <a:prstGeom prst="rect">
            <a:avLst/>
          </a:prstGeom>
          <a:solidFill>
            <a:schemeClr val="bg2"/>
          </a:solidFill>
          <a:ln>
            <a:solidFill>
              <a:srgbClr val="33CC33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ES" sz="7200" b="1" kern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 HIPERÓNIMA: </a:t>
            </a:r>
            <a:r>
              <a:rPr lang="es-ES" sz="7200" b="1" kern="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TIEMPO </a:t>
            </a:r>
            <a:endParaRPr lang="es-PE" sz="7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kern="0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1.- Hipérbaton: </a:t>
            </a:r>
            <a:endParaRPr lang="es-PE" sz="4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i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la alborada</a:t>
            </a:r>
            <a:r>
              <a:rPr lang="es-ES" sz="48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instantes suenan. 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kern="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4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2.- Polisíndeton: </a:t>
            </a:r>
            <a:endParaRPr lang="es-PE" sz="4800" b="1" kern="0" dirty="0">
              <a:solidFill>
                <a:schemeClr val="accent6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sobre su cabeza se cercenan las horas y se descuartizan los segundos y mueren los vestigios.</a:t>
            </a:r>
            <a:endParaRPr lang="es-PE" sz="4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kern="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4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Antítesis: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tinieblas alumbraban mis penumbras emocionales cancerígenas.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Topografía: 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 telón de fondo, el ruido del </a:t>
            </a:r>
            <a:r>
              <a:rPr lang="es-ES" sz="4800" b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vespertar</a:t>
            </a:r>
            <a:r>
              <a:rPr lang="es-ES" sz="48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ve preñado de sombras y muy atrás la tarde está poblada de fantasmas que se cuelgan sobre las hojas secas de la muerte.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BF9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Cronografía: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kern="0" dirty="0">
                <a:solidFill>
                  <a:srgbClr val="BF9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Desde anoche, la lluvia es universal, no respiramos oxígeno, sino agua, el ambiente es una sopa deambulante masticando los segundos.</a:t>
            </a:r>
            <a:endParaRPr lang="es-PE" sz="4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385723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Apóstrofe: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385723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 noche pétrea y venenosa, ¿qué haces allí sucia y huera en plena vía pública como hetaira griega? ¡¡¡Quítate del camino de los suicidas y los enamorados despechados!!!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kern="0" dirty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PE" sz="4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7.- Hipérbole: 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 segundo duró un siglo, justo cuando mi silencio tocó los labios de tus pensamientos. </a:t>
            </a:r>
            <a:endParaRPr lang="es-PE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8000" b="1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C8556F-AA08-420A-8263-CD0054CA429D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6840760" cy="7000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100" cap="none" dirty="0">
                <a:solidFill>
                  <a:schemeClr val="bg1"/>
                </a:solidFill>
                <a:latin typeface="Clarendon Blk BT" panose="02040905050505020204" pitchFamily="18" charset="0"/>
                <a:ea typeface="DFGothic-EB" panose="02010609010101010101" pitchFamily="1" charset="-128"/>
                <a:cs typeface="Arial" panose="020B0604020202020204" pitchFamily="34" charset="0"/>
              </a:rPr>
              <a:t>ENRIQUECIMIENTO TROPOLÓGICO</a:t>
            </a:r>
          </a:p>
          <a:p>
            <a:pPr algn="ctr"/>
            <a:r>
              <a:rPr lang="es-ES" sz="3100" cap="none" dirty="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  <a:cs typeface="Arial" panose="020B0604020202020204" pitchFamily="34" charset="0"/>
              </a:rPr>
              <a:t>Materiales de agregado</a:t>
            </a:r>
            <a:endParaRPr lang="es-PE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B93FC93-7863-4E25-8096-FC43F0D1CCE7}"/>
              </a:ext>
            </a:extLst>
          </p:cNvPr>
          <p:cNvSpPr txBox="1">
            <a:spLocks/>
          </p:cNvSpPr>
          <p:nvPr/>
        </p:nvSpPr>
        <p:spPr>
          <a:xfrm>
            <a:off x="6311220" y="1113394"/>
            <a:ext cx="5472608" cy="5544616"/>
          </a:xfrm>
          <a:prstGeom prst="rect">
            <a:avLst/>
          </a:prstGeom>
          <a:solidFill>
            <a:schemeClr val="bg2"/>
          </a:solidFill>
          <a:ln>
            <a:solidFill>
              <a:srgbClr val="33CC33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8.- Símil: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tarde, que avanza lenta y ociosa, es como el cuerpo seboso y pesado de un cachalote antediluviano.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9.- Símbolo: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hondura de las sombras será siempre el precipicio de los desesperanzados y refugio de los olvidados.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10.- Ironía: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Aún la anochecida más oscura será total claridad comparado con tu ignorancia.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11.- Eufemismo:</a:t>
            </a:r>
            <a:endParaRPr lang="es-PE" sz="4800" b="1" dirty="0"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Solo aguardo que los colmillos eternos de las frígidas sombras, sean hoy benévolos pétalos que solo acaricien tu piel.</a:t>
            </a:r>
            <a:endParaRPr lang="es-PE" sz="4800" b="1" dirty="0"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12.- Arcaísmo: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 la tarde pierda su </a:t>
            </a:r>
            <a:r>
              <a:rPr lang="es-ES" sz="4800" b="1" dirty="0" err="1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fermosura</a:t>
            </a:r>
            <a:r>
              <a:rPr lang="es-ES" sz="4800" b="1" dirty="0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oscuridad siempre irá con su clásico crespón.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13.- Neologismo: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Tarde venusterio, allí voy a twittear sobre la castidad de tus orejas rotas.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14.- Metonimia: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ombligo de las sombras me muestra su amplia y </a:t>
            </a:r>
            <a:r>
              <a:rPr lang="es-ES" sz="4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profunda cueva de colmillos careados.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15.- Antonomasia: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4800" b="1" dirty="0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Oh, </a:t>
            </a:r>
            <a:r>
              <a:rPr lang="es-ES" sz="4800" b="1" dirty="0" err="1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nocte</a:t>
            </a:r>
            <a:r>
              <a:rPr lang="es-ES" sz="4800" b="1" dirty="0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reina de la oscuridad y emperatriz de las sombras y los fantasmas.</a:t>
            </a:r>
            <a:endParaRPr lang="es-PE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5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2FBA75E-8F63-4419-B9D4-15169AF0CCAF}"/>
              </a:ext>
            </a:extLst>
          </p:cNvPr>
          <p:cNvSpPr txBox="1">
            <a:spLocks/>
          </p:cNvSpPr>
          <p:nvPr/>
        </p:nvSpPr>
        <p:spPr>
          <a:xfrm>
            <a:off x="839416" y="1124744"/>
            <a:ext cx="11017224" cy="55446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VIEJO </a:t>
            </a:r>
            <a:r>
              <a:rPr lang="es-ES" sz="4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s-ES" sz="4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ULCERADO</a:t>
            </a:r>
            <a:endParaRPr lang="es-PE" sz="45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23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oye el ronco plañir de la viscosa 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noche</a:t>
            </a: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sobre el hosco mirar de las sombras preñadas de melancolía.</a:t>
            </a:r>
            <a:endParaRPr lang="es-PE" sz="3500" b="1" kern="0" dirty="0">
              <a:solidFill>
                <a:srgbClr val="2F549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cansada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tarde </a:t>
            </a: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neurasténica, yace estresada sobre el cadalso de las 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horas</a:t>
            </a: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ensangrentadas.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Solo aguardo que los colmillos eternos de las frígidas sombras, sean hoy benévolos pétalos que solo acaricien tu piel.</a:t>
            </a:r>
            <a:endParaRPr lang="es-PE" sz="3500" dirty="0"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la alborada</a:t>
            </a:r>
            <a:r>
              <a:rPr lang="es-ES" sz="35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instantes suenan. 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hambrienta 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mañana</a:t>
            </a: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inerme, gime lerda sus letanías frente al prepotente sol calcinador de tristezas.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sobre su cabeza se cercenan las horas y se descuartizan los segundos y mueren los vestigios.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dirty="0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 la tarde pierda su </a:t>
            </a:r>
            <a:r>
              <a:rPr lang="es-ES" sz="3500" b="1" dirty="0" err="1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fermosura</a:t>
            </a:r>
            <a:r>
              <a:rPr lang="es-ES" sz="3500" b="1" dirty="0">
                <a:solidFill>
                  <a:srgbClr val="5482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 oscuridad siempre irá con su clásico crespón.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pecaminosos 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momentos</a:t>
            </a: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descuartizadas, son dos faroles cavernícolas veteranos, huyendo del silencio índigo de la 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madrugada.</a:t>
            </a:r>
            <a:endParaRPr lang="es-PE" sz="35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borrosa lejanía virola, es un denso nubarrón preñado de temores deslizándose sobre el zanjón de la </a:t>
            </a:r>
            <a:r>
              <a:rPr lang="es-ES" sz="35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alborada.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 telón de fondo, el ruido del </a:t>
            </a:r>
            <a:r>
              <a:rPr lang="es-ES" sz="35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vespertar</a:t>
            </a:r>
            <a:r>
              <a:rPr lang="es-ES" sz="35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ve preñado de sombras y muy atrás la tarde está poblada de fantasmas que se cuelgan sobre las hojas secas de la muerte.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5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Aún la anochecida más oscura será total claridad comparado con tu ignorancia.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3500" b="1" dirty="0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Oh, </a:t>
            </a:r>
            <a:r>
              <a:rPr lang="es-ES" sz="3500" b="1" dirty="0" err="1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nocte</a:t>
            </a:r>
            <a:r>
              <a:rPr lang="es-ES" sz="3500" b="1" dirty="0">
                <a:solidFill>
                  <a:srgbClr val="7C7C7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reina de la oscuridad y emperatriz de las sombras y los fantasmas.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tarde, que avanza lenta y ociosa, es como el cuerpo seboso y pesado de un cachalote antediluviano.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Tarde venusterio, allí voy a twittear sobre la castidad de tus orejas rotas.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 segundo duró un siglo, justo cuando mi silencio tocó los labios de tus pensamientos. 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solitaria </a:t>
            </a:r>
            <a:r>
              <a:rPr lang="es-ES" sz="35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nocturnidad</a:t>
            </a:r>
            <a:r>
              <a:rPr lang="es-ES" sz="3500" b="1" kern="0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epiléptica cacarea en medio de la lejanía y su anémico llanto va descalzo sobre el tropel de aullidos de las sombras.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tinieblas alumbraban mis penumbras emocionales cancerígenas.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hondura de las sombras será siempre el precipicio de los desesperanzados y refugio de los olvidados.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ombligo de las sombras me muestra su amplia y </a:t>
            </a:r>
            <a:r>
              <a:rPr lang="es-ES" sz="3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profunda cueva de colmillos careados.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b="1" kern="0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Desde anoche, la lluvia es universal, no respiramos oxígeno, sino agua, el ambiente es una sopa deambulante masticando los segundos.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500" dirty="0">
                <a:solidFill>
                  <a:srgbClr val="3857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noche pétrea y venenosa, ¿qué haces allí sucia y huera en plena vía pública como hetaira griega? ¡¡¡Quítate del camino de los suicidas y los enamorados despechados!!!</a:t>
            </a:r>
            <a:endParaRPr lang="es-PE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PE" sz="12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PE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PE" sz="1900" b="1" kern="0" dirty="0">
              <a:solidFill>
                <a:srgbClr val="2F549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Nicolás Hidrogo Navarro-Perú.</a:t>
            </a:r>
            <a:endParaRPr lang="es-PE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Hacedor y crítico literario </a:t>
            </a:r>
            <a:r>
              <a:rPr lang="es-PE" sz="16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neocreacionista</a:t>
            </a:r>
            <a:r>
              <a:rPr lang="es-PE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s-PE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1600" b="1" u="sng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https://www.facebook.com/nicolas.hidrogonavarro</a:t>
            </a:r>
            <a:endParaRPr lang="es-PE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1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1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1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1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C8556F-AA08-420A-8263-CD0054CA429D}"/>
              </a:ext>
            </a:extLst>
          </p:cNvPr>
          <p:cNvSpPr txBox="1">
            <a:spLocks/>
          </p:cNvSpPr>
          <p:nvPr/>
        </p:nvSpPr>
        <p:spPr>
          <a:xfrm>
            <a:off x="1415480" y="188640"/>
            <a:ext cx="9145016" cy="7920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7200" cap="none" dirty="0">
                <a:solidFill>
                  <a:schemeClr val="tx1"/>
                </a:solidFill>
                <a:latin typeface="Cooper Black" panose="0208090404030B020404" pitchFamily="18" charset="0"/>
                <a:ea typeface="DFGothic-EB" panose="02010609010101010101" pitchFamily="1" charset="-128"/>
                <a:cs typeface="Arial" panose="020B0604020202020204" pitchFamily="34" charset="0"/>
              </a:rPr>
              <a:t>TEXTO SUPERENRIQUECIDO</a:t>
            </a:r>
          </a:p>
          <a:p>
            <a:pPr algn="ctr"/>
            <a:r>
              <a:rPr lang="es-PE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metáforas simples</a:t>
            </a:r>
            <a:r>
              <a:rPr lang="es-P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prosopopeyas, </a:t>
            </a:r>
            <a:r>
              <a:rPr lang="es-ES" sz="4000" b="1" kern="0" cap="none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tropos de menor rango literario: hipérbaton, </a:t>
            </a:r>
            <a:r>
              <a:rPr lang="es-ES" sz="4000" b="1" kern="0" cap="none" dirty="0">
                <a:solidFill>
                  <a:srgbClr val="92D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polisíndeton,</a:t>
            </a:r>
            <a:r>
              <a:rPr lang="es-ES" sz="4000" b="1" kern="0" cap="none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antítesis,</a:t>
            </a:r>
            <a:r>
              <a:rPr lang="es-ES" sz="4000" b="1" kern="0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topografía, </a:t>
            </a:r>
            <a:r>
              <a:rPr lang="es-ES" sz="4000" b="1" kern="0" cap="none" dirty="0">
                <a:solidFill>
                  <a:srgbClr val="BF9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cronografía,</a:t>
            </a:r>
            <a:r>
              <a:rPr lang="es-ES" sz="4000" b="1" kern="0" cap="none" dirty="0">
                <a:solidFill>
                  <a:srgbClr val="38572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apóstrofe, </a:t>
            </a:r>
            <a:r>
              <a:rPr lang="es-ES" sz="4000" b="1" kern="0" cap="none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hipérbole,</a:t>
            </a:r>
            <a:r>
              <a:rPr lang="es-ES" sz="4000" b="1" kern="0" cap="none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símil,</a:t>
            </a:r>
            <a:r>
              <a:rPr lang="es-ES" sz="4000" b="1" kern="0" cap="none" dirty="0">
                <a:solidFill>
                  <a:srgbClr val="7030A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símbolo, </a:t>
            </a:r>
            <a:r>
              <a:rPr lang="es-ES" sz="4000" b="1" kern="0" cap="none" dirty="0">
                <a:solidFill>
                  <a:srgbClr val="C55A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ironía,</a:t>
            </a:r>
            <a:r>
              <a:rPr lang="es-ES" sz="4000" b="1" kern="0" cap="none" dirty="0">
                <a:solidFill>
                  <a:srgbClr val="FFC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eufemismo, </a:t>
            </a:r>
            <a:r>
              <a:rPr lang="es-ES" sz="4000" b="1" kern="0" cap="none" dirty="0">
                <a:solidFill>
                  <a:srgbClr val="548235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arcaísmo,</a:t>
            </a:r>
            <a:r>
              <a:rPr lang="es-ES" sz="4000" b="1" kern="0" cap="none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neologismo, </a:t>
            </a:r>
            <a:r>
              <a:rPr lang="es-ES" sz="4000" b="1" kern="0" cap="none" dirty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metonimia, </a:t>
            </a:r>
            <a:r>
              <a:rPr lang="es-ES" sz="4000" b="1" kern="0" cap="none" dirty="0">
                <a:solidFill>
                  <a:srgbClr val="7C7C7C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antonomasia.</a:t>
            </a:r>
            <a:endParaRPr lang="es-PE" sz="4000" b="1" kern="0" cap="none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PE" sz="8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s-PE" sz="4000" dirty="0">
              <a:solidFill>
                <a:srgbClr val="FD0BE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33A1DE-C9A5-4B27-8624-564161C237F0}"/>
              </a:ext>
            </a:extLst>
          </p:cNvPr>
          <p:cNvSpPr txBox="1"/>
          <p:nvPr/>
        </p:nvSpPr>
        <p:spPr>
          <a:xfrm>
            <a:off x="10704512" y="98629"/>
            <a:ext cx="136815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</a:rPr>
              <a:t>49 tropos</a:t>
            </a:r>
            <a:endParaRPr lang="es-P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8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8517D-59DA-4AAC-8410-ABDA8EE5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B5E2577-CC83-491D-A0F5-7AC27A70E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" y="171399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7647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8A66-B7A1-4176-BC27-C56FEE7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2399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Y EXIGENCIAS PARA CONSIDERAR UN TEXTO POÉTICO</a:t>
            </a:r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6D8B2-1B8C-4238-9605-690C605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11085"/>
            <a:ext cx="10178322" cy="8549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VE" sz="24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Debe contener UNICIDAD TEMÁTICA: El hiperónimo encabeza el  título y de allí debe derivarse en los hipónimos en todo el cuerpo oracional o semántico.</a:t>
            </a:r>
            <a:endParaRPr lang="es-PE" sz="24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1D54F-2A96-453F-B694-62FF4F7B57B4}"/>
              </a:ext>
            </a:extLst>
          </p:cNvPr>
          <p:cNvSpPr txBox="1">
            <a:spLocks/>
          </p:cNvSpPr>
          <p:nvPr/>
        </p:nvSpPr>
        <p:spPr>
          <a:xfrm>
            <a:off x="1251678" y="2708919"/>
            <a:ext cx="10178322" cy="2537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b="1" dirty="0">
                <a:solidFill>
                  <a:srgbClr val="0070C0"/>
                </a:solidFill>
              </a:rPr>
              <a:t>TARDE</a:t>
            </a:r>
            <a:r>
              <a:rPr lang="es-ES" sz="3600" b="1" dirty="0">
                <a:solidFill>
                  <a:srgbClr val="FF0000"/>
                </a:solidFill>
              </a:rPr>
              <a:t> Y </a:t>
            </a:r>
            <a:r>
              <a:rPr lang="es-ES" sz="3600" b="1" dirty="0">
                <a:solidFill>
                  <a:schemeClr val="tx2"/>
                </a:solidFill>
              </a:rPr>
              <a:t>MUERTE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rgbClr val="FF0000"/>
                </a:solidFill>
              </a:rPr>
              <a:t>El lerdo </a:t>
            </a:r>
            <a:r>
              <a:rPr lang="es-ES" sz="4400" dirty="0">
                <a:solidFill>
                  <a:schemeClr val="tx2"/>
                </a:solidFill>
              </a:rPr>
              <a:t>cadáver</a:t>
            </a:r>
            <a:r>
              <a:rPr lang="es-ES" sz="4400" dirty="0">
                <a:solidFill>
                  <a:srgbClr val="FF0000"/>
                </a:solidFill>
              </a:rPr>
              <a:t> del </a:t>
            </a:r>
            <a:r>
              <a:rPr lang="es-ES" sz="4400" dirty="0">
                <a:solidFill>
                  <a:srgbClr val="0070C0"/>
                </a:solidFill>
              </a:rPr>
              <a:t>ocaso </a:t>
            </a:r>
            <a:r>
              <a:rPr lang="es-ES" sz="4400" dirty="0">
                <a:solidFill>
                  <a:srgbClr val="FF0000"/>
                </a:solidFill>
              </a:rPr>
              <a:t>ominoso, es un entristecido buey camino al </a:t>
            </a:r>
            <a:r>
              <a:rPr lang="es-ES" sz="4400" dirty="0">
                <a:solidFill>
                  <a:schemeClr val="tx2"/>
                </a:solidFill>
              </a:rPr>
              <a:t>matadero, </a:t>
            </a:r>
            <a:r>
              <a:rPr lang="es-ES" sz="4400" dirty="0">
                <a:solidFill>
                  <a:srgbClr val="FF0000"/>
                </a:solidFill>
              </a:rPr>
              <a:t>al atardecer.</a:t>
            </a:r>
            <a:endParaRPr lang="es-P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3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8A66-B7A1-4176-BC27-C56FEE7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2399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Y EXIGENCIAS PARA CONSIDERAR UN TEXTO POÉTICO</a:t>
            </a:r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6D8B2-1B8C-4238-9605-690C605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11085"/>
            <a:ext cx="10178322" cy="8549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VE" sz="22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Debe contener BALANCEO EQUILIBRADO DE LOS SINTAGMAS NOMINAL Y VERBAL, en cantidades similares o equivalentes de sus elementos constituyentes.</a:t>
            </a:r>
            <a:endParaRPr lang="es-PE" sz="22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1D54F-2A96-453F-B694-62FF4F7B57B4}"/>
              </a:ext>
            </a:extLst>
          </p:cNvPr>
          <p:cNvSpPr txBox="1">
            <a:spLocks/>
          </p:cNvSpPr>
          <p:nvPr/>
        </p:nvSpPr>
        <p:spPr>
          <a:xfrm>
            <a:off x="767408" y="2708919"/>
            <a:ext cx="11233248" cy="3672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b="1" dirty="0">
                <a:solidFill>
                  <a:srgbClr val="0070C0"/>
                </a:solidFill>
              </a:rPr>
              <a:t>TARDE</a:t>
            </a:r>
            <a:r>
              <a:rPr lang="es-ES" sz="3600" b="1" dirty="0">
                <a:solidFill>
                  <a:srgbClr val="FF0000"/>
                </a:solidFill>
              </a:rPr>
              <a:t> Y </a:t>
            </a:r>
            <a:r>
              <a:rPr lang="es-ES" sz="3600" b="1" dirty="0">
                <a:solidFill>
                  <a:schemeClr val="tx2"/>
                </a:solidFill>
              </a:rPr>
              <a:t>MUERTE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rgbClr val="FF0000"/>
                </a:solidFill>
              </a:rPr>
              <a:t>El </a:t>
            </a:r>
            <a:r>
              <a:rPr lang="es-ES" sz="4400" dirty="0">
                <a:solidFill>
                  <a:schemeClr val="tx2"/>
                </a:solidFill>
              </a:rPr>
              <a:t>     </a:t>
            </a:r>
            <a:r>
              <a:rPr lang="es-ES" sz="4400" dirty="0">
                <a:solidFill>
                  <a:srgbClr val="FFC000"/>
                </a:solidFill>
              </a:rPr>
              <a:t>lerdo</a:t>
            </a:r>
            <a:r>
              <a:rPr lang="es-ES" sz="4400" dirty="0">
                <a:solidFill>
                  <a:schemeClr val="tx2"/>
                </a:solidFill>
              </a:rPr>
              <a:t>  </a:t>
            </a:r>
            <a:r>
              <a:rPr lang="es-ES" sz="4400" dirty="0">
                <a:solidFill>
                  <a:srgbClr val="33CC33"/>
                </a:solidFill>
              </a:rPr>
              <a:t>cadáver</a:t>
            </a:r>
            <a:r>
              <a:rPr lang="es-ES" sz="4400" dirty="0">
                <a:solidFill>
                  <a:schemeClr val="tx2"/>
                </a:solidFill>
              </a:rPr>
              <a:t> </a:t>
            </a:r>
            <a:r>
              <a:rPr lang="es-ES" sz="4400" dirty="0">
                <a:solidFill>
                  <a:srgbClr val="7030A0"/>
                </a:solidFill>
              </a:rPr>
              <a:t>del ocaso ominoso,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rgbClr val="FF0000"/>
                </a:solidFill>
              </a:rPr>
              <a:t>(MD)+</a:t>
            </a:r>
            <a:r>
              <a:rPr lang="es-ES" sz="4400" dirty="0">
                <a:solidFill>
                  <a:srgbClr val="FFC000"/>
                </a:solidFill>
              </a:rPr>
              <a:t>(MI) </a:t>
            </a:r>
            <a:r>
              <a:rPr lang="es-ES" sz="4400" dirty="0">
                <a:solidFill>
                  <a:schemeClr val="tx2"/>
                </a:solidFill>
              </a:rPr>
              <a:t>+</a:t>
            </a:r>
            <a:r>
              <a:rPr lang="es-ES" sz="4400" dirty="0">
                <a:solidFill>
                  <a:srgbClr val="33CC33"/>
                </a:solidFill>
              </a:rPr>
              <a:t>(NSN)</a:t>
            </a:r>
            <a:r>
              <a:rPr lang="es-ES" sz="4400" dirty="0">
                <a:solidFill>
                  <a:schemeClr val="tx2"/>
                </a:solidFill>
              </a:rPr>
              <a:t>          </a:t>
            </a:r>
            <a:r>
              <a:rPr lang="es-ES" sz="4400" dirty="0">
                <a:solidFill>
                  <a:srgbClr val="7030A0"/>
                </a:solidFill>
              </a:rPr>
              <a:t>+(MI)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44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solidFill>
                  <a:schemeClr val="tx1"/>
                </a:solidFill>
              </a:rPr>
              <a:t>es </a:t>
            </a:r>
            <a:r>
              <a:rPr lang="es-ES" sz="2600" dirty="0">
                <a:solidFill>
                  <a:srgbClr val="FF0000"/>
                </a:solidFill>
              </a:rPr>
              <a:t>       </a:t>
            </a:r>
            <a:r>
              <a:rPr lang="es-ES" sz="2600" dirty="0">
                <a:solidFill>
                  <a:srgbClr val="00B0F0"/>
                </a:solidFill>
              </a:rPr>
              <a:t>un entristecido buey   </a:t>
            </a:r>
            <a:r>
              <a:rPr lang="es-ES" sz="2600" dirty="0">
                <a:solidFill>
                  <a:srgbClr val="006666"/>
                </a:solidFill>
              </a:rPr>
              <a:t>camino al matadero</a:t>
            </a:r>
            <a:r>
              <a:rPr lang="es-ES" sz="2600" dirty="0">
                <a:solidFill>
                  <a:srgbClr val="FF0000"/>
                </a:solidFill>
              </a:rPr>
              <a:t>,   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</a:rPr>
              <a:t>al atardecer.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600" dirty="0">
                <a:solidFill>
                  <a:schemeClr val="tx1"/>
                </a:solidFill>
              </a:rPr>
              <a:t>(NSV)</a:t>
            </a:r>
            <a:r>
              <a:rPr lang="es-ES" sz="2600" dirty="0">
                <a:solidFill>
                  <a:srgbClr val="FF0000"/>
                </a:solidFill>
              </a:rPr>
              <a:t>            </a:t>
            </a:r>
            <a:r>
              <a:rPr lang="es-ES" sz="2600" dirty="0">
                <a:solidFill>
                  <a:srgbClr val="00B0F0"/>
                </a:solidFill>
              </a:rPr>
              <a:t>(OD)                      </a:t>
            </a:r>
            <a:r>
              <a:rPr lang="es-ES" sz="2600" dirty="0">
                <a:solidFill>
                  <a:srgbClr val="006666"/>
                </a:solidFill>
              </a:rPr>
              <a:t>(OI)                      </a:t>
            </a:r>
            <a:r>
              <a:rPr lang="es-ES" sz="2600" dirty="0">
                <a:solidFill>
                  <a:schemeClr val="accent5">
                    <a:lumMod val="75000"/>
                  </a:schemeClr>
                </a:solidFill>
              </a:rPr>
              <a:t>(CT)</a:t>
            </a:r>
            <a:endParaRPr lang="es-PE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8A66-B7A1-4176-BC27-C56FEE7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2399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Y EXIGENCIAS PARA CONSIDERAR UN TEXTO POÉTICO</a:t>
            </a:r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6D8B2-1B8C-4238-9605-690C605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11085"/>
            <a:ext cx="10178322" cy="854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18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La TRANSGRESIÓN ESTÉTICA Y LINGÜÍSTICA, la innovación y originalidad en fondo y forma, es requisito importante para diferenciar un texto ordinario de extraordinario.</a:t>
            </a:r>
            <a:endParaRPr lang="es-PE" sz="18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1D54F-2A96-453F-B694-62FF4F7B57B4}"/>
              </a:ext>
            </a:extLst>
          </p:cNvPr>
          <p:cNvSpPr txBox="1">
            <a:spLocks/>
          </p:cNvSpPr>
          <p:nvPr/>
        </p:nvSpPr>
        <p:spPr>
          <a:xfrm>
            <a:off x="1251678" y="2708919"/>
            <a:ext cx="10178322" cy="2537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b="1" dirty="0">
                <a:solidFill>
                  <a:schemeClr val="tx1"/>
                </a:solidFill>
              </a:rPr>
              <a:t>TARDE Y MUERTE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(El lerdo cadáver) </a:t>
            </a:r>
            <a:r>
              <a:rPr lang="es-ES" sz="4400" dirty="0">
                <a:solidFill>
                  <a:schemeClr val="tx1"/>
                </a:solidFill>
              </a:rPr>
              <a:t>del </a:t>
            </a:r>
            <a:r>
              <a:rPr lang="es-ES" sz="4400" dirty="0">
                <a:solidFill>
                  <a:srgbClr val="0070C0"/>
                </a:solidFill>
              </a:rPr>
              <a:t>(ocaso ominoso), </a:t>
            </a:r>
            <a:r>
              <a:rPr lang="es-ES" sz="4400" dirty="0">
                <a:solidFill>
                  <a:schemeClr val="tx1"/>
                </a:solidFill>
              </a:rPr>
              <a:t>es un entristecido buey camino al matadero, al atardecer.</a:t>
            </a:r>
            <a:endParaRPr lang="es-PE" sz="4400" dirty="0">
              <a:solidFill>
                <a:schemeClr val="tx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AEC2B84-C374-48ED-B04B-4E074C913CEC}"/>
              </a:ext>
            </a:extLst>
          </p:cNvPr>
          <p:cNvSpPr/>
          <p:nvPr/>
        </p:nvSpPr>
        <p:spPr>
          <a:xfrm>
            <a:off x="8328248" y="5957664"/>
            <a:ext cx="2808312" cy="7200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Prosopopeya I1 </a:t>
            </a:r>
            <a:endParaRPr lang="es-PE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2C2D095-7795-43C5-8135-A333A029B484}"/>
              </a:ext>
            </a:extLst>
          </p:cNvPr>
          <p:cNvSpPr/>
          <p:nvPr/>
        </p:nvSpPr>
        <p:spPr>
          <a:xfrm>
            <a:off x="4844244" y="5957664"/>
            <a:ext cx="28083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Prosopopeya 1 </a:t>
            </a:r>
            <a:endParaRPr lang="es-PE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104514C-CACE-4EE3-9630-F9504C4272DB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3647728" y="3789040"/>
            <a:ext cx="2600672" cy="216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6540DA-004A-48C8-9170-A457E933ED8A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7885094" y="3789040"/>
            <a:ext cx="1847310" cy="216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6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8A66-B7A1-4176-BC27-C56FEE7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2399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Y EXIGENCIAS PARA CONSIDERAR UN TEXTO POÉTICO</a:t>
            </a:r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6D8B2-1B8C-4238-9605-690C605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11085"/>
            <a:ext cx="10178322" cy="854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VE" sz="18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El USO DE RECURSOS TECNOLÓGICOS DE LA PROSA como la </a:t>
            </a:r>
            <a:r>
              <a:rPr lang="es-VE" sz="1800" b="1" dirty="0" err="1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pragmatografía</a:t>
            </a:r>
            <a:r>
              <a:rPr lang="es-VE" sz="18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crinografía, topografía, cronografía, etc., constituyen elementos prestados importantes para enriquecer y darle valor agregado a la poesía.</a:t>
            </a:r>
            <a:endParaRPr lang="es-PE" sz="18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1D54F-2A96-453F-B694-62FF4F7B57B4}"/>
              </a:ext>
            </a:extLst>
          </p:cNvPr>
          <p:cNvSpPr txBox="1">
            <a:spLocks/>
          </p:cNvSpPr>
          <p:nvPr/>
        </p:nvSpPr>
        <p:spPr>
          <a:xfrm>
            <a:off x="1251678" y="2708919"/>
            <a:ext cx="10178322" cy="2537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b="1" dirty="0">
                <a:solidFill>
                  <a:schemeClr val="tx1"/>
                </a:solidFill>
              </a:rPr>
              <a:t>TARDE Y MUERTE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rgbClr val="990000"/>
                </a:solidFill>
              </a:rPr>
              <a:t>(El lerdo cadáver del ocaso ominoso), </a:t>
            </a:r>
            <a:r>
              <a:rPr lang="es-ES" sz="4400" dirty="0">
                <a:solidFill>
                  <a:schemeClr val="tx1"/>
                </a:solidFill>
              </a:rPr>
              <a:t>es un entristecido buey (</a:t>
            </a:r>
            <a:r>
              <a:rPr lang="es-ES" sz="4400" dirty="0">
                <a:solidFill>
                  <a:srgbClr val="33CC33"/>
                </a:solidFill>
              </a:rPr>
              <a:t>camino al matadero, al atardecer).</a:t>
            </a:r>
            <a:endParaRPr lang="es-PE" sz="4400" dirty="0">
              <a:solidFill>
                <a:srgbClr val="33CC33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AEC2B84-C374-48ED-B04B-4E074C913CEC}"/>
              </a:ext>
            </a:extLst>
          </p:cNvPr>
          <p:cNvSpPr/>
          <p:nvPr/>
        </p:nvSpPr>
        <p:spPr>
          <a:xfrm>
            <a:off x="8328248" y="5957664"/>
            <a:ext cx="2808312" cy="7200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Crinografía </a:t>
            </a:r>
            <a:endParaRPr lang="es-PE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2C2D095-7795-43C5-8135-A333A029B484}"/>
              </a:ext>
            </a:extLst>
          </p:cNvPr>
          <p:cNvSpPr/>
          <p:nvPr/>
        </p:nvSpPr>
        <p:spPr>
          <a:xfrm>
            <a:off x="4844244" y="5957664"/>
            <a:ext cx="2808312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Topografía </a:t>
            </a:r>
            <a:endParaRPr lang="es-PE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104514C-CACE-4EE3-9630-F9504C4272D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248400" y="4437112"/>
            <a:ext cx="1404156" cy="1520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6540DA-004A-48C8-9170-A457E933ED8A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7885094" y="3789040"/>
            <a:ext cx="1847310" cy="216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8A66-B7A1-4176-BC27-C56FEE7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2399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Y EXIGENCIAS PARA CONSIDERAR UN TEXTO POÉTICO</a:t>
            </a:r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6D8B2-1B8C-4238-9605-690C605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11085"/>
            <a:ext cx="10178322" cy="854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VE" sz="18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La TROPOLOGICIDAD, el discurso debe estar construido con lenguaje literarios y el elemento básico se llama tropo.</a:t>
            </a:r>
            <a:endParaRPr lang="es-PE" sz="18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1D54F-2A96-453F-B694-62FF4F7B57B4}"/>
              </a:ext>
            </a:extLst>
          </p:cNvPr>
          <p:cNvSpPr txBox="1">
            <a:spLocks/>
          </p:cNvSpPr>
          <p:nvPr/>
        </p:nvSpPr>
        <p:spPr>
          <a:xfrm>
            <a:off x="1251678" y="2708919"/>
            <a:ext cx="10178322" cy="2537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b="1" dirty="0">
                <a:solidFill>
                  <a:schemeClr val="tx1"/>
                </a:solidFill>
              </a:rPr>
              <a:t>TARDE Y MUERTE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4400" dirty="0">
                <a:solidFill>
                  <a:schemeClr val="tx2"/>
                </a:solidFill>
              </a:rPr>
              <a:t>El lerdo cadáver del ocaso ominoso, </a:t>
            </a:r>
            <a:r>
              <a:rPr lang="es-ES" sz="4300" dirty="0">
                <a:solidFill>
                  <a:srgbClr val="FF0000"/>
                </a:solidFill>
              </a:rPr>
              <a:t>ES</a:t>
            </a:r>
            <a:r>
              <a:rPr lang="es-ES" sz="4400" dirty="0">
                <a:solidFill>
                  <a:schemeClr val="tx2"/>
                </a:solidFill>
              </a:rPr>
              <a:t> un entristecido buey camino al matadero, al atardecer.</a:t>
            </a:r>
            <a:endParaRPr lang="es-PE" sz="4400" dirty="0">
              <a:solidFill>
                <a:schemeClr val="tx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A0B18-08F0-4D5F-B5F4-5D3490B8831E}"/>
              </a:ext>
            </a:extLst>
          </p:cNvPr>
          <p:cNvSpPr txBox="1"/>
          <p:nvPr/>
        </p:nvSpPr>
        <p:spPr>
          <a:xfrm>
            <a:off x="7824192" y="5205836"/>
            <a:ext cx="259228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Metáfora.</a:t>
            </a:r>
          </a:p>
          <a:p>
            <a:r>
              <a:rPr lang="es-ES" dirty="0"/>
              <a:t>Prosopopeyas.</a:t>
            </a:r>
          </a:p>
          <a:p>
            <a:r>
              <a:rPr lang="es-ES" dirty="0"/>
              <a:t>Topografía</a:t>
            </a:r>
          </a:p>
          <a:p>
            <a:r>
              <a:rPr lang="es-ES" dirty="0"/>
              <a:t>Crinografía.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6760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8A66-B7A1-4176-BC27-C56FEE78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02399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Y EXIGENCIAS PARA CONSIDERAR UN TEXTO POÉTICO</a:t>
            </a:r>
            <a:br>
              <a:rPr lang="es-VE" sz="3100" b="1" dirty="0"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6D8B2-1B8C-4238-9605-690C605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611085"/>
            <a:ext cx="10178322" cy="854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VE" sz="1800" b="1" dirty="0">
                <a:solidFill>
                  <a:srgbClr val="33CC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El discurso debe tener un DESARROLLO RETÓRICO, CONNOTATIVO, ALEGÓRICO, SIMBÓLICO, FIGURADO, METAFÓRICO, usando todo el poder léxico y el conocimiento científico y humanístico.</a:t>
            </a:r>
            <a:endParaRPr lang="es-PE" sz="1800" dirty="0">
              <a:solidFill>
                <a:srgbClr val="33CC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1D54F-2A96-453F-B694-62FF4F7B57B4}"/>
              </a:ext>
            </a:extLst>
          </p:cNvPr>
          <p:cNvSpPr txBox="1">
            <a:spLocks/>
          </p:cNvSpPr>
          <p:nvPr/>
        </p:nvSpPr>
        <p:spPr>
          <a:xfrm>
            <a:off x="1251678" y="2549919"/>
            <a:ext cx="10178322" cy="253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800" b="1" dirty="0">
                <a:solidFill>
                  <a:schemeClr val="tx1"/>
                </a:solidFill>
              </a:rPr>
              <a:t>TARDE Y MUERTE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600" dirty="0">
                <a:solidFill>
                  <a:schemeClr val="tx2"/>
                </a:solidFill>
              </a:rPr>
              <a:t>El lerdo cadáver del ocaso ominoso, es un entristecido buey camino al matadero, al atardecer.</a:t>
            </a:r>
            <a:endParaRPr lang="es-PE" sz="3600" dirty="0">
              <a:solidFill>
                <a:schemeClr val="tx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0A0B18-08F0-4D5F-B5F4-5D3490B8831E}"/>
              </a:ext>
            </a:extLst>
          </p:cNvPr>
          <p:cNvSpPr txBox="1"/>
          <p:nvPr/>
        </p:nvSpPr>
        <p:spPr>
          <a:xfrm>
            <a:off x="1357210" y="4653136"/>
            <a:ext cx="9577064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RETÓRICO:            5 tropos.</a:t>
            </a:r>
          </a:p>
          <a:p>
            <a:r>
              <a:rPr lang="es-ES" dirty="0">
                <a:solidFill>
                  <a:schemeClr val="bg1"/>
                </a:solidFill>
              </a:rPr>
              <a:t>CONNOTATIVO:    Lenguaje literario.</a:t>
            </a:r>
          </a:p>
          <a:p>
            <a:r>
              <a:rPr lang="es-ES" dirty="0">
                <a:solidFill>
                  <a:schemeClr val="bg1"/>
                </a:solidFill>
              </a:rPr>
              <a:t>ALEGÓRICO:         La muerte tiene vida.</a:t>
            </a:r>
          </a:p>
          <a:p>
            <a:r>
              <a:rPr lang="es-ES" dirty="0">
                <a:solidFill>
                  <a:schemeClr val="bg1"/>
                </a:solidFill>
              </a:rPr>
              <a:t>SIMBÓLICO:           la tarde siempre muere cada día.</a:t>
            </a:r>
          </a:p>
          <a:p>
            <a:r>
              <a:rPr lang="es-ES" dirty="0">
                <a:solidFill>
                  <a:schemeClr val="bg1"/>
                </a:solidFill>
              </a:rPr>
              <a:t>FIGURADO:           El tiempo se compara con un animal.</a:t>
            </a:r>
          </a:p>
          <a:p>
            <a:r>
              <a:rPr lang="es-ES" dirty="0">
                <a:solidFill>
                  <a:schemeClr val="bg1"/>
                </a:solidFill>
              </a:rPr>
              <a:t>METAFÓRICO:       Toda la estructura es una comparación de dos entidades:  abstracta y concreta.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6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5640" y="456019"/>
            <a:ext cx="69162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DEFINICIÓN </a:t>
            </a:r>
            <a:r>
              <a:rPr lang="es-PE" sz="4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POESÍA</a:t>
            </a:r>
            <a:endParaRPr lang="es-P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6" name="Picture 8" descr="profesor - Sugei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9"/>
          <a:stretch/>
        </p:blipFill>
        <p:spPr bwMode="auto">
          <a:xfrm>
            <a:off x="191344" y="2558639"/>
            <a:ext cx="2225050" cy="44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A5884FF-C6B2-46C8-A005-91FEBB97D60C}"/>
              </a:ext>
            </a:extLst>
          </p:cNvPr>
          <p:cNvSpPr/>
          <p:nvPr/>
        </p:nvSpPr>
        <p:spPr>
          <a:xfrm>
            <a:off x="2019679" y="3485759"/>
            <a:ext cx="4320480" cy="1460813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Escrito bonito para hablar del amor, los sentimientos y pensamientos más sublimes del hombre y la mujer.</a:t>
            </a:r>
            <a:endParaRPr lang="es-PE" dirty="0">
              <a:solidFill>
                <a:schemeClr val="tx2"/>
              </a:solidFill>
            </a:endParaRP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F56B78-D5BA-451A-A4F8-E2C2A33D1B70}"/>
              </a:ext>
            </a:extLst>
          </p:cNvPr>
          <p:cNvSpPr/>
          <p:nvPr/>
        </p:nvSpPr>
        <p:spPr>
          <a:xfrm>
            <a:off x="2216275" y="1820885"/>
            <a:ext cx="4320480" cy="44311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EMPÍRICA-VULGAR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CF83EB5E-C194-49A7-876B-AC5B5C63EB3F}"/>
              </a:ext>
            </a:extLst>
          </p:cNvPr>
          <p:cNvSpPr/>
          <p:nvPr/>
        </p:nvSpPr>
        <p:spPr>
          <a:xfrm>
            <a:off x="6768636" y="1822651"/>
            <a:ext cx="4320480" cy="443113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PE" sz="1600" b="1" dirty="0">
                <a:solidFill>
                  <a:schemeClr val="tx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ESTÉTICA-SOFISTICADA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3C3E16-3F61-440C-96DC-0F697F7F9A0F}"/>
              </a:ext>
            </a:extLst>
          </p:cNvPr>
          <p:cNvSpPr/>
          <p:nvPr/>
        </p:nvSpPr>
        <p:spPr>
          <a:xfrm rot="5400000">
            <a:off x="3845149" y="2503296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3C403B1-734C-45D6-945B-6816519CEB2F}"/>
              </a:ext>
            </a:extLst>
          </p:cNvPr>
          <p:cNvSpPr/>
          <p:nvPr/>
        </p:nvSpPr>
        <p:spPr>
          <a:xfrm rot="5400000">
            <a:off x="8594105" y="2434271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8988B77-7F5B-487A-966B-181C81F5F6D4}"/>
              </a:ext>
            </a:extLst>
          </p:cNvPr>
          <p:cNvSpPr/>
          <p:nvPr/>
        </p:nvSpPr>
        <p:spPr>
          <a:xfrm rot="5400000">
            <a:off x="4158320" y="1234937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A. Descripción - Explorando ZooBurst">
            <a:extLst>
              <a:ext uri="{FF2B5EF4-FFF2-40B4-BE49-F238E27FC236}">
                <a16:creationId xmlns:a16="http://schemas.microsoft.com/office/drawing/2014/main" id="{EC7252CC-FD6F-46CF-9FAB-44E75166A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6" y="39917"/>
            <a:ext cx="1478507" cy="22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grama de flujo: terminador 14">
            <a:extLst>
              <a:ext uri="{FF2B5EF4-FFF2-40B4-BE49-F238E27FC236}">
                <a16:creationId xmlns:a16="http://schemas.microsoft.com/office/drawing/2014/main" id="{A46AF71E-996E-4563-A2B3-F2CEDA06A0A9}"/>
              </a:ext>
            </a:extLst>
          </p:cNvPr>
          <p:cNvSpPr/>
          <p:nvPr/>
        </p:nvSpPr>
        <p:spPr>
          <a:xfrm>
            <a:off x="6797458" y="3253827"/>
            <a:ext cx="4320480" cy="1881138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Discurso y producto tropológico,  consciente lingüística y retóricamente, organizado con recursos alegóricos, simbólicos y metafóricos, con intención estética e innovación transgresora con el lenguaje más excelso.</a:t>
            </a:r>
            <a:endParaRPr lang="es-PE" dirty="0">
              <a:solidFill>
                <a:schemeClr val="tx2"/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02E8F33-E35A-40EE-9AC9-3C9FD3A78E13}"/>
              </a:ext>
            </a:extLst>
          </p:cNvPr>
          <p:cNvSpPr/>
          <p:nvPr/>
        </p:nvSpPr>
        <p:spPr>
          <a:xfrm rot="5400000">
            <a:off x="8244241" y="1249893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64AB89-7467-4DD7-8FF9-2F3EA7038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40" y="5251939"/>
            <a:ext cx="1580629" cy="15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5640" y="456019"/>
            <a:ext cx="69162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DEFINICIÓN </a:t>
            </a:r>
            <a:r>
              <a:rPr lang="es-PE" sz="4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DE:</a:t>
            </a:r>
            <a:endParaRPr lang="es-P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6" name="Picture 8" descr="profesor - Sugei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9"/>
          <a:stretch/>
        </p:blipFill>
        <p:spPr bwMode="auto">
          <a:xfrm>
            <a:off x="191344" y="2558639"/>
            <a:ext cx="2225050" cy="44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A5884FF-C6B2-46C8-A005-91FEBB97D60C}"/>
              </a:ext>
            </a:extLst>
          </p:cNvPr>
          <p:cNvSpPr/>
          <p:nvPr/>
        </p:nvSpPr>
        <p:spPr>
          <a:xfrm>
            <a:off x="2019679" y="3485759"/>
            <a:ext cx="4320480" cy="2751553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Producto creado y recreado con finalidad estética, tomando como base la realidad o la fantasía, la imaginación, lecturas, experiencias de terceros, sentimientos, emociones como materia prima en bruto, usando formas</a:t>
            </a:r>
            <a:r>
              <a:rPr lang="es-ES" sz="1600" dirty="0">
                <a:solidFill>
                  <a:srgbClr val="202124"/>
                </a:solidFill>
                <a:latin typeface="arial" panose="020B0604020202020204" pitchFamily="34" charset="0"/>
              </a:rPr>
              <a:t> como</a:t>
            </a:r>
            <a:r>
              <a:rPr lang="es-ES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la imagen,  sonidos, palabras y objetos transformados en distintas formas y estilos.</a:t>
            </a:r>
            <a:endParaRPr lang="es-PE" sz="1600" dirty="0"/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F56B78-D5BA-451A-A4F8-E2C2A33D1B70}"/>
              </a:ext>
            </a:extLst>
          </p:cNvPr>
          <p:cNvSpPr/>
          <p:nvPr/>
        </p:nvSpPr>
        <p:spPr>
          <a:xfrm>
            <a:off x="2216275" y="1820885"/>
            <a:ext cx="4320480" cy="443112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CF83EB5E-C194-49A7-876B-AC5B5C63EB3F}"/>
              </a:ext>
            </a:extLst>
          </p:cNvPr>
          <p:cNvSpPr/>
          <p:nvPr/>
        </p:nvSpPr>
        <p:spPr>
          <a:xfrm>
            <a:off x="6768636" y="1822651"/>
            <a:ext cx="4320480" cy="44311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PE" sz="1600" b="1" dirty="0">
                <a:solidFill>
                  <a:schemeClr val="tx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ESTÉTICA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3C3E16-3F61-440C-96DC-0F697F7F9A0F}"/>
              </a:ext>
            </a:extLst>
          </p:cNvPr>
          <p:cNvSpPr/>
          <p:nvPr/>
        </p:nvSpPr>
        <p:spPr>
          <a:xfrm rot="5400000">
            <a:off x="3845149" y="2503296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3C403B1-734C-45D6-945B-6816519CEB2F}"/>
              </a:ext>
            </a:extLst>
          </p:cNvPr>
          <p:cNvSpPr/>
          <p:nvPr/>
        </p:nvSpPr>
        <p:spPr>
          <a:xfrm rot="5400000">
            <a:off x="8594105" y="2434271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8988B77-7F5B-487A-966B-181C81F5F6D4}"/>
              </a:ext>
            </a:extLst>
          </p:cNvPr>
          <p:cNvSpPr/>
          <p:nvPr/>
        </p:nvSpPr>
        <p:spPr>
          <a:xfrm rot="5400000">
            <a:off x="4158320" y="1234937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A. Descripción - Explorando ZooBurst">
            <a:extLst>
              <a:ext uri="{FF2B5EF4-FFF2-40B4-BE49-F238E27FC236}">
                <a16:creationId xmlns:a16="http://schemas.microsoft.com/office/drawing/2014/main" id="{EC7252CC-FD6F-46CF-9FAB-44E75166A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6" y="39917"/>
            <a:ext cx="1478507" cy="22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grama de flujo: terminador 14">
            <a:extLst>
              <a:ext uri="{FF2B5EF4-FFF2-40B4-BE49-F238E27FC236}">
                <a16:creationId xmlns:a16="http://schemas.microsoft.com/office/drawing/2014/main" id="{A46AF71E-996E-4563-A2B3-F2CEDA06A0A9}"/>
              </a:ext>
            </a:extLst>
          </p:cNvPr>
          <p:cNvSpPr/>
          <p:nvPr/>
        </p:nvSpPr>
        <p:spPr>
          <a:xfrm>
            <a:off x="7004858" y="3487775"/>
            <a:ext cx="4320480" cy="2749537"/>
          </a:xfrm>
          <a:prstGeom prst="flowChartTerminator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Estudia la</a:t>
            </a:r>
            <a:r>
              <a:rPr lang="es-ES" sz="1200" dirty="0">
                <a:solidFill>
                  <a:srgbClr val="202122"/>
                </a:solidFill>
                <a:latin typeface="Arial" panose="020B0604020202020204" pitchFamily="34" charset="0"/>
              </a:rPr>
              <a:t> esencia y la percepción de la belleza y el arte en los objetos construidos por el hombre.</a:t>
            </a:r>
          </a:p>
          <a:p>
            <a:pPr algn="l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</a:rPr>
              <a:t>A.- Lo bello fuera de uno: </a:t>
            </a:r>
            <a:r>
              <a:rPr lang="es-ES" sz="1200" dirty="0">
                <a:solidFill>
                  <a:srgbClr val="202122"/>
                </a:solidFill>
                <a:latin typeface="Arial" panose="020B0604020202020204" pitchFamily="34" charset="0"/>
              </a:rPr>
              <a:t>es todo aquello que contiene en sí mismo el poder de evocar en el entendimiento la idea de relaciones. </a:t>
            </a:r>
            <a:r>
              <a:rPr lang="es-ES" sz="1200" dirty="0">
                <a:solidFill>
                  <a:srgbClr val="00B0F0"/>
                </a:solidFill>
                <a:latin typeface="Arial" panose="020B0604020202020204" pitchFamily="34" charset="0"/>
              </a:rPr>
              <a:t>(Orden de elementos constituyentes)</a:t>
            </a:r>
          </a:p>
          <a:p>
            <a:pPr algn="l"/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</a:rPr>
              <a:t>B.- Lo bello en relación con uno</a:t>
            </a:r>
            <a:r>
              <a:rPr lang="es-E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todo aquello que se valora como arte por sus expresiones observables. </a:t>
            </a:r>
            <a:r>
              <a:rPr lang="es-ES" sz="12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(Lo bello real y lo bello percibido).</a:t>
            </a:r>
            <a:r>
              <a:rPr lang="es-E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No existe lo bello absoluto. La estética no es un asunto sentimental, es un hecho concreto objetivo mensurable.</a:t>
            </a:r>
          </a:p>
          <a:p>
            <a:pPr algn="ctr"/>
            <a:endParaRPr lang="es-PE" sz="1200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02E8F33-E35A-40EE-9AC9-3C9FD3A78E13}"/>
              </a:ext>
            </a:extLst>
          </p:cNvPr>
          <p:cNvSpPr/>
          <p:nvPr/>
        </p:nvSpPr>
        <p:spPr>
          <a:xfrm rot="5400000">
            <a:off x="8244241" y="1249893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2CA43B-4195-417D-AFB8-EFC087451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09022" flipV="1">
            <a:off x="6034160" y="5411727"/>
            <a:ext cx="1276697" cy="12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84705" y="165207"/>
            <a:ext cx="69162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DIFERENCIAS DE TEXTOS</a:t>
            </a:r>
            <a:r>
              <a:rPr lang="es-PE" sz="4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  <a:endParaRPr lang="es-P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6" name="Picture 8" descr="profesor - Sugei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9"/>
          <a:stretch/>
        </p:blipFill>
        <p:spPr bwMode="auto">
          <a:xfrm>
            <a:off x="191344" y="2558639"/>
            <a:ext cx="2225050" cy="44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A5884FF-C6B2-46C8-A005-91FEBB97D60C}"/>
              </a:ext>
            </a:extLst>
          </p:cNvPr>
          <p:cNvSpPr/>
          <p:nvPr/>
        </p:nvSpPr>
        <p:spPr>
          <a:xfrm>
            <a:off x="2019678" y="2717577"/>
            <a:ext cx="4779774" cy="3519736"/>
          </a:xfrm>
          <a:prstGeom prst="flowChartTerminator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EL MAR</a:t>
            </a:r>
          </a:p>
          <a:p>
            <a:pPr algn="l"/>
            <a:endParaRPr lang="es-ES" sz="1600" dirty="0"/>
          </a:p>
          <a:p>
            <a:pPr algn="l"/>
            <a:r>
              <a:rPr lang="es-ES" sz="1600" dirty="0"/>
              <a:t>Océano grande azul que bañas</a:t>
            </a:r>
          </a:p>
          <a:p>
            <a:pPr algn="l"/>
            <a:r>
              <a:rPr lang="es-ES" sz="1600" dirty="0"/>
              <a:t>las costas de nuestros pueblos hermanos</a:t>
            </a:r>
          </a:p>
          <a:p>
            <a:pPr algn="l"/>
            <a:r>
              <a:rPr lang="es-ES" sz="1600" dirty="0"/>
              <a:t>lleno de peces que nos da de comer.</a:t>
            </a:r>
          </a:p>
          <a:p>
            <a:pPr algn="l"/>
            <a:r>
              <a:rPr lang="es-ES" sz="1600" dirty="0"/>
              <a:t>Sin tu existencia no habría vida</a:t>
            </a:r>
          </a:p>
          <a:p>
            <a:pPr algn="l"/>
            <a:r>
              <a:rPr lang="es-ES" sz="1600" dirty="0"/>
              <a:t>por eso te agradecemos y debemos cuidar</a:t>
            </a:r>
          </a:p>
          <a:p>
            <a:pPr algn="l"/>
            <a:r>
              <a:rPr lang="es-ES" sz="1600" dirty="0"/>
              <a:t>a los peces y sus especies para asegurar la vida.</a:t>
            </a:r>
          </a:p>
          <a:p>
            <a:pPr algn="l"/>
            <a:r>
              <a:rPr lang="es-ES" sz="1600" dirty="0"/>
              <a:t>Bendito mar azul donde tus barcas navegan</a:t>
            </a:r>
          </a:p>
          <a:p>
            <a:pPr algn="l"/>
            <a:r>
              <a:rPr lang="es-ES" sz="1600" dirty="0"/>
              <a:t>y en cada puerto los marineros tienen un amor.</a:t>
            </a:r>
          </a:p>
          <a:p>
            <a:pPr algn="l"/>
            <a:endParaRPr lang="es-ES" sz="1600" dirty="0"/>
          </a:p>
          <a:p>
            <a:pPr algn="l"/>
            <a:endParaRPr lang="es-PE" sz="1600" dirty="0"/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F56B78-D5BA-451A-A4F8-E2C2A33D1B70}"/>
              </a:ext>
            </a:extLst>
          </p:cNvPr>
          <p:cNvSpPr/>
          <p:nvPr/>
        </p:nvSpPr>
        <p:spPr>
          <a:xfrm>
            <a:off x="2535957" y="1498075"/>
            <a:ext cx="3720153" cy="44311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 AFECTIVO EMOCIONAL</a:t>
            </a:r>
            <a:endParaRPr lang="es-PE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CF83EB5E-C194-49A7-876B-AC5B5C63EB3F}"/>
              </a:ext>
            </a:extLst>
          </p:cNvPr>
          <p:cNvSpPr/>
          <p:nvPr/>
        </p:nvSpPr>
        <p:spPr>
          <a:xfrm>
            <a:off x="7004858" y="1518725"/>
            <a:ext cx="4320480" cy="44311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16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EXTO LITERARIO</a:t>
            </a:r>
            <a:endParaRPr lang="es-PE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3C3E16-3F61-440C-96DC-0F697F7F9A0F}"/>
              </a:ext>
            </a:extLst>
          </p:cNvPr>
          <p:cNvSpPr/>
          <p:nvPr/>
        </p:nvSpPr>
        <p:spPr>
          <a:xfrm rot="5400000">
            <a:off x="3807283" y="2093160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8988B77-7F5B-487A-966B-181C81F5F6D4}"/>
              </a:ext>
            </a:extLst>
          </p:cNvPr>
          <p:cNvSpPr/>
          <p:nvPr/>
        </p:nvSpPr>
        <p:spPr>
          <a:xfrm rot="5400000">
            <a:off x="3985293" y="934463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A. Descripción - Explorando ZooBurst">
            <a:extLst>
              <a:ext uri="{FF2B5EF4-FFF2-40B4-BE49-F238E27FC236}">
                <a16:creationId xmlns:a16="http://schemas.microsoft.com/office/drawing/2014/main" id="{EC7252CC-FD6F-46CF-9FAB-44E75166A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6" y="39917"/>
            <a:ext cx="1478507" cy="22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grama de flujo: terminador 14">
            <a:extLst>
              <a:ext uri="{FF2B5EF4-FFF2-40B4-BE49-F238E27FC236}">
                <a16:creationId xmlns:a16="http://schemas.microsoft.com/office/drawing/2014/main" id="{A46AF71E-996E-4563-A2B3-F2CEDA06A0A9}"/>
              </a:ext>
            </a:extLst>
          </p:cNvPr>
          <p:cNvSpPr/>
          <p:nvPr/>
        </p:nvSpPr>
        <p:spPr>
          <a:xfrm>
            <a:off x="6898835" y="2030459"/>
            <a:ext cx="4779774" cy="4741492"/>
          </a:xfrm>
          <a:prstGeom prst="flowChartTerminator">
            <a:avLst/>
          </a:prstGeom>
          <a:solidFill>
            <a:srgbClr val="CCFF6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CÉLEBRE OCÉANO</a:t>
            </a:r>
            <a:b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mar decía a sus olas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Hijas mías volved pronto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 veo desde aquí las esfinges en equilibrio sobre el alambre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Veo una calle perdida en el ojo del muerto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Hijas mías llevad vuestras cartas y no tardéis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Cada vez más rápidos los árboles crecen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Cada vez más rápidas las olas mueren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 récord de la cabeza son batidos por los brazos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 ojos son batidos por las orejas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Sólo las voces luchan todavía contra el día</a:t>
            </a:r>
            <a:br>
              <a:rPr lang="es-ES" sz="900" dirty="0"/>
            </a:b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día tan maltratado por el océano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Creéis que comprende la plegaria inmensa de esta agua que cruje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Sobre sus huesos</a:t>
            </a:r>
            <a:br>
              <a:rPr lang="es-ES" sz="900" dirty="0"/>
            </a:b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Mirad el cielo muriente y las virutas del mar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Mirad la luz vacía como aquel que abandonó su casa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océano se fatiga de cepillar las playas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mirar con un ojo los bajos relieves del cielo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 un ojo tan casto como la muerte que lo aduerme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 se aduerme en su vientre</a:t>
            </a:r>
            <a:br>
              <a:rPr lang="es-ES" sz="900" dirty="0"/>
            </a:b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océano ha crecido de algunas olas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seca su barba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Estruja su casaca confortable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Saluda al sol en el mismo idioma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 crecido de cien olas</a:t>
            </a:r>
            <a:br>
              <a:rPr lang="es-ES" sz="900" dirty="0"/>
            </a:b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mar ríe y bate la cola</a:t>
            </a:r>
            <a:br>
              <a:rPr lang="es-ES" sz="900" dirty="0"/>
            </a:br>
            <a:r>
              <a:rPr lang="es-ES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 crecido de mil olas</a:t>
            </a:r>
          </a:p>
          <a:p>
            <a:pPr algn="ctr"/>
            <a:r>
              <a:rPr lang="es-ES" sz="11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Vicente Huidobro-Chile.</a:t>
            </a:r>
            <a:endParaRPr lang="es-PE" sz="1100" b="1" dirty="0">
              <a:solidFill>
                <a:srgbClr val="00B0F0"/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02E8F33-E35A-40EE-9AC9-3C9FD3A78E13}"/>
              </a:ext>
            </a:extLst>
          </p:cNvPr>
          <p:cNvSpPr/>
          <p:nvPr/>
        </p:nvSpPr>
        <p:spPr>
          <a:xfrm rot="5400000">
            <a:off x="8738973" y="904635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4A68A-3DD3-4466-9141-291DC5DA4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15" y="908133"/>
            <a:ext cx="1524595" cy="15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3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84705" y="165207"/>
            <a:ext cx="69162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DIFERENCIAS DE TEXTOS</a:t>
            </a:r>
            <a:r>
              <a:rPr lang="es-PE" sz="4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  <a:endParaRPr lang="es-P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6" name="Picture 8" descr="profesor - Sugei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9"/>
          <a:stretch/>
        </p:blipFill>
        <p:spPr bwMode="auto">
          <a:xfrm>
            <a:off x="191344" y="2558639"/>
            <a:ext cx="2225050" cy="44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A5884FF-C6B2-46C8-A005-91FEBB97D60C}"/>
              </a:ext>
            </a:extLst>
          </p:cNvPr>
          <p:cNvSpPr/>
          <p:nvPr/>
        </p:nvSpPr>
        <p:spPr>
          <a:xfrm>
            <a:off x="2006146" y="2703245"/>
            <a:ext cx="4779774" cy="3519736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LA NOCHE</a:t>
            </a:r>
          </a:p>
          <a:p>
            <a:pPr algn="ctr"/>
            <a:endParaRPr lang="es-ES" sz="1600" dirty="0"/>
          </a:p>
          <a:p>
            <a:pPr algn="ctr"/>
            <a:r>
              <a:rPr lang="es-ES" sz="1600" dirty="0"/>
              <a:t>Qué bonita es la noche </a:t>
            </a:r>
          </a:p>
          <a:p>
            <a:pPr algn="ctr"/>
            <a:r>
              <a:rPr lang="es-ES" sz="1600" dirty="0"/>
              <a:t>tengo miedo de la oscuridad</a:t>
            </a:r>
          </a:p>
          <a:p>
            <a:pPr algn="ctr"/>
            <a:r>
              <a:rPr lang="es-ES" sz="1600" dirty="0"/>
              <a:t>los fantasmas parecen rodearme.</a:t>
            </a:r>
          </a:p>
          <a:p>
            <a:pPr algn="ctr"/>
            <a:r>
              <a:rPr lang="es-ES" sz="1600" dirty="0"/>
              <a:t>La oscuridad rodea mi casa y estoy lleno de miedo, espero que llegue la luz.</a:t>
            </a:r>
          </a:p>
          <a:p>
            <a:pPr algn="ctr"/>
            <a:r>
              <a:rPr lang="es-ES" sz="1600" dirty="0"/>
              <a:t>En el puerto llegan los barcos a descargar</a:t>
            </a:r>
          </a:p>
          <a:p>
            <a:pPr algn="ctr"/>
            <a:r>
              <a:rPr lang="es-ES" sz="1600" dirty="0"/>
              <a:t>su carga y pasajeros.</a:t>
            </a:r>
          </a:p>
          <a:p>
            <a:pPr algn="ctr"/>
            <a:r>
              <a:rPr lang="es-ES" sz="1600" dirty="0"/>
              <a:t>Espero que mañana que vaya a trabajar ya no siga la lluvia.</a:t>
            </a:r>
          </a:p>
          <a:p>
            <a:pPr algn="l"/>
            <a:r>
              <a:rPr lang="es-ES" sz="1600" dirty="0"/>
              <a:t>.</a:t>
            </a:r>
          </a:p>
          <a:p>
            <a:pPr algn="l"/>
            <a:endParaRPr lang="es-ES" sz="1600" dirty="0"/>
          </a:p>
          <a:p>
            <a:pPr algn="l"/>
            <a:endParaRPr lang="es-PE" sz="1600" dirty="0"/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F56B78-D5BA-451A-A4F8-E2C2A33D1B70}"/>
              </a:ext>
            </a:extLst>
          </p:cNvPr>
          <p:cNvSpPr/>
          <p:nvPr/>
        </p:nvSpPr>
        <p:spPr>
          <a:xfrm>
            <a:off x="2535957" y="1498075"/>
            <a:ext cx="3720153" cy="443112"/>
          </a:xfrm>
          <a:prstGeom prst="flowChartTerminator">
            <a:avLst/>
          </a:prstGeom>
          <a:solidFill>
            <a:srgbClr val="CC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 AFECTIVO EMOCIONAL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CF83EB5E-C194-49A7-876B-AC5B5C63EB3F}"/>
              </a:ext>
            </a:extLst>
          </p:cNvPr>
          <p:cNvSpPr/>
          <p:nvPr/>
        </p:nvSpPr>
        <p:spPr>
          <a:xfrm>
            <a:off x="7004858" y="1518725"/>
            <a:ext cx="4320480" cy="443113"/>
          </a:xfrm>
          <a:prstGeom prst="flowChartTerminator">
            <a:avLst/>
          </a:prstGeom>
          <a:solidFill>
            <a:srgbClr val="CC66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tx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1600" b="1" dirty="0">
                <a:solidFill>
                  <a:schemeClr val="tx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EXTO LITERARIO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3C3E16-3F61-440C-96DC-0F697F7F9A0F}"/>
              </a:ext>
            </a:extLst>
          </p:cNvPr>
          <p:cNvSpPr/>
          <p:nvPr/>
        </p:nvSpPr>
        <p:spPr>
          <a:xfrm rot="5400000">
            <a:off x="3807283" y="2093160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8988B77-7F5B-487A-966B-181C81F5F6D4}"/>
              </a:ext>
            </a:extLst>
          </p:cNvPr>
          <p:cNvSpPr/>
          <p:nvPr/>
        </p:nvSpPr>
        <p:spPr>
          <a:xfrm rot="5400000">
            <a:off x="3985293" y="934463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A. Descripción - Explorando ZooBurst">
            <a:extLst>
              <a:ext uri="{FF2B5EF4-FFF2-40B4-BE49-F238E27FC236}">
                <a16:creationId xmlns:a16="http://schemas.microsoft.com/office/drawing/2014/main" id="{EC7252CC-FD6F-46CF-9FAB-44E75166A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6" y="39917"/>
            <a:ext cx="1478507" cy="22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grama de flujo: terminador 14">
            <a:extLst>
              <a:ext uri="{FF2B5EF4-FFF2-40B4-BE49-F238E27FC236}">
                <a16:creationId xmlns:a16="http://schemas.microsoft.com/office/drawing/2014/main" id="{A46AF71E-996E-4563-A2B3-F2CEDA06A0A9}"/>
              </a:ext>
            </a:extLst>
          </p:cNvPr>
          <p:cNvSpPr/>
          <p:nvPr/>
        </p:nvSpPr>
        <p:spPr>
          <a:xfrm>
            <a:off x="6898835" y="2030459"/>
            <a:ext cx="4779774" cy="4741492"/>
          </a:xfrm>
          <a:prstGeom prst="flowChartTerminator">
            <a:avLst/>
          </a:prstGeom>
          <a:solidFill>
            <a:srgbClr val="99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NOCHE</a:t>
            </a:r>
            <a:br>
              <a:rPr lang="es-E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Sobre la nieve se oye resbalar la noche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La canción caía de los árboles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Y tras la niebla daban voces</a:t>
            </a:r>
            <a:br>
              <a:rPr lang="es-ES" sz="1400" dirty="0">
                <a:solidFill>
                  <a:schemeClr val="bg1"/>
                </a:solidFill>
              </a:rPr>
            </a:b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De una mirada encendí mi cigarro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Cada vez que abro los labios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Inundo de nubes el vacío</a:t>
            </a:r>
            <a:br>
              <a:rPr lang="es-ES" sz="1400" dirty="0">
                <a:solidFill>
                  <a:schemeClr val="bg1"/>
                </a:solidFill>
              </a:rPr>
            </a:b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En el puerto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Los mástiles están llenos de nidos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Y el viento</a:t>
            </a:r>
            <a:br>
              <a:rPr lang="es-ES" sz="1400" dirty="0">
                <a:solidFill>
                  <a:schemeClr val="bg1"/>
                </a:solidFill>
              </a:rPr>
            </a:b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gime entre las alas de los pájaros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Las Olas Mecen El Navío Muerto</a:t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Yo en la orilla silbando</a:t>
            </a:r>
            <a:br>
              <a:rPr lang="es-ES" sz="1400" dirty="0">
                <a:solidFill>
                  <a:schemeClr val="bg1"/>
                </a:solidFill>
              </a:rPr>
            </a:b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Miro la estrella que humea entre mis dedos</a:t>
            </a:r>
            <a:endParaRPr lang="es-E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Vicente Huidobro-Chile.</a:t>
            </a:r>
            <a:endParaRPr lang="es-PE" sz="1100" b="1" dirty="0">
              <a:solidFill>
                <a:srgbClr val="00B0F0"/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02E8F33-E35A-40EE-9AC9-3C9FD3A78E13}"/>
              </a:ext>
            </a:extLst>
          </p:cNvPr>
          <p:cNvSpPr/>
          <p:nvPr/>
        </p:nvSpPr>
        <p:spPr>
          <a:xfrm rot="5400000">
            <a:off x="8738973" y="904635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5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84705" y="165207"/>
            <a:ext cx="69162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4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DIFERENCIAS DE TEXTOS</a:t>
            </a:r>
            <a:r>
              <a:rPr lang="es-PE" sz="4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  <a:endParaRPr lang="es-PE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6" name="Picture 8" descr="profesor - Sugein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9"/>
          <a:stretch/>
        </p:blipFill>
        <p:spPr bwMode="auto">
          <a:xfrm>
            <a:off x="191344" y="2558639"/>
            <a:ext cx="2225050" cy="44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A5884FF-C6B2-46C8-A005-91FEBB97D60C}"/>
              </a:ext>
            </a:extLst>
          </p:cNvPr>
          <p:cNvSpPr/>
          <p:nvPr/>
        </p:nvSpPr>
        <p:spPr>
          <a:xfrm>
            <a:off x="2006146" y="2703245"/>
            <a:ext cx="4779774" cy="351973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2"/>
                </a:solidFill>
              </a:rPr>
              <a:t>¿ME  VOY O ME QUEDO?</a:t>
            </a:r>
          </a:p>
          <a:p>
            <a:pPr algn="ctr"/>
            <a:endParaRPr lang="es-ES" sz="1600" dirty="0">
              <a:solidFill>
                <a:schemeClr val="tx2"/>
              </a:solidFill>
            </a:endParaRP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Amada mía estuve pensando de nuestra relación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y a veces quiero irme de tu lado.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No soporto tus cóleras.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No sé por qué me quedo a tu lado si eres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un ser que no valora mi cariño y mis cuidados.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Llegará el día que tendré que irme y entonces 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tu corazón sufrirá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porque es mejor irse de ti</a:t>
            </a:r>
          </a:p>
          <a:p>
            <a:pPr algn="l"/>
            <a:r>
              <a:rPr lang="es-ES" sz="1600" dirty="0">
                <a:solidFill>
                  <a:schemeClr val="tx2"/>
                </a:solidFill>
              </a:rPr>
              <a:t>que quedarme a sufrir para siempre.</a:t>
            </a:r>
          </a:p>
          <a:p>
            <a:pPr algn="l"/>
            <a:endParaRPr lang="es-ES" sz="1600" dirty="0">
              <a:solidFill>
                <a:schemeClr val="tx2"/>
              </a:solidFill>
            </a:endParaRPr>
          </a:p>
          <a:p>
            <a:pPr algn="l"/>
            <a:endParaRPr lang="es-ES" sz="1600" dirty="0">
              <a:solidFill>
                <a:schemeClr val="tx2"/>
              </a:solidFill>
            </a:endParaRPr>
          </a:p>
          <a:p>
            <a:pPr algn="l"/>
            <a:endParaRPr lang="es-PE" sz="1600" dirty="0">
              <a:solidFill>
                <a:schemeClr val="tx2"/>
              </a:solidFill>
            </a:endParaRPr>
          </a:p>
        </p:txBody>
      </p:sp>
      <p:sp>
        <p:nvSpPr>
          <p:cNvPr id="10" name="Diagrama de flujo: terminador 9">
            <a:extLst>
              <a:ext uri="{FF2B5EF4-FFF2-40B4-BE49-F238E27FC236}">
                <a16:creationId xmlns:a16="http://schemas.microsoft.com/office/drawing/2014/main" id="{29F56B78-D5BA-451A-A4F8-E2C2A33D1B70}"/>
              </a:ext>
            </a:extLst>
          </p:cNvPr>
          <p:cNvSpPr/>
          <p:nvPr/>
        </p:nvSpPr>
        <p:spPr>
          <a:xfrm>
            <a:off x="2535957" y="1498075"/>
            <a:ext cx="3720153" cy="443112"/>
          </a:xfrm>
          <a:prstGeom prst="flowChartTerminator">
            <a:avLst/>
          </a:prstGeom>
          <a:solidFill>
            <a:srgbClr val="FD0BE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 AFECTIVO EMOCIONAL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terminador 10">
            <a:extLst>
              <a:ext uri="{FF2B5EF4-FFF2-40B4-BE49-F238E27FC236}">
                <a16:creationId xmlns:a16="http://schemas.microsoft.com/office/drawing/2014/main" id="{CF83EB5E-C194-49A7-876B-AC5B5C63EB3F}"/>
              </a:ext>
            </a:extLst>
          </p:cNvPr>
          <p:cNvSpPr/>
          <p:nvPr/>
        </p:nvSpPr>
        <p:spPr>
          <a:xfrm>
            <a:off x="7004858" y="1518725"/>
            <a:ext cx="4320480" cy="443113"/>
          </a:xfrm>
          <a:prstGeom prst="flowChartTerminator">
            <a:avLst/>
          </a:prstGeom>
          <a:solidFill>
            <a:srgbClr val="FD0BE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s-ES" sz="1600" b="1" dirty="0">
                <a:solidFill>
                  <a:schemeClr val="tx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1600" b="1" dirty="0">
                <a:solidFill>
                  <a:schemeClr val="tx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EXTO LITERARIO</a:t>
            </a:r>
            <a:endParaRPr lang="es-PE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C3C3E16-3F61-440C-96DC-0F697F7F9A0F}"/>
              </a:ext>
            </a:extLst>
          </p:cNvPr>
          <p:cNvSpPr/>
          <p:nvPr/>
        </p:nvSpPr>
        <p:spPr>
          <a:xfrm rot="5400000">
            <a:off x="3807283" y="2093160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8988B77-7F5B-487A-966B-181C81F5F6D4}"/>
              </a:ext>
            </a:extLst>
          </p:cNvPr>
          <p:cNvSpPr/>
          <p:nvPr/>
        </p:nvSpPr>
        <p:spPr>
          <a:xfrm rot="5400000">
            <a:off x="3985293" y="934463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50" name="Picture 2" descr="A. Descripción - Explorando ZooBurst">
            <a:extLst>
              <a:ext uri="{FF2B5EF4-FFF2-40B4-BE49-F238E27FC236}">
                <a16:creationId xmlns:a16="http://schemas.microsoft.com/office/drawing/2014/main" id="{EC7252CC-FD6F-46CF-9FAB-44E75166A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6" y="39917"/>
            <a:ext cx="1478507" cy="22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agrama de flujo: terminador 14">
            <a:extLst>
              <a:ext uri="{FF2B5EF4-FFF2-40B4-BE49-F238E27FC236}">
                <a16:creationId xmlns:a16="http://schemas.microsoft.com/office/drawing/2014/main" id="{A46AF71E-996E-4563-A2B3-F2CEDA06A0A9}"/>
              </a:ext>
            </a:extLst>
          </p:cNvPr>
          <p:cNvSpPr/>
          <p:nvPr/>
        </p:nvSpPr>
        <p:spPr>
          <a:xfrm>
            <a:off x="6898835" y="2030459"/>
            <a:ext cx="4779774" cy="4741492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" sz="1600" b="1" i="0" dirty="0">
                <a:solidFill>
                  <a:srgbClr val="070707"/>
                </a:solidFill>
                <a:effectLst/>
                <a:latin typeface="Noto Serif"/>
              </a:rPr>
              <a:t>ENTRE IR Y QUEDARSE</a:t>
            </a:r>
            <a:endParaRPr lang="es-ES" sz="1600" b="0" i="0" dirty="0">
              <a:solidFill>
                <a:srgbClr val="070707"/>
              </a:solidFill>
              <a:effectLst/>
              <a:latin typeface="Noto Serif"/>
            </a:endParaRP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Entre irse y quedarse duda el día,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enamorado de su transparencia.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La tarde circular es ya bahía: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en su quieto vaivén se mece el mundo.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Todo es visible y todo es elusivo,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todo está cerca y todo es intocable.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Los papeles, el libro, el vaso, el lápiz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reposan a la sombra de sus nombres.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Latir del tiempo que en mi sien repite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la misma terca sílaba de sangre.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La luz hace del muro indiferente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un espectral teatro de reflejos.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En el centro de un ojo me descubro;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no me mira, me miro en su mirada.</a:t>
            </a:r>
          </a:p>
          <a:p>
            <a:pPr algn="ctr" fontAlgn="base"/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Se disipa el instante. Sin moverme,</a:t>
            </a:r>
            <a:b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</a:br>
            <a:r>
              <a:rPr lang="es-ES" sz="1600" b="0" i="0" dirty="0">
                <a:solidFill>
                  <a:srgbClr val="070707"/>
                </a:solidFill>
                <a:effectLst/>
                <a:latin typeface="Noto Serif"/>
              </a:rPr>
              <a:t>yo me quedo y me voy: soy una pausa.</a:t>
            </a:r>
          </a:p>
          <a:p>
            <a:pPr algn="ctr"/>
            <a:endParaRPr lang="es-ES" sz="11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Octavio Paz-México.</a:t>
            </a:r>
            <a:endParaRPr lang="es-PE" sz="1600" b="1" dirty="0">
              <a:solidFill>
                <a:srgbClr val="FF0000"/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02E8F33-E35A-40EE-9AC9-3C9FD3A78E13}"/>
              </a:ext>
            </a:extLst>
          </p:cNvPr>
          <p:cNvSpPr/>
          <p:nvPr/>
        </p:nvSpPr>
        <p:spPr>
          <a:xfrm rot="5400000">
            <a:off x="8738973" y="904635"/>
            <a:ext cx="669541" cy="4724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5C3097-4A49-4BB7-BABB-A30E952EE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75" y="926281"/>
            <a:ext cx="1370937" cy="16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FB4B7-BFB8-45A7-BF35-544A75E978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100" dirty="0"/>
              <a:t>FRASES CLISÉS, TRILLADAS, POPULARES, SIN VALOR LITERARIO </a:t>
            </a:r>
            <a:br>
              <a:rPr lang="es-ES" sz="4000" dirty="0"/>
            </a:br>
            <a:r>
              <a:rPr lang="es-ES" sz="1800" cap="none" dirty="0">
                <a:solidFill>
                  <a:srgbClr val="FD0B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(Cuando todo el mundo lo dice y repite una expresión, ya no tiene valor literario)</a:t>
            </a:r>
            <a:br>
              <a:rPr lang="es-ES" sz="1800" cap="none" dirty="0">
                <a:solidFill>
                  <a:srgbClr val="FD0BE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Tomar y repetir los refranes populares, en los textos literarios propios le resta valor a la originalidad.</a:t>
            </a:r>
            <a:br>
              <a:rPr lang="es-ES" sz="1800" cap="none" dirty="0">
                <a:solidFill>
                  <a:srgbClr val="FD0BE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4000" dirty="0">
              <a:solidFill>
                <a:srgbClr val="FD0B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19E27-E304-4AD4-9E02-37D3818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628800"/>
            <a:ext cx="3836210" cy="5112568"/>
          </a:xfrm>
          <a:solidFill>
            <a:srgbClr val="FF3300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Qué hermosa flor.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Eran tan bonita como una muñeca.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La tarde era calurosa.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Qué mujer para tan hermosa.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Te amo mi Dios todopoderoso.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El día está lluvioso.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La mañana amanece alegre.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Me muero por tu amor.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Tus ojos son como dos soles.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Eres una princesa.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Tu belleza me aloca.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Cuánto daría por ser tu esclavo de amor.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Eres la diosa de mi vida,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Si no estás tú, muero.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Mi vida depende del aire que tú respiras.</a:t>
            </a:r>
          </a:p>
          <a:p>
            <a:pPr marL="457200" indent="-457200">
              <a:buFont typeface="+mj-lt"/>
              <a:buAutoNum type="arabicPeriod"/>
            </a:pPr>
            <a:endParaRPr lang="es-ES" sz="1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1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2FBA75E-8F63-4419-B9D4-15169AF0CCAF}"/>
              </a:ext>
            </a:extLst>
          </p:cNvPr>
          <p:cNvSpPr txBox="1">
            <a:spLocks/>
          </p:cNvSpPr>
          <p:nvPr/>
        </p:nvSpPr>
        <p:spPr>
          <a:xfrm>
            <a:off x="7968208" y="1618493"/>
            <a:ext cx="3836210" cy="5112568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Tus dientes son como la leche.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El pueblo es un ser fantasma sin vida.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La mujer es como la fruta, cuando más madura, más deliciosa.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La lluvia ha mojado todo.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El sol achicharra la vegetación.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Somos esclavos del destino.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Mira mi amor nos amamos mucho.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Qué hermosa es la flor en su capullo.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Espero que me ames como yo.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Mi vida no tiene valor sin tus besos.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Espero amor mío que todo te vaya bien.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Si no me amas como yo a ti, me suicidio.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Tu belleza es una flor de primavera.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Estoy siempre muriendo por ti.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s-ES" sz="1400" dirty="0">
                <a:solidFill>
                  <a:schemeClr val="bg1"/>
                </a:solidFill>
                <a:latin typeface="Agency FB" panose="020B0503020202020204" pitchFamily="34" charset="0"/>
              </a:rPr>
              <a:t>Te amaré por siempre muñeca de oro.</a:t>
            </a:r>
          </a:p>
          <a:p>
            <a:pPr marL="457200" indent="-457200">
              <a:buFont typeface="+mj-lt"/>
              <a:buAutoNum type="arabicPeriod" startAt="16"/>
            </a:pPr>
            <a:endParaRPr lang="es-ES" sz="1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 startAt="16"/>
            </a:pPr>
            <a:endParaRPr lang="es-ES" sz="1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 startAt="16"/>
            </a:pPr>
            <a:endParaRPr lang="es-ES" sz="1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 startAt="16"/>
            </a:pPr>
            <a:endParaRPr lang="es-ES" sz="1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 startAt="16"/>
            </a:pPr>
            <a:endParaRPr lang="es-PE" sz="1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8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FB4B7-BFB8-45A7-BF35-544A75E9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55" y="260648"/>
            <a:ext cx="3567964" cy="14921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1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  <a:cs typeface="Arial" panose="020B0604020202020204" pitchFamily="34" charset="0"/>
              </a:rPr>
              <a:t>FRASES  COLOQUIALES SIN VALOR LITERARIO</a:t>
            </a:r>
            <a:br>
              <a:rPr lang="es-ES" sz="1800" cap="none" dirty="0">
                <a:solidFill>
                  <a:srgbClr val="FD0BE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E" sz="4000" dirty="0">
              <a:solidFill>
                <a:srgbClr val="FD0B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19E27-E304-4AD4-9E02-37D3818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628800"/>
            <a:ext cx="3836210" cy="5112568"/>
          </a:xfrm>
          <a:solidFill>
            <a:srgbClr val="CCFF66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  <a:latin typeface="Agency FB" panose="020B0503020202020204" pitchFamily="34" charset="0"/>
              </a:rPr>
              <a:t>La noche está muy oscura y tengo miedo.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  <a:latin typeface="Agency FB" panose="020B0503020202020204" pitchFamily="34" charset="0"/>
              </a:rPr>
              <a:t>Llegó la tarde con su sol quemante.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  <a:latin typeface="Agency FB" panose="020B0503020202020204" pitchFamily="34" charset="0"/>
              </a:rPr>
              <a:t>Amanece el día con sus lindos pajaritos.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  <a:latin typeface="Agency FB" panose="020B0503020202020204" pitchFamily="34" charset="0"/>
              </a:rPr>
              <a:t>Las horas discurren lentamente.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  <a:latin typeface="Agency FB" panose="020B0503020202020204" pitchFamily="34" charset="0"/>
              </a:rPr>
              <a:t>La lejanía se ve muy distante sin los binoculares.</a:t>
            </a:r>
          </a:p>
          <a:p>
            <a:pPr marL="457200" indent="-457200">
              <a:buFont typeface="+mj-lt"/>
              <a:buAutoNum type="arabicPeriod"/>
            </a:pPr>
            <a:endParaRPr lang="es-ES" sz="2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2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2FBA75E-8F63-4419-B9D4-15169AF0CCAF}"/>
              </a:ext>
            </a:extLst>
          </p:cNvPr>
          <p:cNvSpPr txBox="1">
            <a:spLocks/>
          </p:cNvSpPr>
          <p:nvPr/>
        </p:nvSpPr>
        <p:spPr>
          <a:xfrm>
            <a:off x="5447928" y="1640632"/>
            <a:ext cx="6088242" cy="51125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Se oye ronco el plañir de la viscosa noche sobre el hosco mirar de las sombras preñadas de melancolía.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La cansada tarde neurasténica, yace estresada sobre el cadalso de las horas ensangrentadas.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La hambrienta mañana inerme, gime lerda sus letanías frente al prepotente sol calcinador de tristezas.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rgbClr val="FF0000"/>
                </a:solidFill>
                <a:latin typeface="Agency FB" panose="020B0503020202020204" pitchFamily="34" charset="0"/>
              </a:rPr>
              <a:t>Las pecaminosas horas descuartizadas, son dos faroles cavernícolas, huyendo del silencio índigo de la madrugada,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rgbClr val="FF0000"/>
                </a:solidFill>
                <a:latin typeface="Agency FB" panose="020B0503020202020204" pitchFamily="34" charset="0"/>
              </a:rPr>
              <a:t>La borrosa lejanía virola, es un denso nubarrón preñado de temores deslizándose sobre el zanjón de la alborada.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C8556F-AA08-420A-8263-CD0054CA429D}"/>
              </a:ext>
            </a:extLst>
          </p:cNvPr>
          <p:cNvSpPr txBox="1">
            <a:spLocks/>
          </p:cNvSpPr>
          <p:nvPr/>
        </p:nvSpPr>
        <p:spPr>
          <a:xfrm>
            <a:off x="7506481" y="136668"/>
            <a:ext cx="3567964" cy="1492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1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  <a:cs typeface="Arial" panose="020B0604020202020204" pitchFamily="34" charset="0"/>
              </a:rPr>
              <a:t>TROPOS LITERARIOS NIVEL V</a:t>
            </a:r>
            <a:endParaRPr lang="es-PE" sz="4000" dirty="0">
              <a:solidFill>
                <a:srgbClr val="FD0B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2FBA75E-8F63-4419-B9D4-15169AF0CCAF}"/>
              </a:ext>
            </a:extLst>
          </p:cNvPr>
          <p:cNvSpPr txBox="1">
            <a:spLocks/>
          </p:cNvSpPr>
          <p:nvPr/>
        </p:nvSpPr>
        <p:spPr>
          <a:xfrm>
            <a:off x="839416" y="1124744"/>
            <a:ext cx="11017224" cy="55446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VIEJO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ULCERADO</a:t>
            </a:r>
            <a:endParaRPr lang="es-PE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PE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oye el ronco plañir de la viscosa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noche</a:t>
            </a: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sobre el hosco mirar de las sombras preñadas de melancolía.</a:t>
            </a:r>
            <a:endParaRPr lang="es-PE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cansada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tarde </a:t>
            </a: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neurasténica, yace estresada sobre el cadalso de las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horas</a:t>
            </a: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ensangrentadas.</a:t>
            </a:r>
            <a:endParaRPr lang="es-PE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hambrienta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mañana</a:t>
            </a: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inerme, gime lerda sus letanías frente al prepotente sol calcinador de tristezas.</a:t>
            </a:r>
            <a:endParaRPr lang="es-PE" sz="2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pecaminosos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momentos</a:t>
            </a: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descuartizadas, son dos faroles cavernícolas veteranos, huyendo del silencio índigo de la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madrugada.</a:t>
            </a:r>
            <a:endParaRPr lang="es-PE" sz="24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borrosa lejanía virola, es un denso nubarrón preñado de temores deslizándose sobre el zanjón de la </a:t>
            </a:r>
            <a:r>
              <a:rPr lang="es-ES" sz="2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alborada.</a:t>
            </a:r>
            <a:endParaRPr lang="es-PE" sz="2400" b="1" kern="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b="1" kern="0" dirty="0">
                <a:solidFill>
                  <a:srgbClr val="2F549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solitaria </a:t>
            </a:r>
            <a:r>
              <a:rPr lang="es-ES" sz="2400" b="1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nocturnidad</a:t>
            </a:r>
            <a:r>
              <a:rPr lang="es-ES" sz="2400" b="1" kern="0" dirty="0">
                <a:solidFill>
                  <a:srgbClr val="2F549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epiléptica cacarea en medio de la lejanía y su anémico llanto va descalzo sobre el tropel de aullidos de las sombras.</a:t>
            </a:r>
            <a:endParaRPr lang="es-PE" sz="2400" b="1" kern="0" dirty="0">
              <a:solidFill>
                <a:srgbClr val="2F549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17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Nicolás Hidrogo Navarro-Perú.</a:t>
            </a:r>
            <a:endParaRPr lang="es-PE" sz="17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17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Hacedor y crítico literario </a:t>
            </a:r>
            <a:r>
              <a:rPr lang="es-PE" sz="1700" b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neocreacionista</a:t>
            </a:r>
            <a:r>
              <a:rPr lang="es-PE" sz="17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</a:rPr>
              <a:t>.</a:t>
            </a:r>
            <a:endParaRPr lang="es-PE" sz="17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E" sz="1700" b="1" u="sng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Segoe UI Historic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https://www.facebook.com/nicolas.hidrogonavarro</a:t>
            </a:r>
            <a:endParaRPr lang="es-PE" sz="17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PE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C8556F-AA08-420A-8263-CD0054CA429D}"/>
              </a:ext>
            </a:extLst>
          </p:cNvPr>
          <p:cNvSpPr txBox="1">
            <a:spLocks/>
          </p:cNvSpPr>
          <p:nvPr/>
        </p:nvSpPr>
        <p:spPr>
          <a:xfrm>
            <a:off x="1991544" y="200299"/>
            <a:ext cx="9289032" cy="70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  <a:cs typeface="Arial" panose="020B0604020202020204" pitchFamily="34" charset="0"/>
              </a:rPr>
              <a:t>TEXTO BASE HIPER-HIPONIMIZADO</a:t>
            </a:r>
          </a:p>
          <a:p>
            <a:pPr algn="ctr"/>
            <a:r>
              <a:rPr lang="es-PE" sz="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metáforas simples</a:t>
            </a:r>
            <a:r>
              <a:rPr lang="es-PE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sz="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prosopopeyas </a:t>
            </a:r>
            <a:endParaRPr lang="es-PE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92946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8309</TotalTime>
  <Words>1219</Words>
  <Application>Microsoft Office PowerPoint</Application>
  <PresentationFormat>Panorámica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5" baseType="lpstr">
      <vt:lpstr>Agency FB</vt:lpstr>
      <vt:lpstr>Arial</vt:lpstr>
      <vt:lpstr>Arial</vt:lpstr>
      <vt:lpstr>Arial Black</vt:lpstr>
      <vt:lpstr>Bernard MT Condensed</vt:lpstr>
      <vt:lpstr>Calibri</vt:lpstr>
      <vt:lpstr>Calibri Light</vt:lpstr>
      <vt:lpstr>Clarendon Blk BT</vt:lpstr>
      <vt:lpstr>Cooper Black</vt:lpstr>
      <vt:lpstr>DFGothic-EB</vt:lpstr>
      <vt:lpstr>Gill Sans MT</vt:lpstr>
      <vt:lpstr>Impact</vt:lpstr>
      <vt:lpstr>Noto Serif</vt:lpstr>
      <vt:lpstr>Palatino Linotype</vt:lpstr>
      <vt:lpstr>Times New Roman</vt:lpstr>
      <vt:lpstr>Trebuchet MS</vt:lpstr>
      <vt:lpstr>Distintivo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FRASES CLISÉS, TRILLADAS, POPULARES, SIN VALOR LITERARIO  (Cuando todo el mundo lo dice y repite una expresión, ya no tiene valor literario) Tomar y repetir los refranes populares, en los textos literarios propios le resta valor a la originalidad. </vt:lpstr>
      <vt:lpstr>FRASES  COLOQUIALES SIN VALOR LITERARIO </vt:lpstr>
      <vt:lpstr>Presentación de PowerPoint</vt:lpstr>
      <vt:lpstr>Presentación de PowerPoint</vt:lpstr>
      <vt:lpstr>Presentación de PowerPoint</vt:lpstr>
      <vt:lpstr>Presentación de PowerPoint</vt:lpstr>
      <vt:lpstr> REQUISITOS Y EXIGENCIAS PARA CONSIDERAR UN TEXTO POÉTICO  </vt:lpstr>
      <vt:lpstr> REQUISITOS Y EXIGENCIAS PARA CONSIDERAR UN TEXTO POÉTICO  </vt:lpstr>
      <vt:lpstr> REQUISITOS Y EXIGENCIAS PARA CONSIDERAR UN TEXTO POÉTICO  </vt:lpstr>
      <vt:lpstr> REQUISITOS Y EXIGENCIAS PARA CONSIDERAR UN TEXTO POÉTICO  </vt:lpstr>
      <vt:lpstr> REQUISITOS Y EXIGENCIAS PARA CONSIDERAR UN TEXTO POÉTICO  </vt:lpstr>
      <vt:lpstr> REQUISITOS Y EXIGENCIAS PARA CONSIDERAR UN TEXTO POÉTICO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sara</dc:creator>
  <cp:lastModifiedBy>gladyserminia paredesbonilla</cp:lastModifiedBy>
  <cp:revision>439</cp:revision>
  <cp:lastPrinted>2017-02-27T03:31:11Z</cp:lastPrinted>
  <dcterms:created xsi:type="dcterms:W3CDTF">2017-02-21T15:49:09Z</dcterms:created>
  <dcterms:modified xsi:type="dcterms:W3CDTF">2023-12-06T01:59:51Z</dcterms:modified>
</cp:coreProperties>
</file>