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435" r:id="rId3"/>
    <p:sldId id="436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73" r:id="rId41"/>
    <p:sldId id="474" r:id="rId4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63" d="100"/>
          <a:sy n="63" d="100"/>
        </p:scale>
        <p:origin x="90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7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9186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5208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311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349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6772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7039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1636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528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292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135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8700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69C0D-C558-48F1-9D06-2ED616790722}" type="datetimeFigureOut">
              <a:rPr lang="es-ES" smtClean="0"/>
              <a:pPr/>
              <a:t>30/04/2020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71628-EA2D-4E62-9C67-C0D77CE3ABC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320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34" y="3143248"/>
            <a:ext cx="8429684" cy="2714627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s-EC" sz="3600" dirty="0">
                <a:solidFill>
                  <a:schemeClr val="tx1"/>
                </a:solidFill>
                <a:latin typeface="Tempus Sans ITC" pitchFamily="82" charset="0"/>
              </a:rPr>
              <a:t>CARRERA DE PSICOPEDAGOGÌA.</a:t>
            </a:r>
          </a:p>
          <a:p>
            <a:pPr eaLnBrk="1" hangingPunct="1"/>
            <a:r>
              <a:rPr lang="es-EC" sz="3600" dirty="0">
                <a:solidFill>
                  <a:schemeClr val="tx1"/>
                </a:solidFill>
                <a:latin typeface="Tempus Sans ITC" pitchFamily="82" charset="0"/>
              </a:rPr>
              <a:t>“Psicotecnia I”. </a:t>
            </a:r>
            <a:endParaRPr lang="es-EC" sz="2400" dirty="0">
              <a:solidFill>
                <a:schemeClr val="tx1"/>
              </a:solidFill>
              <a:latin typeface="Tempus Sans ITC" pitchFamily="82" charset="0"/>
            </a:endParaRPr>
          </a:p>
          <a:p>
            <a:pPr eaLnBrk="1" hangingPunct="1"/>
            <a:r>
              <a:rPr lang="es-EC" sz="3600" dirty="0">
                <a:solidFill>
                  <a:schemeClr val="tx1"/>
                </a:solidFill>
                <a:latin typeface="Tempus Sans ITC" pitchFamily="82" charset="0"/>
              </a:rPr>
              <a:t>Quinto semestre “A”  </a:t>
            </a:r>
          </a:p>
          <a:p>
            <a:pPr algn="r" eaLnBrk="1" hangingPunct="1"/>
            <a:r>
              <a:rPr lang="es-EC" sz="3600" dirty="0">
                <a:solidFill>
                  <a:schemeClr val="tx1"/>
                </a:solidFill>
                <a:latin typeface="Tempus Sans ITC" pitchFamily="82" charset="0"/>
              </a:rPr>
              <a:t>abril- 2020</a:t>
            </a:r>
          </a:p>
          <a:p>
            <a:pPr algn="ctr" eaLnBrk="1" hangingPunct="1"/>
            <a:r>
              <a:rPr lang="es-EC" dirty="0"/>
              <a:t>                               </a:t>
            </a:r>
            <a:r>
              <a:rPr lang="es-EC" sz="1800" dirty="0"/>
              <a:t>Magíster Juan Carlos Marcillo C.</a:t>
            </a:r>
          </a:p>
        </p:txBody>
      </p:sp>
      <p:pic>
        <p:nvPicPr>
          <p:cNvPr id="3075" name="Picture 4" descr="SELLOU"/>
          <p:cNvPicPr>
            <a:picLocks noGrp="1" noChangeAspect="1" noChangeArrowheads="1" noCrop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635375" y="765175"/>
            <a:ext cx="1793881" cy="1949445"/>
          </a:xfrm>
          <a:noFill/>
        </p:spPr>
      </p:pic>
    </p:spTree>
    <p:extLst>
      <p:ext uri="{BB962C8B-B14F-4D97-AF65-F5344CB8AC3E}">
        <p14:creationId xmlns:p14="http://schemas.microsoft.com/office/powerpoint/2010/main" val="692361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exploración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Sujeto frente al tablero.</a:t>
            </a:r>
          </a:p>
          <a:p>
            <a:r>
              <a:rPr lang="es-ES_tradnl" dirty="0"/>
              <a:t>Instrucción. </a:t>
            </a:r>
          </a:p>
          <a:p>
            <a:r>
              <a:rPr lang="es-ES_tradnl" dirty="0"/>
              <a:t>Hay 10 piezas que encajan las voy a retirar y a colocarlas en tres montones.</a:t>
            </a:r>
          </a:p>
          <a:p>
            <a:r>
              <a:rPr lang="es-ES_tradnl" dirty="0"/>
              <a:t>Usted con la mano más hábil y en el menor tiempo va a encajarlas.</a:t>
            </a:r>
          </a:p>
          <a:p>
            <a:r>
              <a:rPr lang="es-ES_tradnl" dirty="0"/>
              <a:t>Atención: comience</a:t>
            </a:r>
          </a:p>
          <a:p>
            <a:r>
              <a:rPr lang="es-ES_tradnl" dirty="0"/>
              <a:t>Tres intentos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27775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Grupos.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Izquierda.</a:t>
            </a:r>
          </a:p>
          <a:p>
            <a:pPr>
              <a:buNone/>
            </a:pPr>
            <a:r>
              <a:rPr lang="es-ES_tradnl" dirty="0"/>
              <a:t> Círculo, estrella, rombo.</a:t>
            </a:r>
          </a:p>
          <a:p>
            <a:r>
              <a:rPr lang="es-ES_tradnl" dirty="0"/>
              <a:t>Intermedio. </a:t>
            </a:r>
          </a:p>
          <a:p>
            <a:r>
              <a:rPr lang="es-ES_tradnl" dirty="0"/>
              <a:t>Cuadrado, romboedro, semicírculo, cruz.</a:t>
            </a:r>
          </a:p>
          <a:p>
            <a:r>
              <a:rPr lang="es-ES_tradnl" dirty="0"/>
              <a:t>Derecha.</a:t>
            </a:r>
          </a:p>
          <a:p>
            <a:pPr>
              <a:buNone/>
            </a:pPr>
            <a:r>
              <a:rPr lang="es-ES_tradnl" dirty="0"/>
              <a:t>Rectángulo, elipse, triángulo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606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Cálculo.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Escoger menor tiempo.</a:t>
            </a:r>
          </a:p>
          <a:p>
            <a:r>
              <a:rPr lang="es-ES_tradnl" dirty="0"/>
              <a:t>Comparar con el Baremo</a:t>
            </a:r>
          </a:p>
          <a:p>
            <a:r>
              <a:rPr lang="es-ES_tradnl" dirty="0"/>
              <a:t>Con la edad psicomotriz</a:t>
            </a:r>
          </a:p>
          <a:p>
            <a:r>
              <a:rPr lang="es-ES_tradnl" dirty="0"/>
              <a:t>Calcular cociente psicomotriz.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62509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Fórmula.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183308"/>
              </p:ext>
            </p:extLst>
          </p:nvPr>
        </p:nvGraphicFramePr>
        <p:xfrm>
          <a:off x="1259632" y="1988840"/>
          <a:ext cx="7010400" cy="255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06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8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8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7912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76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/>
                        <a:t>Cociente </a:t>
                      </a:r>
                    </a:p>
                    <a:p>
                      <a:r>
                        <a:rPr lang="es-ES_tradnl" dirty="0"/>
                        <a:t>Psicomotriz=   </a:t>
                      </a:r>
                      <a:endParaRPr lang="es-E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s-ES_tradnl" dirty="0"/>
                        <a:t>Edad psicomotriz</a:t>
                      </a:r>
                      <a:r>
                        <a:rPr lang="es-ES_tradnl" baseline="0" dirty="0"/>
                        <a:t> en meses</a:t>
                      </a:r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s-ES_tradnl" dirty="0"/>
                    </a:p>
                    <a:p>
                      <a:r>
                        <a:rPr lang="es-ES_tradnl" sz="2800" dirty="0"/>
                        <a:t>      X</a:t>
                      </a:r>
                      <a:r>
                        <a:rPr lang="es-ES_tradnl" dirty="0"/>
                        <a:t>  100</a:t>
                      </a:r>
                    </a:p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s-ES_tradnl" dirty="0"/>
                        <a:t>Edad cronológica en meses</a:t>
                      </a:r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6" name="5 Conector recto"/>
          <p:cNvCxnSpPr/>
          <p:nvPr/>
        </p:nvCxnSpPr>
        <p:spPr>
          <a:xfrm>
            <a:off x="3000364" y="3211388"/>
            <a:ext cx="321471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-1143040" y="-35721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465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_tradnl" sz="4800" dirty="0">
              <a:solidFill>
                <a:srgbClr val="FF0000"/>
              </a:solidFill>
              <a:latin typeface="Algerian" pitchFamily="82" charset="0"/>
            </a:endParaRPr>
          </a:p>
          <a:p>
            <a:pPr>
              <a:buNone/>
            </a:pPr>
            <a:r>
              <a:rPr lang="es-ES_tradnl" sz="4800" dirty="0">
                <a:solidFill>
                  <a:srgbClr val="FF0000"/>
                </a:solidFill>
                <a:latin typeface="Algerian" pitchFamily="82" charset="0"/>
              </a:rPr>
              <a:t>TEST DE DESTREZA DE STROMBERG</a:t>
            </a:r>
            <a:endParaRPr lang="es-ES" sz="4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412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Objetivo.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905000"/>
            <a:ext cx="8034366" cy="4114800"/>
          </a:xfrm>
        </p:spPr>
        <p:txBody>
          <a:bodyPr/>
          <a:lstStyle/>
          <a:p>
            <a:pPr>
              <a:buNone/>
            </a:pPr>
            <a:r>
              <a:rPr lang="es-ES" dirty="0"/>
              <a:t>La Prueba de destreza </a:t>
            </a:r>
            <a:r>
              <a:rPr lang="es-ES" dirty="0" err="1">
                <a:solidFill>
                  <a:srgbClr val="FF0000"/>
                </a:solidFill>
              </a:rPr>
              <a:t>Stromberg</a:t>
            </a:r>
            <a:r>
              <a:rPr lang="es-ES" dirty="0">
                <a:solidFill>
                  <a:srgbClr val="FF0000"/>
                </a:solidFill>
              </a:rPr>
              <a:t>, </a:t>
            </a:r>
            <a:r>
              <a:rPr lang="es-ES" dirty="0"/>
              <a:t>está diseñada para medir habilidades manipulativas en la clasificación por color y secuencia, y destinada para usarse en candidatos que han de seleccionarse para trabajos que requieren </a:t>
            </a:r>
            <a:r>
              <a:rPr lang="es-ES" dirty="0">
                <a:solidFill>
                  <a:srgbClr val="FF0000"/>
                </a:solidFill>
              </a:rPr>
              <a:t>velocidad y exactitud del brazo y la mano.</a:t>
            </a:r>
          </a:p>
          <a:p>
            <a:pPr>
              <a:buNone/>
            </a:pPr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69741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stromberg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429684" cy="6429420"/>
          </a:xfrm>
        </p:spPr>
      </p:pic>
    </p:spTree>
    <p:extLst>
      <p:ext uri="{BB962C8B-B14F-4D97-AF65-F5344CB8AC3E}">
        <p14:creationId xmlns:p14="http://schemas.microsoft.com/office/powerpoint/2010/main" val="2335687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Generalidades.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_tradnl" dirty="0"/>
          </a:p>
          <a:p>
            <a:pPr>
              <a:buNone/>
            </a:pPr>
            <a:endParaRPr lang="es-ES_tradnl" dirty="0"/>
          </a:p>
          <a:p>
            <a:pPr>
              <a:buNone/>
            </a:pPr>
            <a:r>
              <a:rPr lang="es-ES_tradnl" dirty="0"/>
              <a:t>Explora velocidad y precisión de movimientos de mano- brazo.</a:t>
            </a:r>
          </a:p>
          <a:p>
            <a:pPr>
              <a:buNone/>
            </a:pPr>
            <a:r>
              <a:rPr lang="es-ES_tradnl" dirty="0"/>
              <a:t>Selección de estudiantes de colegios técnicos.</a:t>
            </a:r>
          </a:p>
          <a:p>
            <a:pPr>
              <a:buNone/>
            </a:pPr>
            <a:r>
              <a:rPr lang="es-ES" dirty="0"/>
              <a:t>Tiempo: 5' - 10' como promedio</a:t>
            </a:r>
            <a:endParaRPr lang="es-ES_tradnl" dirty="0"/>
          </a:p>
          <a:p>
            <a:pPr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2380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Materiales.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r>
              <a:rPr lang="es-ES_tradnl" dirty="0"/>
              <a:t>Caja rectangular de 55cm. De largo X 45 de ancho x3cm. De espesor.</a:t>
            </a:r>
          </a:p>
          <a:p>
            <a:r>
              <a:rPr lang="es-ES_tradnl" dirty="0"/>
              <a:t>Contiene un tablero perforado con 54 agujeros presenta zonas verticales roja, amarilla azul.</a:t>
            </a:r>
          </a:p>
          <a:p>
            <a:r>
              <a:rPr lang="es-ES_tradnl" dirty="0"/>
              <a:t>54 piezas pintadas.</a:t>
            </a:r>
          </a:p>
          <a:p>
            <a:r>
              <a:rPr lang="es-ES_tradnl" dirty="0"/>
              <a:t>cronómetro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3580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Color de las piezas</a:t>
            </a:r>
            <a:endParaRPr lang="es-ES" dirty="0">
              <a:solidFill>
                <a:srgbClr val="FF0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358246" cy="473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68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613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No. De piezas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Color de caras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6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2 caras rojas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6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2 caras amarillas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6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2 caras azules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12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1 cara roja 1 amarilla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12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1 cara roja 1 azul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6959">
                <a:tc>
                  <a:txBody>
                    <a:bodyPr/>
                    <a:lstStyle/>
                    <a:p>
                      <a:r>
                        <a:rPr lang="es-ES_tradnl" sz="3200" dirty="0"/>
                        <a:t>12</a:t>
                      </a:r>
                      <a:endParaRPr lang="es-E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3200" dirty="0"/>
                        <a:t>1 cara amarilla 1 azul</a:t>
                      </a:r>
                      <a:endParaRPr lang="es-ES" sz="3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344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  <a:p>
            <a:pPr marL="0" indent="0">
              <a:buNone/>
            </a:pPr>
            <a:r>
              <a:rPr lang="es-ES" sz="6000" dirty="0">
                <a:solidFill>
                  <a:srgbClr val="FF0000"/>
                </a:solidFill>
                <a:latin typeface="Agency FB" panose="020B0503020202020204" pitchFamily="34" charset="0"/>
              </a:rPr>
              <a:t>Exploración de la psicomotricidad.</a:t>
            </a:r>
          </a:p>
        </p:txBody>
      </p:sp>
    </p:spTree>
    <p:extLst>
      <p:ext uri="{BB962C8B-B14F-4D97-AF65-F5344CB8AC3E}">
        <p14:creationId xmlns:p14="http://schemas.microsoft.com/office/powerpoint/2010/main" val="1980029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Técnica de exploración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r>
              <a:rPr lang="es-ES_tradnl" dirty="0"/>
              <a:t>El sujeto esta de pie frente al </a:t>
            </a:r>
            <a:r>
              <a:rPr lang="es-ES_tradnl" dirty="0" err="1"/>
              <a:t>dexterímetro</a:t>
            </a:r>
            <a:endParaRPr lang="es-ES_tradnl" dirty="0"/>
          </a:p>
          <a:p>
            <a:r>
              <a:rPr lang="es-ES_tradnl" dirty="0"/>
              <a:t>El tablero excavado se encuentra a la derecha.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389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preparación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Coloca en el tablero perforado las piezas:</a:t>
            </a:r>
          </a:p>
          <a:p>
            <a:r>
              <a:rPr lang="es-ES_tradnl" dirty="0"/>
              <a:t> las rojas en la zona roja</a:t>
            </a:r>
          </a:p>
          <a:p>
            <a:r>
              <a:rPr lang="es-ES_tradnl" dirty="0"/>
              <a:t>Las amarillas en la zona amarilla</a:t>
            </a:r>
          </a:p>
          <a:p>
            <a:r>
              <a:rPr lang="es-ES_tradnl" dirty="0"/>
              <a:t>Las azules en la zona azul.</a:t>
            </a:r>
          </a:p>
          <a:p>
            <a:r>
              <a:rPr lang="es-ES_tradnl" dirty="0"/>
              <a:t>1era fila inferior base roja</a:t>
            </a:r>
          </a:p>
          <a:p>
            <a:r>
              <a:rPr lang="es-ES_tradnl" dirty="0"/>
              <a:t>2da fila base amarilla</a:t>
            </a:r>
          </a:p>
          <a:p>
            <a:r>
              <a:rPr lang="es-ES_tradnl" dirty="0"/>
              <a:t>3ra fila azul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68693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endParaRPr lang="es-ES_tradnl" dirty="0"/>
          </a:p>
          <a:p>
            <a:endParaRPr lang="es-ES_tradnl" dirty="0"/>
          </a:p>
          <a:p>
            <a:r>
              <a:rPr lang="es-ES_tradnl" dirty="0"/>
              <a:t>La prueba se aplica dos veces.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036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1era prueba de demostración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Vertical </a:t>
            </a:r>
          </a:p>
          <a:p>
            <a:r>
              <a:rPr lang="es-ES_tradnl" dirty="0"/>
              <a:t>Junto a la bisagra</a:t>
            </a:r>
          </a:p>
          <a:p>
            <a:r>
              <a:rPr lang="es-ES_tradnl" dirty="0"/>
              <a:t>Abajo- arriba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0326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2da prueba demostración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Se traslada igual</a:t>
            </a:r>
          </a:p>
          <a:p>
            <a:r>
              <a:rPr lang="es-ES_tradnl" dirty="0"/>
              <a:t>Horizontal</a:t>
            </a:r>
          </a:p>
          <a:p>
            <a:r>
              <a:rPr lang="es-ES_tradnl" dirty="0"/>
              <a:t>Abajo hacia arriba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5424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Prueba de ensayo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r>
              <a:rPr lang="es-ES_tradnl" dirty="0"/>
              <a:t>Sin cronometrar debe hacer las dos pruebas.</a:t>
            </a:r>
          </a:p>
          <a:p>
            <a:r>
              <a:rPr lang="es-ES_tradnl" dirty="0"/>
              <a:t>Corregir errores.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46263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524000" y="214290"/>
          <a:ext cx="7010400" cy="6215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63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622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43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190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35851">
                <a:tc gridSpan="5">
                  <a:txBody>
                    <a:bodyPr/>
                    <a:lstStyle/>
                    <a:p>
                      <a:pPr algn="ctr"/>
                      <a:r>
                        <a:rPr lang="es-ES_tradnl" dirty="0">
                          <a:solidFill>
                            <a:srgbClr val="FF0000"/>
                          </a:solidFill>
                        </a:rPr>
                        <a:t>TEST DE DESTREZA DE STROMBERG</a:t>
                      </a:r>
                      <a:endParaRPr lang="es-E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es-ES_tradnl" sz="3200" dirty="0"/>
                        <a:t>95</a:t>
                      </a:r>
                      <a:endParaRPr lang="es-E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146” A 154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Superior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es-ES_tradnl" sz="3200" dirty="0"/>
                        <a:t>75</a:t>
                      </a:r>
                      <a:endParaRPr lang="es-E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155” A 163”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Muy bueno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es-ES_tradnl" sz="3200" dirty="0"/>
                        <a:t>50</a:t>
                      </a:r>
                      <a:endParaRPr lang="es-E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164” A 173”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Bueno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es-ES_tradnl" sz="3200" dirty="0"/>
                        <a:t>25</a:t>
                      </a:r>
                      <a:endParaRPr lang="es-E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174” A 198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Regular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35851">
                <a:tc>
                  <a:txBody>
                    <a:bodyPr/>
                    <a:lstStyle/>
                    <a:p>
                      <a:r>
                        <a:rPr lang="es-ES_tradnl" sz="3200" dirty="0"/>
                        <a:t>5</a:t>
                      </a:r>
                      <a:endParaRPr lang="es-E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199” A  MÁS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just"/>
                      <a:r>
                        <a:rPr lang="es-ES_tradnl" sz="3200" dirty="0"/>
                        <a:t>Deficiente</a:t>
                      </a:r>
                      <a:endParaRPr lang="es-E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4 Elipse"/>
          <p:cNvSpPr/>
          <p:nvPr/>
        </p:nvSpPr>
        <p:spPr>
          <a:xfrm>
            <a:off x="500034" y="2143116"/>
            <a:ext cx="714380" cy="92869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5 Elipse"/>
          <p:cNvSpPr/>
          <p:nvPr/>
        </p:nvSpPr>
        <p:spPr>
          <a:xfrm>
            <a:off x="500034" y="3357562"/>
            <a:ext cx="714380" cy="92869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Elipse"/>
          <p:cNvSpPr/>
          <p:nvPr/>
        </p:nvSpPr>
        <p:spPr>
          <a:xfrm>
            <a:off x="500034" y="4714884"/>
            <a:ext cx="714380" cy="92869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9838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endParaRPr lang="es-ES_tradnl" dirty="0"/>
          </a:p>
          <a:p>
            <a:pPr>
              <a:buNone/>
            </a:pPr>
            <a:r>
              <a:rPr lang="es-ES_tradnl" dirty="0">
                <a:solidFill>
                  <a:srgbClr val="FF0000"/>
                </a:solidFill>
                <a:latin typeface="Algerian" pitchFamily="82" charset="0"/>
              </a:rPr>
              <a:t>PRUEBA DE DESTREZA DIGITAL DE </a:t>
            </a:r>
          </a:p>
          <a:p>
            <a:pPr>
              <a:buNone/>
            </a:pPr>
            <a:r>
              <a:rPr lang="es-ES_tradnl" dirty="0">
                <a:solidFill>
                  <a:srgbClr val="FF0000"/>
                </a:solidFill>
                <a:latin typeface="Algerian" pitchFamily="82" charset="0"/>
              </a:rPr>
              <a:t>O’ CONNOR</a:t>
            </a:r>
            <a:endParaRPr lang="es-ES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87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O CONNO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14290"/>
            <a:ext cx="7429552" cy="6357958"/>
          </a:xfrm>
        </p:spPr>
      </p:pic>
    </p:spTree>
    <p:extLst>
      <p:ext uri="{BB962C8B-B14F-4D97-AF65-F5344CB8AC3E}">
        <p14:creationId xmlns:p14="http://schemas.microsoft.com/office/powerpoint/2010/main" val="3201552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Instrucciones.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Va a realizar un ejercicio de habilidad digital con la mano preferida.</a:t>
            </a:r>
          </a:p>
          <a:p>
            <a:r>
              <a:rPr lang="es-ES_tradnl" dirty="0"/>
              <a:t>Consiste en colocar </a:t>
            </a:r>
            <a:r>
              <a:rPr lang="es-ES_tradnl"/>
              <a:t>tres agujas.</a:t>
            </a:r>
            <a:endParaRPr lang="es-ES_tradnl" dirty="0"/>
          </a:p>
          <a:p>
            <a:r>
              <a:rPr lang="es-ES_tradnl" dirty="0"/>
              <a:t>Con la mayor rapidez.</a:t>
            </a:r>
          </a:p>
          <a:p>
            <a:r>
              <a:rPr lang="es-ES_tradnl" dirty="0"/>
              <a:t>Con una sola mano</a:t>
            </a:r>
          </a:p>
          <a:p>
            <a:r>
              <a:rPr lang="es-ES_tradnl" dirty="0"/>
              <a:t>Primero la esquina superior izquierda hacia la derecha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65299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/>
          </a:p>
          <a:p>
            <a:endParaRPr lang="es-EC" dirty="0"/>
          </a:p>
          <a:p>
            <a:r>
              <a:rPr lang="es-EC" dirty="0"/>
              <a:t>Involucra disposiciones neuromusculares.</a:t>
            </a:r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609297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instrucciones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Segunda fila izquierda superior hacia la derecha y así sucesivamente.</a:t>
            </a:r>
          </a:p>
          <a:p>
            <a:r>
              <a:rPr lang="es-ES_tradnl" dirty="0"/>
              <a:t>Si se cae una aguja no se detenga a recogerla usted tiene suficientes.</a:t>
            </a:r>
          </a:p>
          <a:p>
            <a:r>
              <a:rPr lang="es-ES_tradnl" dirty="0"/>
              <a:t>Terminado el ensayo se prende el cronómetro y se empieza la prueba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5136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Ensayo.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Primera fila y luego se regresan las agujas.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3962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Evaluación. CONTEO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1er conteo terminada la quinta hilera</a:t>
            </a:r>
          </a:p>
          <a:p>
            <a:r>
              <a:rPr lang="es-ES_tradnl" dirty="0"/>
              <a:t>2do conteo terminada la 10ma hilera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45240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Evaluación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_tradnl" dirty="0"/>
          </a:p>
          <a:p>
            <a:pPr>
              <a:buNone/>
            </a:pPr>
            <a:endParaRPr lang="es-ES_tradnl" dirty="0"/>
          </a:p>
          <a:p>
            <a:pPr>
              <a:buNone/>
            </a:pPr>
            <a:endParaRPr lang="es-ES_tradnl" dirty="0"/>
          </a:p>
          <a:p>
            <a:pPr>
              <a:buNone/>
            </a:pPr>
            <a:r>
              <a:rPr lang="es-ES_tradnl" dirty="0"/>
              <a:t>1er tiempo + ( 2do tiempo x 1.1)</a:t>
            </a:r>
          </a:p>
          <a:p>
            <a:pPr>
              <a:buNone/>
            </a:pPr>
            <a:r>
              <a:rPr lang="es-ES_tradnl" dirty="0"/>
              <a:t>------------------------------------------------</a:t>
            </a:r>
          </a:p>
          <a:p>
            <a:pPr>
              <a:buNone/>
            </a:pPr>
            <a:r>
              <a:rPr lang="es-ES_tradnl" dirty="0"/>
              <a:t>                      2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91594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/>
            </a:r>
            <a:br>
              <a:rPr lang="es-ES" dirty="0"/>
            </a:br>
            <a:r>
              <a:rPr lang="es-ES_tradnl" dirty="0">
                <a:solidFill>
                  <a:srgbClr val="FF0000"/>
                </a:solidFill>
              </a:rPr>
              <a:t>BAREMO</a:t>
            </a:r>
            <a:endParaRPr lang="es-ES" dirty="0">
              <a:solidFill>
                <a:srgbClr val="FF0000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158186"/>
              </p:ext>
            </p:extLst>
          </p:nvPr>
        </p:nvGraphicFramePr>
        <p:xfrm>
          <a:off x="467543" y="332656"/>
          <a:ext cx="8496945" cy="6408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23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323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percentil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VARONES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MUJERES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183” o</a:t>
                      </a:r>
                      <a:r>
                        <a:rPr lang="es-EC" baseline="0" dirty="0"/>
                        <a:t> menos</a:t>
                      </a:r>
                      <a:endParaRPr lang="es-EC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166 o menos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184-194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167-175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195-207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176-186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208-221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187-197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222-238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198-211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239-257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212-226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258-280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227-244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281-307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245-265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308-340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266-290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341-382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291-319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383-434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320-356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435-503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357-402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57765">
                <a:tc>
                  <a:txBody>
                    <a:bodyPr/>
                    <a:lstStyle/>
                    <a:p>
                      <a:r>
                        <a:rPr lang="es-EC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504 o más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403 o más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5076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endParaRPr lang="es-ES_tradnl" dirty="0"/>
          </a:p>
          <a:p>
            <a:pPr>
              <a:buNone/>
            </a:pPr>
            <a:r>
              <a:rPr lang="es-ES_tradnl" sz="5400" dirty="0">
                <a:solidFill>
                  <a:srgbClr val="FF0000"/>
                </a:solidFill>
                <a:latin typeface="Algerian" pitchFamily="82" charset="0"/>
              </a:rPr>
              <a:t>Test de destreza de BENNETT</a:t>
            </a:r>
            <a:endParaRPr lang="es-ES" sz="54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8558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BENNETT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286544"/>
          </a:xfrm>
        </p:spPr>
      </p:pic>
    </p:spTree>
    <p:extLst>
      <p:ext uri="{BB962C8B-B14F-4D97-AF65-F5344CB8AC3E}">
        <p14:creationId xmlns:p14="http://schemas.microsoft.com/office/powerpoint/2010/main" val="39893159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generalidades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endParaRPr lang="es-ES_tradnl" dirty="0"/>
          </a:p>
          <a:p>
            <a:r>
              <a:rPr lang="es-ES_tradnl" dirty="0"/>
              <a:t>Mide coordinación </a:t>
            </a:r>
            <a:r>
              <a:rPr lang="es-ES_tradnl" dirty="0" err="1"/>
              <a:t>bimanual</a:t>
            </a:r>
            <a:r>
              <a:rPr lang="es-ES_tradnl" dirty="0"/>
              <a:t> </a:t>
            </a:r>
            <a:r>
              <a:rPr lang="es-ES_tradnl" dirty="0" err="1"/>
              <a:t>macrocinésica</a:t>
            </a:r>
            <a:r>
              <a:rPr lang="es-ES_tradnl" dirty="0"/>
              <a:t>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917064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0" y="190501"/>
            <a:ext cx="7010400" cy="1023922"/>
          </a:xfrm>
        </p:spPr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Material.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1142984"/>
            <a:ext cx="8177242" cy="4876816"/>
          </a:xfrm>
        </p:spPr>
        <p:txBody>
          <a:bodyPr>
            <a:normAutofit lnSpcReduction="10000"/>
          </a:bodyPr>
          <a:lstStyle/>
          <a:p>
            <a:r>
              <a:rPr lang="es-ES_tradnl" dirty="0"/>
              <a:t>Tablero de 36 x 24 cm –base</a:t>
            </a:r>
          </a:p>
          <a:p>
            <a:r>
              <a:rPr lang="es-ES_tradnl" dirty="0"/>
              <a:t>2 tableros laterales 24 x 22 cm.</a:t>
            </a:r>
          </a:p>
          <a:p>
            <a:r>
              <a:rPr lang="es-ES_tradnl" dirty="0"/>
              <a:t>1era fila superior pernos de 5/8 “</a:t>
            </a:r>
          </a:p>
          <a:p>
            <a:r>
              <a:rPr lang="es-ES_tradnl" dirty="0"/>
              <a:t>2da fila media pernos 6/16 “</a:t>
            </a:r>
          </a:p>
          <a:p>
            <a:r>
              <a:rPr lang="es-ES_tradnl" dirty="0"/>
              <a:t>3era fila inferior tornillos 1/5”</a:t>
            </a:r>
          </a:p>
          <a:p>
            <a:r>
              <a:rPr lang="es-ES_tradnl" dirty="0"/>
              <a:t>Una llave de pico de loro</a:t>
            </a:r>
          </a:p>
          <a:p>
            <a:r>
              <a:rPr lang="es-ES_tradnl" dirty="0"/>
              <a:t>Dos llaves de boca</a:t>
            </a:r>
          </a:p>
          <a:p>
            <a:r>
              <a:rPr lang="es-ES_tradnl" dirty="0"/>
              <a:t>Un desarmador</a:t>
            </a:r>
          </a:p>
          <a:p>
            <a:r>
              <a:rPr lang="es-ES_tradnl" dirty="0"/>
              <a:t>cronómetro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988535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exploración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1905000"/>
            <a:ext cx="8177242" cy="4738710"/>
          </a:xfrm>
        </p:spPr>
        <p:txBody>
          <a:bodyPr>
            <a:normAutofit lnSpcReduction="10000"/>
          </a:bodyPr>
          <a:lstStyle/>
          <a:p>
            <a:r>
              <a:rPr lang="es-ES_tradnl" dirty="0"/>
              <a:t>Pasar los pernos del tablero izquierdo al tablero derecho de manera que queden en el mismo orden.</a:t>
            </a:r>
          </a:p>
          <a:p>
            <a:r>
              <a:rPr lang="es-ES_tradnl" dirty="0"/>
              <a:t>Aflojar pernos grandes</a:t>
            </a:r>
          </a:p>
          <a:p>
            <a:r>
              <a:rPr lang="es-ES_tradnl" dirty="0"/>
              <a:t>Sacar pernos grandes</a:t>
            </a:r>
          </a:p>
          <a:p>
            <a:r>
              <a:rPr lang="es-ES_tradnl" dirty="0"/>
              <a:t>Colocar en el pie del </a:t>
            </a:r>
            <a:r>
              <a:rPr lang="es-ES_tradnl" dirty="0" err="1"/>
              <a:t>dexterímetro</a:t>
            </a:r>
            <a:endParaRPr lang="es-ES_tradnl" dirty="0"/>
          </a:p>
          <a:p>
            <a:r>
              <a:rPr lang="es-ES_tradnl" dirty="0"/>
              <a:t>Aflojar pernos medianos</a:t>
            </a:r>
          </a:p>
          <a:p>
            <a:r>
              <a:rPr lang="es-ES_tradnl" dirty="0"/>
              <a:t>Sacar pernos medianos </a:t>
            </a:r>
          </a:p>
          <a:p>
            <a:r>
              <a:rPr lang="es-ES_tradnl" dirty="0"/>
              <a:t>Colocar en el pie del </a:t>
            </a:r>
            <a:r>
              <a:rPr lang="es-ES_tradnl" dirty="0" err="1"/>
              <a:t>dexterímetro</a:t>
            </a:r>
            <a:r>
              <a:rPr lang="es-ES_tradnl" dirty="0"/>
              <a:t>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2833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0" y="476671"/>
            <a:ext cx="7010400" cy="792089"/>
          </a:xfrm>
        </p:spPr>
        <p:txBody>
          <a:bodyPr/>
          <a:lstStyle/>
          <a:p>
            <a:r>
              <a:rPr lang="es-EC" dirty="0"/>
              <a:t>Aptitudes: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24000" y="1412776"/>
            <a:ext cx="7010400" cy="4607024"/>
          </a:xfrm>
        </p:spPr>
        <p:txBody>
          <a:bodyPr/>
          <a:lstStyle/>
          <a:p>
            <a:r>
              <a:rPr lang="es-EC" sz="2000" dirty="0"/>
              <a:t>Rapidez de reacción psicomotriz.</a:t>
            </a:r>
          </a:p>
          <a:p>
            <a:r>
              <a:rPr lang="es-EC" sz="2000" dirty="0"/>
              <a:t>Coordinación </a:t>
            </a:r>
            <a:r>
              <a:rPr lang="es-EC" sz="2000" dirty="0" err="1"/>
              <a:t>visomanual</a:t>
            </a:r>
            <a:r>
              <a:rPr lang="es-EC" sz="2000" dirty="0"/>
              <a:t>.</a:t>
            </a:r>
          </a:p>
          <a:p>
            <a:r>
              <a:rPr lang="es-EC" sz="2000" dirty="0"/>
              <a:t>Coordinación </a:t>
            </a:r>
            <a:r>
              <a:rPr lang="es-EC" sz="2000" dirty="0" err="1"/>
              <a:t>bimanual</a:t>
            </a:r>
            <a:r>
              <a:rPr lang="es-EC" sz="2000" dirty="0"/>
              <a:t>.</a:t>
            </a:r>
          </a:p>
          <a:p>
            <a:r>
              <a:rPr lang="es-EC" sz="2000" dirty="0"/>
              <a:t>Rapidez de ejecución manual.</a:t>
            </a:r>
          </a:p>
          <a:p>
            <a:r>
              <a:rPr lang="es-EC" sz="2000" dirty="0"/>
              <a:t>Habilidad manual </a:t>
            </a:r>
            <a:r>
              <a:rPr lang="es-EC" sz="2000" dirty="0" err="1"/>
              <a:t>macrocinésica</a:t>
            </a:r>
            <a:r>
              <a:rPr lang="es-EC" sz="2000" dirty="0"/>
              <a:t>.</a:t>
            </a:r>
          </a:p>
          <a:p>
            <a:r>
              <a:rPr lang="es-EC" sz="2000" dirty="0"/>
              <a:t>Habilidad manual </a:t>
            </a:r>
            <a:r>
              <a:rPr lang="es-EC" sz="2000" dirty="0" err="1"/>
              <a:t>microcinésica</a:t>
            </a:r>
            <a:endParaRPr lang="es-EC" sz="2000" dirty="0"/>
          </a:p>
          <a:p>
            <a:r>
              <a:rPr lang="es-EC" sz="2000" dirty="0"/>
              <a:t>Estabilidad postural manual.</a:t>
            </a:r>
          </a:p>
          <a:p>
            <a:r>
              <a:rPr lang="es-EC" sz="2000" dirty="0"/>
              <a:t>Coordinación </a:t>
            </a:r>
            <a:r>
              <a:rPr lang="es-EC" sz="2000" dirty="0" err="1"/>
              <a:t>visopedálica</a:t>
            </a:r>
            <a:r>
              <a:rPr lang="es-EC" sz="2000" dirty="0"/>
              <a:t>.</a:t>
            </a:r>
          </a:p>
          <a:p>
            <a:r>
              <a:rPr lang="es-EC" sz="2000" dirty="0"/>
              <a:t>Coordinación </a:t>
            </a:r>
            <a:r>
              <a:rPr lang="es-EC" sz="2000" dirty="0" err="1"/>
              <a:t>bipedálica</a:t>
            </a:r>
            <a:r>
              <a:rPr lang="es-EC" sz="2000" dirty="0"/>
              <a:t>.</a:t>
            </a:r>
          </a:p>
          <a:p>
            <a:r>
              <a:rPr lang="es-EC" sz="2000" dirty="0"/>
              <a:t>Disociación </a:t>
            </a:r>
            <a:r>
              <a:rPr lang="es-EC" sz="2000" dirty="0" err="1"/>
              <a:t>bipedálica</a:t>
            </a:r>
            <a:r>
              <a:rPr lang="es-EC" sz="2000" dirty="0"/>
              <a:t>.</a:t>
            </a:r>
          </a:p>
          <a:p>
            <a:r>
              <a:rPr lang="es-EC" sz="2000" dirty="0"/>
              <a:t>Rapidez de ejecución </a:t>
            </a:r>
            <a:r>
              <a:rPr lang="es-EC" sz="2000" dirty="0" err="1"/>
              <a:t>pedálica</a:t>
            </a:r>
            <a:r>
              <a:rPr lang="es-EC" sz="2000" dirty="0"/>
              <a:t>.</a:t>
            </a:r>
          </a:p>
          <a:p>
            <a:r>
              <a:rPr lang="es-EC" sz="2000" dirty="0"/>
              <a:t>Coordinación </a:t>
            </a:r>
            <a:r>
              <a:rPr lang="es-EC" sz="2000" dirty="0" err="1"/>
              <a:t>audiomotriz</a:t>
            </a:r>
            <a:r>
              <a:rPr lang="es-EC" sz="2000" dirty="0"/>
              <a:t>.</a:t>
            </a:r>
          </a:p>
          <a:p>
            <a:endParaRPr lang="es-EC" sz="2000" dirty="0"/>
          </a:p>
        </p:txBody>
      </p:sp>
    </p:spTree>
    <p:extLst>
      <p:ext uri="{BB962C8B-B14F-4D97-AF65-F5344CB8AC3E}">
        <p14:creationId xmlns:p14="http://schemas.microsoft.com/office/powerpoint/2010/main" val="10406632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exploración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Afloje tornillos.</a:t>
            </a:r>
          </a:p>
          <a:p>
            <a:r>
              <a:rPr lang="es-ES_tradnl" dirty="0"/>
              <a:t>Saque cada uno de los tornillo</a:t>
            </a:r>
          </a:p>
          <a:p>
            <a:r>
              <a:rPr lang="es-ES_tradnl" dirty="0"/>
              <a:t>Pase cada uno al tablero derecho.</a:t>
            </a:r>
          </a:p>
          <a:p>
            <a:endParaRPr lang="es-ES_tradnl" dirty="0"/>
          </a:p>
          <a:p>
            <a:r>
              <a:rPr lang="es-ES_tradnl" dirty="0"/>
              <a:t>Medir el tiempo en el primer perno</a:t>
            </a:r>
          </a:p>
          <a:p>
            <a:r>
              <a:rPr lang="es-ES_tradnl" dirty="0"/>
              <a:t>Y para en el último tornillo.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489948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calificación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905000"/>
            <a:ext cx="7962928" cy="4114800"/>
          </a:xfrm>
        </p:spPr>
        <p:txBody>
          <a:bodyPr/>
          <a:lstStyle/>
          <a:p>
            <a:r>
              <a:rPr lang="es-ES_tradnl" dirty="0"/>
              <a:t>Se usa tiempo en minutos y segundos</a:t>
            </a:r>
          </a:p>
          <a:p>
            <a:r>
              <a:rPr lang="es-ES_tradnl" dirty="0"/>
              <a:t>Cotejar con baremo respectivo.</a:t>
            </a:r>
          </a:p>
          <a:p>
            <a:r>
              <a:rPr lang="es-ES_tradnl" dirty="0"/>
              <a:t>Baremo.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442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905000"/>
            <a:ext cx="7962928" cy="4114800"/>
          </a:xfrm>
        </p:spPr>
        <p:txBody>
          <a:bodyPr/>
          <a:lstStyle/>
          <a:p>
            <a:endParaRPr lang="es-ES_tradnl" dirty="0">
              <a:solidFill>
                <a:srgbClr val="FF0000"/>
              </a:solidFill>
              <a:latin typeface="Algerian" pitchFamily="82" charset="0"/>
            </a:endParaRPr>
          </a:p>
          <a:p>
            <a:endParaRPr lang="es-ES_tradnl" dirty="0">
              <a:solidFill>
                <a:srgbClr val="FF0000"/>
              </a:solidFill>
              <a:latin typeface="Algerian" pitchFamily="82" charset="0"/>
            </a:endParaRPr>
          </a:p>
          <a:p>
            <a:pPr>
              <a:buNone/>
            </a:pPr>
            <a:r>
              <a:rPr lang="es-ES_tradnl" dirty="0">
                <a:solidFill>
                  <a:srgbClr val="FF0000"/>
                </a:solidFill>
                <a:latin typeface="Algerian" pitchFamily="82" charset="0"/>
              </a:rPr>
              <a:t>EXPLORACIÓN DE DESTREZA MANUAL</a:t>
            </a:r>
            <a:endParaRPr lang="es-ES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736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0501"/>
            <a:ext cx="8712968" cy="6262836"/>
          </a:xfrm>
        </p:spPr>
      </p:pic>
    </p:spTree>
    <p:extLst>
      <p:ext uri="{BB962C8B-B14F-4D97-AF65-F5344CB8AC3E}">
        <p14:creationId xmlns:p14="http://schemas.microsoft.com/office/powerpoint/2010/main" val="257887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405718" cy="1527175"/>
          </a:xfrm>
        </p:spPr>
        <p:txBody>
          <a:bodyPr/>
          <a:lstStyle/>
          <a:p>
            <a:r>
              <a:rPr lang="es-ES_tradnl" dirty="0">
                <a:solidFill>
                  <a:srgbClr val="FF0000"/>
                </a:solidFill>
              </a:rPr>
              <a:t>Test de destreza de </a:t>
            </a:r>
            <a:r>
              <a:rPr lang="es-ES_tradnl" dirty="0" err="1">
                <a:solidFill>
                  <a:srgbClr val="FF0000"/>
                </a:solidFill>
              </a:rPr>
              <a:t>Goodard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endParaRPr lang="es-ES_tradnl" dirty="0"/>
          </a:p>
          <a:p>
            <a:r>
              <a:rPr lang="es-ES_tradnl" dirty="0"/>
              <a:t>Explora velocidad y precisión de movimientos del brazo y mano.</a:t>
            </a:r>
          </a:p>
          <a:p>
            <a:r>
              <a:rPr lang="es-ES_tradnl" dirty="0"/>
              <a:t>Relación ojo-mano</a:t>
            </a:r>
          </a:p>
          <a:p>
            <a:pPr>
              <a:buNone/>
            </a:pPr>
            <a:r>
              <a:rPr lang="es-ES_tradnl" dirty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66156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Material.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905000"/>
            <a:ext cx="7850832" cy="4114800"/>
          </a:xfrm>
        </p:spPr>
        <p:txBody>
          <a:bodyPr/>
          <a:lstStyle/>
          <a:p>
            <a:endParaRPr lang="es-ES_tradnl" dirty="0"/>
          </a:p>
          <a:p>
            <a:r>
              <a:rPr lang="es-ES_tradnl" dirty="0"/>
              <a:t>Tablero de madera 50 cm. X 35 cm.</a:t>
            </a:r>
          </a:p>
          <a:p>
            <a:r>
              <a:rPr lang="es-ES_tradnl" dirty="0"/>
              <a:t>10 excavaciones de figuras geométricas.</a:t>
            </a:r>
          </a:p>
          <a:p>
            <a:r>
              <a:rPr lang="es-ES_tradnl" dirty="0"/>
              <a:t>cronómetro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69247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Filas: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  <a:p>
            <a:pPr>
              <a:buNone/>
            </a:pPr>
            <a:endParaRPr lang="es-ES_tradnl" dirty="0"/>
          </a:p>
          <a:p>
            <a:pPr>
              <a:buNone/>
            </a:pPr>
            <a:r>
              <a:rPr lang="es-ES_tradnl" dirty="0"/>
              <a:t>1.- cruz, triángulo, semicírculo.</a:t>
            </a:r>
          </a:p>
          <a:p>
            <a:pPr>
              <a:buNone/>
            </a:pPr>
            <a:r>
              <a:rPr lang="es-ES_tradnl" dirty="0"/>
              <a:t>2.- círculo, rectángulo, romboedro.</a:t>
            </a:r>
          </a:p>
          <a:p>
            <a:pPr>
              <a:buNone/>
            </a:pPr>
            <a:r>
              <a:rPr lang="es-ES_tradnl" dirty="0"/>
              <a:t>3.- rombo, estrella, elipse, cuadrado.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25821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6613</TotalTime>
  <Words>876</Words>
  <Application>Microsoft Office PowerPoint</Application>
  <PresentationFormat>Presentación en pantalla (4:3)</PresentationFormat>
  <Paragraphs>250</Paragraphs>
  <Slides>41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7" baseType="lpstr">
      <vt:lpstr>Agency FB</vt:lpstr>
      <vt:lpstr>Algerian</vt:lpstr>
      <vt:lpstr>Arial</vt:lpstr>
      <vt:lpstr>Calibri</vt:lpstr>
      <vt:lpstr>Tempus Sans ITC</vt:lpstr>
      <vt:lpstr>Tema de Office</vt:lpstr>
      <vt:lpstr>Presentación de PowerPoint</vt:lpstr>
      <vt:lpstr>Presentación de PowerPoint</vt:lpstr>
      <vt:lpstr>Presentación de PowerPoint</vt:lpstr>
      <vt:lpstr>Aptitudes:</vt:lpstr>
      <vt:lpstr>Presentación de PowerPoint</vt:lpstr>
      <vt:lpstr>Presentación de PowerPoint</vt:lpstr>
      <vt:lpstr>Test de destreza de Goodard</vt:lpstr>
      <vt:lpstr>Material.</vt:lpstr>
      <vt:lpstr>Filas:</vt:lpstr>
      <vt:lpstr>exploración</vt:lpstr>
      <vt:lpstr>Grupos.</vt:lpstr>
      <vt:lpstr>Cálculo.</vt:lpstr>
      <vt:lpstr>Fórmula.</vt:lpstr>
      <vt:lpstr>Presentación de PowerPoint</vt:lpstr>
      <vt:lpstr>Objetivo.</vt:lpstr>
      <vt:lpstr>Presentación de PowerPoint</vt:lpstr>
      <vt:lpstr>Generalidades.</vt:lpstr>
      <vt:lpstr>Materiales.</vt:lpstr>
      <vt:lpstr>Color de las piezas</vt:lpstr>
      <vt:lpstr>Técnica de exploración</vt:lpstr>
      <vt:lpstr>preparación</vt:lpstr>
      <vt:lpstr>Presentación de PowerPoint</vt:lpstr>
      <vt:lpstr>1era prueba de demostración</vt:lpstr>
      <vt:lpstr>2da prueba demostración</vt:lpstr>
      <vt:lpstr>Prueba de ensayo</vt:lpstr>
      <vt:lpstr>Presentación de PowerPoint</vt:lpstr>
      <vt:lpstr>Presentación de PowerPoint</vt:lpstr>
      <vt:lpstr>Presentación de PowerPoint</vt:lpstr>
      <vt:lpstr>Instrucciones.</vt:lpstr>
      <vt:lpstr>instrucciones</vt:lpstr>
      <vt:lpstr>Ensayo.</vt:lpstr>
      <vt:lpstr>Evaluación. CONTEO</vt:lpstr>
      <vt:lpstr>Evaluación</vt:lpstr>
      <vt:lpstr> BAREMO</vt:lpstr>
      <vt:lpstr>Presentación de PowerPoint</vt:lpstr>
      <vt:lpstr>Presentación de PowerPoint</vt:lpstr>
      <vt:lpstr>generalidades</vt:lpstr>
      <vt:lpstr>Material.</vt:lpstr>
      <vt:lpstr>exploración</vt:lpstr>
      <vt:lpstr>exploración</vt:lpstr>
      <vt:lpstr>calificación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Carrera de medicina</dc:title>
  <dc:creator>User</dc:creator>
  <cp:lastModifiedBy>Juan Carlos Marcillo Coello</cp:lastModifiedBy>
  <cp:revision>55</cp:revision>
  <dcterms:created xsi:type="dcterms:W3CDTF">2016-11-09T22:06:22Z</dcterms:created>
  <dcterms:modified xsi:type="dcterms:W3CDTF">2020-04-30T15:12:24Z</dcterms:modified>
</cp:coreProperties>
</file>