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60" r:id="rId2"/>
    <p:sldId id="261" r:id="rId3"/>
    <p:sldId id="269" r:id="rId4"/>
    <p:sldId id="262" r:id="rId5"/>
    <p:sldId id="263" r:id="rId6"/>
    <p:sldId id="264" r:id="rId7"/>
    <p:sldId id="265" r:id="rId8"/>
    <p:sldId id="266" r:id="rId9"/>
    <p:sldId id="256" r:id="rId10"/>
    <p:sldId id="257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46B1A-4D96-4E97-AFEE-6F53D9414890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E03F-F9EB-438F-9CC5-39BA07686DA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777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964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77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6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2841000" cy="42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53943" y="1803400"/>
            <a:ext cx="2841000" cy="42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s-EC" smtClean="0"/>
              <a:pPr algn="r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88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1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438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65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98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74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3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66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82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17DD39-0C1D-44D8-91F6-941F46BCAA4F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FE772BD-9D38-4B61-9F1A-ECBAD81B42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37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Recordando DEV C++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#include &lt;iostream&gt;</a:t>
            </a:r>
          </a:p>
          <a:p>
            <a:pPr marL="0" indent="0">
              <a:buNone/>
            </a:pPr>
            <a:r>
              <a:rPr lang="es-ES" dirty="0"/>
              <a:t># </a:t>
            </a:r>
            <a:r>
              <a:rPr lang="es-ES" dirty="0" err="1"/>
              <a:t>include</a:t>
            </a:r>
            <a:r>
              <a:rPr lang="es-ES" dirty="0"/>
              <a:t> &lt;</a:t>
            </a:r>
            <a:r>
              <a:rPr lang="es-ES" dirty="0" err="1"/>
              <a:t>stdio.h</a:t>
            </a:r>
            <a:r>
              <a:rPr lang="es-ES" dirty="0"/>
              <a:t>&gt;</a:t>
            </a:r>
          </a:p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&lt;</a:t>
            </a:r>
            <a:r>
              <a:rPr lang="es-ES" dirty="0" err="1"/>
              <a:t>conio.h</a:t>
            </a:r>
            <a:r>
              <a:rPr lang="es-ES" dirty="0"/>
              <a:t>&gt;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using</a:t>
            </a:r>
            <a:r>
              <a:rPr lang="es-ES" dirty="0"/>
              <a:t> </a:t>
            </a:r>
            <a:r>
              <a:rPr lang="es-ES" dirty="0" err="1"/>
              <a:t>namespace</a:t>
            </a:r>
            <a:r>
              <a:rPr lang="es-ES" dirty="0"/>
              <a:t> </a:t>
            </a:r>
            <a:r>
              <a:rPr lang="es-ES" dirty="0" err="1"/>
              <a:t>std</a:t>
            </a:r>
            <a:r>
              <a:rPr lang="es-ES" dirty="0"/>
              <a:t>;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int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()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return</a:t>
            </a:r>
            <a:r>
              <a:rPr lang="es-ES" dirty="0"/>
              <a:t> 0;</a:t>
            </a:r>
          </a:p>
          <a:p>
            <a:pPr marL="0" indent="0">
              <a:buNone/>
            </a:pPr>
            <a:r>
              <a:rPr lang="es-ES" dirty="0"/>
              <a:t>}</a:t>
            </a:r>
            <a:endParaRPr lang="en-US" dirty="0"/>
          </a:p>
        </p:txBody>
      </p:sp>
      <p:sp>
        <p:nvSpPr>
          <p:cNvPr id="4" name="Cerrar llave 3"/>
          <p:cNvSpPr/>
          <p:nvPr/>
        </p:nvSpPr>
        <p:spPr>
          <a:xfrm>
            <a:off x="3635896" y="2204864"/>
            <a:ext cx="57606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4724400" y="45091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Programa Principal </a:t>
            </a:r>
            <a:endParaRPr lang="en-US" dirty="0"/>
          </a:p>
        </p:txBody>
      </p:sp>
      <p:sp>
        <p:nvSpPr>
          <p:cNvPr id="6" name="Cerrar llave 5"/>
          <p:cNvSpPr/>
          <p:nvPr/>
        </p:nvSpPr>
        <p:spPr>
          <a:xfrm>
            <a:off x="3691137" y="3942348"/>
            <a:ext cx="728464" cy="18722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/>
          <p:cNvSpPr txBox="1"/>
          <p:nvPr/>
        </p:nvSpPr>
        <p:spPr>
          <a:xfrm>
            <a:off x="4724400" y="25012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Librerías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36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Struct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Un </a:t>
            </a:r>
            <a:r>
              <a:rPr lang="es-ES" sz="2400" b="1" dirty="0"/>
              <a:t>registro</a:t>
            </a:r>
            <a:r>
              <a:rPr lang="es-ES" sz="2400" dirty="0"/>
              <a:t> es una agrupación de datos, los cuales no necesariamente son del mismo tipo. Se definen con la palabra “</a:t>
            </a:r>
            <a:r>
              <a:rPr lang="es-ES" sz="2400" b="1" dirty="0" err="1"/>
              <a:t>struct</a:t>
            </a:r>
            <a:r>
              <a:rPr lang="es-ES" sz="2400" dirty="0"/>
              <a:t>”.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Para acceder a cada uno de los datos que forman el registro, tanto si queremos leer su valor como si queremos cambiarlo, se debe indicar el nombre de la variable y el del dato (o campo) separados por un punto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1823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7772400" cy="936104"/>
          </a:xfrm>
        </p:spPr>
        <p:txBody>
          <a:bodyPr/>
          <a:lstStyle/>
          <a:p>
            <a:r>
              <a:rPr lang="es-ES" dirty="0"/>
              <a:t>ejemplo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764704"/>
            <a:ext cx="504056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#include&lt;stdio.h&gt;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conio.h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windows.h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namespace std;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(int x, int y)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	HANDLE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GetStdHandle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(STD_OUTPUT_HANDLE);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COORD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dwPos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dwPos.X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x;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dwPos.Y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y;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SetConsoleCursorPosition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hcon,dwPos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s-EC" sz="1800" dirty="0"/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508104" y="260648"/>
            <a:ext cx="2952328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main()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system ("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cls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struct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datos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int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anios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char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[25],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[25],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direccion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[50];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}d1;</a:t>
            </a:r>
          </a:p>
          <a:p>
            <a:pPr marL="0" indent="0">
              <a:buNone/>
            </a:pP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(15,5);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Ingrese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datos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(10,8);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anios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("%d",&amp;d1.anios);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6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A99CB3-8D41-42B5-8993-863BD411D4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18248" y="548680"/>
            <a:ext cx="7772400" cy="356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(35,10);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puts(d1.apellido);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(35,11);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direccion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("%s", d1.direccion);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return 0;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s-EC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299D7FA-B876-48EC-BFB5-A8183B5A5072}"/>
              </a:ext>
            </a:extLst>
          </p:cNvPr>
          <p:cNvSpPr txBox="1"/>
          <p:nvPr/>
        </p:nvSpPr>
        <p:spPr>
          <a:xfrm>
            <a:off x="539552" y="548680"/>
            <a:ext cx="4572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(10,9);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gets(d1.nombre);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(10,10);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gets(d1.apellido);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(10,11);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gets(d1.direccion);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getchar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(35,5);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ingresados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(35,8);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anios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("%d", d1.anios);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gotoxy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(35,9);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:");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puts(d1.nombre);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5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9060A-1297-4E57-8809-9AFEAC88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5" y="548680"/>
            <a:ext cx="6336704" cy="1188720"/>
          </a:xfrm>
        </p:spPr>
        <p:txBody>
          <a:bodyPr/>
          <a:lstStyle/>
          <a:p>
            <a:pPr algn="ctr"/>
            <a:r>
              <a:rPr lang="es-EC" dirty="0"/>
              <a:t>Trabajar con turbo </a:t>
            </a:r>
            <a:r>
              <a:rPr lang="es-EC" dirty="0" smtClean="0"/>
              <a:t>DEV </a:t>
            </a:r>
            <a:r>
              <a:rPr lang="es-EC" dirty="0" err="1" smtClean="0"/>
              <a:t>c</a:t>
            </a:r>
            <a:r>
              <a:rPr lang="es-EC" dirty="0" err="1"/>
              <a:t>++</a:t>
            </a:r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14580" t="8657" r="25649" b="17516"/>
          <a:stretch/>
        </p:blipFill>
        <p:spPr>
          <a:xfrm>
            <a:off x="1763688" y="1916832"/>
            <a:ext cx="4896544" cy="3400378"/>
          </a:xfrm>
          <a:prstGeom prst="rect">
            <a:avLst/>
          </a:prstGeom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71600" y="5520739"/>
            <a:ext cx="7715975" cy="938719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kumimoji="0" lang="es-EC" altLang="es-EC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el </a:t>
            </a:r>
            <a:r>
              <a:rPr kumimoji="0" lang="es-EC" altLang="es-EC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menú </a:t>
            </a:r>
            <a:r>
              <a:rPr kumimoji="0" lang="es-EC" altLang="es-EC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Ejecutar </a:t>
            </a:r>
            <a:r>
              <a:rPr lang="es-EC" altLang="es-EC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 debe hacer</a:t>
            </a:r>
            <a:r>
              <a:rPr kumimoji="0" lang="es-EC" altLang="es-EC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clic en </a:t>
            </a:r>
            <a:r>
              <a:rPr kumimoji="0" lang="es-EC" altLang="es-EC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Compilar</a:t>
            </a:r>
            <a:r>
              <a:rPr kumimoji="0" lang="es-EC" altLang="es-EC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(o presionando : Ctrl+F9), y </a:t>
            </a:r>
            <a:r>
              <a:rPr kumimoji="0" lang="es-EC" altLang="es-EC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Dev</a:t>
            </a:r>
            <a:r>
              <a:rPr kumimoji="0" lang="es-EC" altLang="es-EC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-C++ será el que se preocupe de llamar al compilador y al </a:t>
            </a:r>
            <a:r>
              <a:rPr kumimoji="0" lang="es-EC" altLang="es-EC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linker</a:t>
            </a:r>
            <a:r>
              <a:rPr kumimoji="0" lang="es-EC" altLang="es-EC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es-EC" altLang="es-EC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C" alt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6" descr="https://www.tel.uva.es/personales/josdie/fprog/Sesiones/manualDevCpp/images/icon_compile.png"/>
          <p:cNvSpPr>
            <a:spLocks noChangeAspect="1" noChangeArrowheads="1"/>
          </p:cNvSpPr>
          <p:nvPr/>
        </p:nvSpPr>
        <p:spPr bwMode="auto">
          <a:xfrm>
            <a:off x="40322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1403648" y="2348880"/>
            <a:ext cx="3528392" cy="3312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85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491E5-C4B9-4583-B050-BA55E91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49" y="116632"/>
            <a:ext cx="7772400" cy="1609344"/>
          </a:xfrm>
        </p:spPr>
        <p:txBody>
          <a:bodyPr/>
          <a:lstStyle/>
          <a:p>
            <a:r>
              <a:rPr lang="es-EC" dirty="0"/>
              <a:t>Lectura/imprimir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E2A119-38A3-4436-96CC-5DBD2495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70" y="1868732"/>
            <a:ext cx="8106170" cy="4512596"/>
          </a:xfrm>
        </p:spPr>
        <p:txBody>
          <a:bodyPr>
            <a:normAutofit/>
          </a:bodyPr>
          <a:lstStyle/>
          <a:p>
            <a:pPr algn="just"/>
            <a:r>
              <a:rPr lang="es-EC" sz="2000" dirty="0" err="1"/>
              <a:t>scanf</a:t>
            </a:r>
            <a:r>
              <a:rPr lang="es-EC" sz="2000" dirty="0"/>
              <a:t>(); </a:t>
            </a:r>
            <a:r>
              <a:rPr lang="es-EC" altLang="es-EC" dirty="0"/>
              <a:t>permite leer varios tipos de datos de una sola vez, tales como enteros, números decimales o cadenas de caracteres</a:t>
            </a:r>
          </a:p>
          <a:p>
            <a:pPr marL="0" indent="0" algn="ctr">
              <a:buNone/>
            </a:pPr>
            <a:r>
              <a:rPr kumimoji="0" lang="es-EC" altLang="es-EC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scanf</a:t>
            </a: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("%d", &amp;entero1</a:t>
            </a:r>
            <a:r>
              <a:rPr kumimoji="0" lang="es-EC" alt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);</a:t>
            </a:r>
          </a:p>
          <a:p>
            <a:pPr algn="just"/>
            <a:r>
              <a:rPr lang="es-EC" b="1" dirty="0" err="1" smtClean="0"/>
              <a:t>cin</a:t>
            </a:r>
            <a:r>
              <a:rPr lang="es-EC" b="1" dirty="0" smtClean="0"/>
              <a:t>&gt;&gt; </a:t>
            </a:r>
            <a:r>
              <a:rPr lang="es-EC" dirty="0"/>
              <a:t>se utiliza para introducir datos con el operador &gt;&gt; también sobrecargado.</a:t>
            </a:r>
            <a:endParaRPr lang="es-EC" sz="2000" dirty="0"/>
          </a:p>
          <a:p>
            <a:pPr marL="0" indent="0" algn="ctr">
              <a:buNone/>
            </a:pPr>
            <a:r>
              <a:rPr lang="es-EC" sz="2000" dirty="0" err="1"/>
              <a:t>c</a:t>
            </a:r>
            <a:r>
              <a:rPr lang="es-EC" sz="2000" dirty="0" err="1" smtClean="0"/>
              <a:t>in</a:t>
            </a:r>
            <a:r>
              <a:rPr lang="es-EC" sz="2000" dirty="0" smtClean="0"/>
              <a:t>&gt;&gt;entero;</a:t>
            </a:r>
            <a:endParaRPr lang="es-EC" sz="2000" dirty="0"/>
          </a:p>
          <a:p>
            <a:r>
              <a:rPr lang="es-EC" sz="2000" dirty="0" err="1"/>
              <a:t>printf</a:t>
            </a:r>
            <a:r>
              <a:rPr lang="es-EC" sz="2000" dirty="0"/>
              <a:t>();</a:t>
            </a:r>
            <a:r>
              <a:rPr lang="es-ES" sz="2000" dirty="0"/>
              <a:t> permite la </a:t>
            </a:r>
            <a:r>
              <a:rPr lang="es-ES" sz="2000" dirty="0" err="1"/>
              <a:t>visualizacion</a:t>
            </a:r>
            <a:r>
              <a:rPr lang="es-ES" sz="2000" dirty="0"/>
              <a:t> de valores numéricos, caracteres y cadenas de texto por pantalla.</a:t>
            </a:r>
          </a:p>
          <a:p>
            <a:pPr marL="0" indent="0" algn="ctr">
              <a:buNone/>
            </a:pPr>
            <a:r>
              <a:rPr lang="es-EC" altLang="es-EC" sz="2000" dirty="0" err="1"/>
              <a:t>printf</a:t>
            </a:r>
            <a:r>
              <a:rPr lang="es-EC" altLang="es-EC" sz="2000" dirty="0"/>
              <a:t>("El valor de b es %d \n</a:t>
            </a:r>
            <a:r>
              <a:rPr lang="es-EC" altLang="es-EC" sz="2000" dirty="0" smtClean="0"/>
              <a:t>", b</a:t>
            </a:r>
            <a:r>
              <a:rPr lang="es-EC" altLang="es-EC" sz="2000" dirty="0"/>
              <a:t>); </a:t>
            </a:r>
          </a:p>
          <a:p>
            <a:pPr algn="just"/>
            <a:r>
              <a:rPr lang="es-EC" sz="2000" dirty="0"/>
              <a:t>El </a:t>
            </a:r>
            <a:r>
              <a:rPr lang="es-EC" sz="2000" b="1" dirty="0" err="1"/>
              <a:t>cout</a:t>
            </a:r>
            <a:r>
              <a:rPr lang="es-EC" sz="2000" dirty="0"/>
              <a:t> permite mostrar por pantalla cualquier tipo de dato, pues el operador &lt;&lt; está sobrecargado para ello. </a:t>
            </a:r>
            <a:endParaRPr lang="es-EC" sz="2000" dirty="0" smtClean="0"/>
          </a:p>
          <a:p>
            <a:pPr marL="0" indent="0" algn="ctr">
              <a:buNone/>
            </a:pPr>
            <a:r>
              <a:rPr lang="es-EC" sz="2000" dirty="0" err="1"/>
              <a:t>c</a:t>
            </a:r>
            <a:r>
              <a:rPr lang="es-EC" sz="2000" dirty="0" err="1" smtClean="0"/>
              <a:t>out</a:t>
            </a:r>
            <a:r>
              <a:rPr lang="es-EC" sz="2000" dirty="0" smtClean="0"/>
              <a:t>&lt;&lt;“valor de a es:”&lt;&lt;a;</a:t>
            </a:r>
            <a:endParaRPr lang="es-EC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B1C7AD9-1054-4032-9684-A3F8AC1E5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00363"/>
            <a:ext cx="2263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46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mas utilizadas </a:t>
            </a:r>
            <a:r>
              <a:rPr lang="es-ES" dirty="0"/>
              <a:t>en C++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2924944"/>
            <a:ext cx="7772400" cy="2520280"/>
          </a:xfrm>
        </p:spPr>
        <p:txBody>
          <a:bodyPr/>
          <a:lstStyle/>
          <a:p>
            <a:pPr marL="0" indent="0">
              <a:buNone/>
            </a:pPr>
            <a:r>
              <a:rPr lang="es-ES" sz="2400" dirty="0" err="1"/>
              <a:t>s</a:t>
            </a:r>
            <a:r>
              <a:rPr lang="es-ES" sz="2400" dirty="0" err="1" smtClean="0"/>
              <a:t>ystem</a:t>
            </a:r>
            <a:r>
              <a:rPr lang="es-ES" sz="2400" dirty="0" smtClean="0"/>
              <a:t> (“</a:t>
            </a:r>
            <a:r>
              <a:rPr lang="es-ES" sz="2400" dirty="0" err="1" smtClean="0"/>
              <a:t>cls</a:t>
            </a:r>
            <a:r>
              <a:rPr lang="es-ES" sz="2400" dirty="0" smtClean="0"/>
              <a:t>”); //</a:t>
            </a:r>
            <a:r>
              <a:rPr lang="es-ES" sz="2400" dirty="0"/>
              <a:t>limpia la pantalla</a:t>
            </a:r>
          </a:p>
          <a:p>
            <a:pPr marL="0" indent="0">
              <a:buNone/>
            </a:pPr>
            <a:r>
              <a:rPr lang="es-ES" sz="2400" dirty="0" err="1"/>
              <a:t>getch</a:t>
            </a:r>
            <a:r>
              <a:rPr lang="es-ES" sz="2400" dirty="0" smtClean="0"/>
              <a:t>();   </a:t>
            </a:r>
            <a:r>
              <a:rPr lang="es-ES" sz="2400" dirty="0"/>
              <a:t>// retorna el carácter leído desde el </a:t>
            </a:r>
            <a:r>
              <a:rPr lang="es-ES" sz="2400" dirty="0" smtClean="0"/>
              <a:t>teclado</a:t>
            </a:r>
          </a:p>
          <a:p>
            <a:pPr marL="0" indent="0">
              <a:buNone/>
            </a:pPr>
            <a:r>
              <a:rPr lang="es-ES" sz="2400" dirty="0" err="1"/>
              <a:t>s</a:t>
            </a:r>
            <a:r>
              <a:rPr lang="es-ES" sz="2400" dirty="0" err="1" smtClean="0"/>
              <a:t>ystem</a:t>
            </a:r>
            <a:r>
              <a:rPr lang="es-ES" sz="2400" dirty="0" smtClean="0"/>
              <a:t>(“pause”);</a:t>
            </a:r>
            <a:endParaRPr lang="es-E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47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1619672" y="188640"/>
            <a:ext cx="6014400" cy="11432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r>
              <a:rPr lang="en" dirty="0"/>
              <a:t>Programa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16</a:t>
            </a:fld>
            <a:endParaRPr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38056" y="1491926"/>
            <a:ext cx="4333009" cy="4408899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#</a:t>
            </a:r>
            <a:r>
              <a:rPr lang="es-EC" altLang="es-EC" sz="1050" dirty="0" err="1">
                <a:latin typeface="Arial" panose="020B0604020202020204" pitchFamily="34" charset="0"/>
              </a:rPr>
              <a:t>include</a:t>
            </a:r>
            <a:r>
              <a:rPr lang="es-EC" altLang="es-EC" sz="1050" dirty="0">
                <a:latin typeface="Arial" panose="020B0604020202020204" pitchFamily="34" charset="0"/>
              </a:rPr>
              <a:t> &lt;</a:t>
            </a:r>
            <a:r>
              <a:rPr lang="es-EC" altLang="es-EC" sz="1050" dirty="0" err="1">
                <a:latin typeface="Arial" panose="020B0604020202020204" pitchFamily="34" charset="0"/>
              </a:rPr>
              <a:t>stdio.h</a:t>
            </a:r>
            <a:r>
              <a:rPr lang="es-EC" altLang="es-EC" sz="1050" dirty="0">
                <a:latin typeface="Arial" panose="020B0604020202020204" pitchFamily="34" charset="0"/>
              </a:rPr>
              <a:t>&gt;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#</a:t>
            </a:r>
            <a:r>
              <a:rPr lang="es-EC" altLang="es-EC" sz="1050" dirty="0" err="1">
                <a:latin typeface="Arial" panose="020B0604020202020204" pitchFamily="34" charset="0"/>
              </a:rPr>
              <a:t>include</a:t>
            </a:r>
            <a:r>
              <a:rPr lang="es-EC" altLang="es-EC" sz="1050" dirty="0">
                <a:latin typeface="Arial" panose="020B0604020202020204" pitchFamily="34" charset="0"/>
              </a:rPr>
              <a:t> &lt;</a:t>
            </a:r>
            <a:r>
              <a:rPr lang="es-EC" altLang="es-EC" sz="1050" dirty="0" err="1">
                <a:latin typeface="Arial" panose="020B0604020202020204" pitchFamily="34" charset="0"/>
              </a:rPr>
              <a:t>conio.h</a:t>
            </a:r>
            <a:r>
              <a:rPr lang="es-EC" altLang="es-EC" sz="1050" dirty="0">
                <a:latin typeface="Arial" panose="020B0604020202020204" pitchFamily="34" charset="0"/>
              </a:rPr>
              <a:t>&gt;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#</a:t>
            </a:r>
            <a:r>
              <a:rPr lang="es-EC" altLang="es-EC" sz="1050" dirty="0" err="1">
                <a:latin typeface="Arial" panose="020B0604020202020204" pitchFamily="34" charset="0"/>
              </a:rPr>
              <a:t>include</a:t>
            </a:r>
            <a:r>
              <a:rPr lang="es-EC" altLang="es-EC" sz="1050" dirty="0">
                <a:latin typeface="Arial" panose="020B0604020202020204" pitchFamily="34" charset="0"/>
              </a:rPr>
              <a:t> &lt;</a:t>
            </a:r>
            <a:r>
              <a:rPr lang="es-EC" altLang="es-EC" sz="1050" dirty="0" err="1">
                <a:latin typeface="Arial" panose="020B0604020202020204" pitchFamily="34" charset="0"/>
              </a:rPr>
              <a:t>windows.h</a:t>
            </a:r>
            <a:r>
              <a:rPr lang="es-EC" altLang="es-EC" sz="1050" dirty="0">
                <a:latin typeface="Arial" panose="020B0604020202020204" pitchFamily="34" charset="0"/>
              </a:rPr>
              <a:t>&gt;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C" altLang="es-EC" sz="105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 err="1">
                <a:latin typeface="Arial" panose="020B0604020202020204" pitchFamily="34" charset="0"/>
              </a:rPr>
              <a:t>void</a:t>
            </a:r>
            <a:r>
              <a:rPr lang="es-EC" altLang="es-EC" sz="1050" dirty="0">
                <a:latin typeface="Arial" panose="020B0604020202020204" pitchFamily="34" charset="0"/>
              </a:rPr>
              <a:t> </a:t>
            </a:r>
            <a:r>
              <a:rPr lang="es-EC" altLang="es-EC" sz="1050" dirty="0" err="1">
                <a:latin typeface="Arial" panose="020B0604020202020204" pitchFamily="34" charset="0"/>
              </a:rPr>
              <a:t>gotoxy</a:t>
            </a:r>
            <a:r>
              <a:rPr lang="es-EC" altLang="es-EC" sz="1050" dirty="0">
                <a:latin typeface="Arial" panose="020B0604020202020204" pitchFamily="34" charset="0"/>
              </a:rPr>
              <a:t>(</a:t>
            </a:r>
            <a:r>
              <a:rPr lang="es-EC" altLang="es-EC" sz="1050" dirty="0" err="1">
                <a:latin typeface="Arial" panose="020B0604020202020204" pitchFamily="34" charset="0"/>
              </a:rPr>
              <a:t>int</a:t>
            </a:r>
            <a:r>
              <a:rPr lang="es-EC" altLang="es-EC" sz="1050" dirty="0">
                <a:latin typeface="Arial" panose="020B0604020202020204" pitchFamily="34" charset="0"/>
              </a:rPr>
              <a:t> </a:t>
            </a:r>
            <a:r>
              <a:rPr lang="es-EC" altLang="es-EC" sz="1050" dirty="0" err="1">
                <a:latin typeface="Arial" panose="020B0604020202020204" pitchFamily="34" charset="0"/>
              </a:rPr>
              <a:t>x,int</a:t>
            </a:r>
            <a:r>
              <a:rPr lang="es-EC" altLang="es-EC" sz="1050" dirty="0">
                <a:latin typeface="Arial" panose="020B0604020202020204" pitchFamily="34" charset="0"/>
              </a:rPr>
              <a:t> y)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{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HANDLE </a:t>
            </a:r>
            <a:r>
              <a:rPr lang="es-EC" altLang="es-EC" sz="1050" dirty="0" err="1">
                <a:latin typeface="Arial" panose="020B0604020202020204" pitchFamily="34" charset="0"/>
              </a:rPr>
              <a:t>hcon</a:t>
            </a:r>
            <a:r>
              <a:rPr lang="es-EC" altLang="es-EC" sz="1050" dirty="0">
                <a:latin typeface="Arial" panose="020B0604020202020204" pitchFamily="34" charset="0"/>
              </a:rPr>
              <a:t>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hcon</a:t>
            </a:r>
            <a:r>
              <a:rPr lang="es-EC" altLang="es-EC" sz="1050" dirty="0">
                <a:latin typeface="Arial" panose="020B0604020202020204" pitchFamily="34" charset="0"/>
              </a:rPr>
              <a:t> = </a:t>
            </a:r>
            <a:r>
              <a:rPr lang="es-EC" altLang="es-EC" sz="1050" dirty="0" err="1">
                <a:latin typeface="Arial" panose="020B0604020202020204" pitchFamily="34" charset="0"/>
              </a:rPr>
              <a:t>GetStdHandle</a:t>
            </a:r>
            <a:r>
              <a:rPr lang="es-EC" altLang="es-EC" sz="1050" dirty="0">
                <a:latin typeface="Arial" panose="020B0604020202020204" pitchFamily="34" charset="0"/>
              </a:rPr>
              <a:t>(STD_OUTPUT_HANDLE);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COORD </a:t>
            </a:r>
            <a:r>
              <a:rPr lang="es-EC" altLang="es-EC" sz="1050" dirty="0" err="1">
                <a:latin typeface="Arial" panose="020B0604020202020204" pitchFamily="34" charset="0"/>
              </a:rPr>
              <a:t>dwPos</a:t>
            </a:r>
            <a:r>
              <a:rPr lang="es-EC" altLang="es-EC" sz="1050" dirty="0">
                <a:latin typeface="Arial" panose="020B0604020202020204" pitchFamily="34" charset="0"/>
              </a:rPr>
              <a:t>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dwPos.X</a:t>
            </a:r>
            <a:r>
              <a:rPr lang="es-EC" altLang="es-EC" sz="1050" dirty="0">
                <a:latin typeface="Arial" panose="020B0604020202020204" pitchFamily="34" charset="0"/>
              </a:rPr>
              <a:t> = x;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dwPos.Y</a:t>
            </a:r>
            <a:r>
              <a:rPr lang="es-EC" altLang="es-EC" sz="1050" dirty="0">
                <a:latin typeface="Arial" panose="020B0604020202020204" pitchFamily="34" charset="0"/>
              </a:rPr>
              <a:t>= y;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SetConsoleCursorPosition</a:t>
            </a:r>
            <a:r>
              <a:rPr lang="es-EC" altLang="es-EC" sz="1050" dirty="0">
                <a:latin typeface="Arial" panose="020B0604020202020204" pitchFamily="34" charset="0"/>
              </a:rPr>
              <a:t>(</a:t>
            </a:r>
            <a:r>
              <a:rPr lang="es-EC" altLang="es-EC" sz="1050" dirty="0" err="1">
                <a:latin typeface="Arial" panose="020B0604020202020204" pitchFamily="34" charset="0"/>
              </a:rPr>
              <a:t>hcon,dwPos</a:t>
            </a:r>
            <a:r>
              <a:rPr lang="es-EC" altLang="es-EC" sz="1050" dirty="0">
                <a:latin typeface="Arial" panose="020B0604020202020204" pitchFamily="34" charset="0"/>
              </a:rPr>
              <a:t>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}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C" altLang="es-EC" sz="105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 err="1">
                <a:latin typeface="Arial" panose="020B0604020202020204" pitchFamily="34" charset="0"/>
              </a:rPr>
              <a:t>int</a:t>
            </a:r>
            <a:r>
              <a:rPr lang="es-EC" altLang="es-EC" sz="1050" dirty="0">
                <a:latin typeface="Arial" panose="020B0604020202020204" pitchFamily="34" charset="0"/>
              </a:rPr>
              <a:t> </a:t>
            </a:r>
            <a:r>
              <a:rPr lang="es-EC" altLang="es-EC" sz="1050" dirty="0" err="1">
                <a:latin typeface="Arial" panose="020B0604020202020204" pitchFamily="34" charset="0"/>
              </a:rPr>
              <a:t>main</a:t>
            </a:r>
            <a:r>
              <a:rPr lang="es-EC" altLang="es-EC" sz="1050" dirty="0">
                <a:latin typeface="Arial" panose="020B0604020202020204" pitchFamily="34" charset="0"/>
              </a:rPr>
              <a:t>()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{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gotoxy</a:t>
            </a:r>
            <a:r>
              <a:rPr lang="es-EC" altLang="es-EC" sz="1050" dirty="0">
                <a:latin typeface="Arial" panose="020B0604020202020204" pitchFamily="34" charset="0"/>
              </a:rPr>
              <a:t>(35,10);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printf</a:t>
            </a:r>
            <a:r>
              <a:rPr lang="es-EC" altLang="es-EC" sz="1050" dirty="0">
                <a:latin typeface="Arial" panose="020B0604020202020204" pitchFamily="34" charset="0"/>
              </a:rPr>
              <a:t>("*************");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gotoxy</a:t>
            </a:r>
            <a:r>
              <a:rPr lang="es-EC" altLang="es-EC" sz="1050" dirty="0">
                <a:latin typeface="Arial" panose="020B0604020202020204" pitchFamily="34" charset="0"/>
              </a:rPr>
              <a:t>(40,13);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printf</a:t>
            </a:r>
            <a:r>
              <a:rPr lang="es-EC" altLang="es-EC" sz="1050" dirty="0">
                <a:latin typeface="Arial" panose="020B0604020202020204" pitchFamily="34" charset="0"/>
              </a:rPr>
              <a:t>("Hola");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gotoxy</a:t>
            </a:r>
            <a:r>
              <a:rPr lang="es-EC" altLang="es-EC" sz="1050" dirty="0">
                <a:latin typeface="Arial" panose="020B0604020202020204" pitchFamily="34" charset="0"/>
              </a:rPr>
              <a:t>(35,15);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printf</a:t>
            </a:r>
            <a:r>
              <a:rPr lang="es-EC" altLang="es-EC" sz="1050" dirty="0">
                <a:latin typeface="Arial" panose="020B0604020202020204" pitchFamily="34" charset="0"/>
              </a:rPr>
              <a:t>("*************");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getch</a:t>
            </a:r>
            <a:r>
              <a:rPr lang="es-EC" altLang="es-EC" sz="1050" dirty="0">
                <a:latin typeface="Arial" panose="020B0604020202020204" pitchFamily="34" charset="0"/>
              </a:rPr>
              <a:t>();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  </a:t>
            </a:r>
            <a:r>
              <a:rPr lang="es-EC" altLang="es-EC" sz="1050" dirty="0" err="1">
                <a:latin typeface="Arial" panose="020B0604020202020204" pitchFamily="34" charset="0"/>
              </a:rPr>
              <a:t>return</a:t>
            </a:r>
            <a:r>
              <a:rPr lang="es-EC" altLang="es-EC" sz="1050" dirty="0">
                <a:latin typeface="Arial" panose="020B0604020202020204" pitchFamily="34" charset="0"/>
              </a:rPr>
              <a:t> 0;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altLang="es-EC" sz="1050" dirty="0">
                <a:latin typeface="Arial" panose="020B0604020202020204" pitchFamily="34" charset="0"/>
              </a:rPr>
              <a:t>}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C" altLang="es-EC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585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4" y="262175"/>
            <a:ext cx="6014400" cy="857400"/>
          </a:xfrm>
        </p:spPr>
        <p:txBody>
          <a:bodyPr anchor="ctr"/>
          <a:lstStyle/>
          <a:p>
            <a:pPr algn="ctr"/>
            <a:r>
              <a:rPr lang="es-EC" dirty="0" smtClean="0"/>
              <a:t>Texto con color</a:t>
            </a:r>
            <a:endParaRPr lang="es-EC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8294" y="1621131"/>
            <a:ext cx="8116641" cy="3901637"/>
          </a:xfrm>
        </p:spPr>
        <p:txBody>
          <a:bodyPr/>
          <a:lstStyle/>
          <a:p>
            <a:pPr marL="101600" indent="0">
              <a:buNone/>
            </a:pPr>
            <a:r>
              <a:rPr lang="es-EC" dirty="0"/>
              <a:t>Los colores para </a:t>
            </a:r>
            <a:r>
              <a:rPr lang="es-EC" dirty="0" err="1"/>
              <a:t>Dev</a:t>
            </a:r>
            <a:r>
              <a:rPr lang="es-EC" dirty="0"/>
              <a:t>-C++ se puede utilizar también en otros compiladores del mismo lenguaje con el comando:</a:t>
            </a:r>
          </a:p>
          <a:p>
            <a:pPr marL="101600" indent="0" algn="ctr">
              <a:buNone/>
            </a:pPr>
            <a:r>
              <a:rPr lang="es-EC" dirty="0" err="1" smtClean="0"/>
              <a:t>system</a:t>
            </a:r>
            <a:r>
              <a:rPr lang="es-EC" dirty="0"/>
              <a:t>("color </a:t>
            </a:r>
            <a:r>
              <a:rPr lang="es-EC" dirty="0" err="1"/>
              <a:t>FondoTexto</a:t>
            </a:r>
            <a:r>
              <a:rPr lang="es-EC" dirty="0"/>
              <a:t>");</a:t>
            </a:r>
          </a:p>
          <a:p>
            <a:pPr marL="101600" indent="0">
              <a:buNone/>
            </a:pPr>
            <a:r>
              <a:rPr lang="es-EC" sz="1050" dirty="0"/>
              <a:t>0 </a:t>
            </a:r>
            <a:r>
              <a:rPr lang="es-EC" sz="1050" dirty="0"/>
              <a:t>= Black</a:t>
            </a:r>
            <a:br>
              <a:rPr lang="es-EC" sz="1050" dirty="0"/>
            </a:br>
            <a:r>
              <a:rPr lang="es-EC" sz="1050" dirty="0"/>
              <a:t>1 = Blue</a:t>
            </a:r>
            <a:br>
              <a:rPr lang="es-EC" sz="1050" dirty="0"/>
            </a:br>
            <a:r>
              <a:rPr lang="es-EC" sz="1050" dirty="0"/>
              <a:t>2 = Green</a:t>
            </a:r>
            <a:br>
              <a:rPr lang="es-EC" sz="1050" dirty="0"/>
            </a:br>
            <a:r>
              <a:rPr lang="es-EC" sz="1050" dirty="0"/>
              <a:t>3 = </a:t>
            </a:r>
            <a:r>
              <a:rPr lang="es-EC" sz="1050" dirty="0" err="1"/>
              <a:t>Aqua</a:t>
            </a:r>
            <a:r>
              <a:rPr lang="es-EC" sz="1050" dirty="0"/>
              <a:t/>
            </a:r>
            <a:br>
              <a:rPr lang="es-EC" sz="1050" dirty="0"/>
            </a:br>
            <a:r>
              <a:rPr lang="es-EC" sz="1050" dirty="0"/>
              <a:t>4 = Red</a:t>
            </a:r>
            <a:br>
              <a:rPr lang="es-EC" sz="1050" dirty="0"/>
            </a:br>
            <a:r>
              <a:rPr lang="es-EC" sz="1050" dirty="0"/>
              <a:t>5 = </a:t>
            </a:r>
            <a:r>
              <a:rPr lang="es-EC" sz="1050" dirty="0" err="1"/>
              <a:t>Purple</a:t>
            </a:r>
            <a:r>
              <a:rPr lang="es-EC" sz="1050" dirty="0"/>
              <a:t/>
            </a:r>
            <a:br>
              <a:rPr lang="es-EC" sz="1050" dirty="0"/>
            </a:br>
            <a:r>
              <a:rPr lang="es-EC" sz="1050" dirty="0"/>
              <a:t>6 = </a:t>
            </a:r>
            <a:r>
              <a:rPr lang="es-EC" sz="1050" dirty="0" err="1"/>
              <a:t>Yellow</a:t>
            </a:r>
            <a:r>
              <a:rPr lang="es-EC" sz="1050" dirty="0"/>
              <a:t/>
            </a:r>
            <a:br>
              <a:rPr lang="es-EC" sz="1050" dirty="0"/>
            </a:br>
            <a:r>
              <a:rPr lang="es-EC" sz="1050" dirty="0"/>
              <a:t>7 = White</a:t>
            </a:r>
            <a:br>
              <a:rPr lang="es-EC" sz="1050" dirty="0"/>
            </a:br>
            <a:r>
              <a:rPr lang="es-EC" sz="1050" dirty="0"/>
              <a:t>8 = Gray</a:t>
            </a:r>
            <a:br>
              <a:rPr lang="es-EC" sz="1050" dirty="0"/>
            </a:br>
            <a:r>
              <a:rPr lang="es-EC" sz="1050" dirty="0"/>
              <a:t>9 = Light Blue</a:t>
            </a:r>
            <a:br>
              <a:rPr lang="es-EC" sz="1050" dirty="0"/>
            </a:br>
            <a:r>
              <a:rPr lang="es-EC" sz="1050" dirty="0"/>
              <a:t>A = Light Green</a:t>
            </a:r>
            <a:br>
              <a:rPr lang="es-EC" sz="1050" dirty="0"/>
            </a:br>
            <a:r>
              <a:rPr lang="es-EC" sz="1050" dirty="0"/>
              <a:t>B = Light </a:t>
            </a:r>
            <a:r>
              <a:rPr lang="es-EC" sz="1050" dirty="0" err="1"/>
              <a:t>Aqua</a:t>
            </a:r>
            <a:r>
              <a:rPr lang="es-EC" sz="1050" dirty="0"/>
              <a:t/>
            </a:r>
            <a:br>
              <a:rPr lang="es-EC" sz="1050" dirty="0"/>
            </a:br>
            <a:r>
              <a:rPr lang="es-EC" sz="1050" dirty="0"/>
              <a:t>C = Light Red</a:t>
            </a:r>
            <a:br>
              <a:rPr lang="es-EC" sz="1050" dirty="0"/>
            </a:br>
            <a:r>
              <a:rPr lang="es-EC" sz="1050" dirty="0"/>
              <a:t>D = Light </a:t>
            </a:r>
            <a:r>
              <a:rPr lang="es-EC" sz="1050" dirty="0" err="1"/>
              <a:t>Purple</a:t>
            </a:r>
            <a:r>
              <a:rPr lang="es-EC" sz="1050" dirty="0"/>
              <a:t/>
            </a:r>
            <a:br>
              <a:rPr lang="es-EC" sz="1050" dirty="0"/>
            </a:br>
            <a:r>
              <a:rPr lang="es-EC" sz="1050" dirty="0"/>
              <a:t>E = Light </a:t>
            </a:r>
            <a:r>
              <a:rPr lang="es-EC" sz="1050" dirty="0" err="1"/>
              <a:t>Yellow</a:t>
            </a:r>
            <a:r>
              <a:rPr lang="es-EC" sz="1050" dirty="0"/>
              <a:t/>
            </a:r>
            <a:br>
              <a:rPr lang="es-EC" sz="1050" dirty="0"/>
            </a:br>
            <a:r>
              <a:rPr lang="es-EC" sz="1050" dirty="0"/>
              <a:t>F = Bright White</a:t>
            </a:r>
            <a:br>
              <a:rPr lang="es-EC" sz="1050" dirty="0"/>
            </a:br>
            <a:r>
              <a:rPr lang="es-EC" sz="1050" dirty="0"/>
              <a:t/>
            </a:r>
            <a:br>
              <a:rPr lang="es-EC" sz="1050" dirty="0"/>
            </a:br>
            <a:endParaRPr lang="es-EC" sz="105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s-EC" smtClean="0"/>
              <a:pPr algn="r"/>
              <a:t>17</a:t>
            </a:fld>
            <a:endParaRPr lang="es-EC"/>
          </a:p>
        </p:txBody>
      </p:sp>
      <p:sp>
        <p:nvSpPr>
          <p:cNvPr id="6" name="Rectángulo 5"/>
          <p:cNvSpPr/>
          <p:nvPr/>
        </p:nvSpPr>
        <p:spPr>
          <a:xfrm>
            <a:off x="4166338" y="2941579"/>
            <a:ext cx="48629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/>
            <a:r>
              <a:rPr lang="es-EC" dirty="0"/>
              <a:t>Ejemplo</a:t>
            </a: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>si quieres un fondo Blanco y un texto Azul Claro entonces debes codificar:</a:t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 err="1"/>
              <a:t>system</a:t>
            </a:r>
            <a:r>
              <a:rPr lang="es-EC" dirty="0"/>
              <a:t>("color 09");</a:t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>un fondo Rojo y un Púrpura Claro sería:</a:t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 err="1"/>
              <a:t>system</a:t>
            </a:r>
            <a:r>
              <a:rPr lang="es-EC" dirty="0"/>
              <a:t>("color 4D");</a:t>
            </a:r>
          </a:p>
        </p:txBody>
      </p:sp>
    </p:spTree>
    <p:extLst>
      <p:ext uri="{BB962C8B-B14F-4D97-AF65-F5344CB8AC3E}">
        <p14:creationId xmlns:p14="http://schemas.microsoft.com/office/powerpoint/2010/main" val="3550289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014400" cy="1143200"/>
          </a:xfrm>
        </p:spPr>
        <p:txBody>
          <a:bodyPr anchor="ctr"/>
          <a:lstStyle/>
          <a:p>
            <a:r>
              <a:rPr lang="es-EC" dirty="0" smtClean="0"/>
              <a:t>Cambiar nombre de ventana</a:t>
            </a:r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s-EC" smtClean="0"/>
              <a:pPr algn="r"/>
              <a:t>18</a:t>
            </a:fld>
            <a:endParaRPr lang="es-EC"/>
          </a:p>
        </p:txBody>
      </p:sp>
      <p:sp>
        <p:nvSpPr>
          <p:cNvPr id="6" name="Rectángulo 5"/>
          <p:cNvSpPr/>
          <p:nvPr/>
        </p:nvSpPr>
        <p:spPr>
          <a:xfrm>
            <a:off x="1194956" y="2773326"/>
            <a:ext cx="7730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err="1">
                <a:latin typeface="Courier New" panose="02070309020205020404" pitchFamily="49" charset="0"/>
              </a:rPr>
              <a:t>system</a:t>
            </a:r>
            <a:r>
              <a:rPr lang="es-EC" dirty="0">
                <a:latin typeface="Courier New" panose="02070309020205020404" pitchFamily="49" charset="0"/>
              </a:rPr>
              <a:t>( "</a:t>
            </a:r>
            <a:r>
              <a:rPr lang="es-EC" dirty="0" err="1">
                <a:latin typeface="Courier New" panose="02070309020205020404" pitchFamily="49" charset="0"/>
              </a:rPr>
              <a:t>Title</a:t>
            </a:r>
            <a:r>
              <a:rPr lang="es-EC" dirty="0">
                <a:latin typeface="Courier New" panose="02070309020205020404" pitchFamily="49" charset="0"/>
              </a:rPr>
              <a:t> </a:t>
            </a:r>
            <a:r>
              <a:rPr lang="es-EC" dirty="0">
                <a:latin typeface="Courier New" panose="02070309020205020404" pitchFamily="49" charset="0"/>
              </a:rPr>
              <a:t>Ejercicio1 - UNACH" </a:t>
            </a:r>
            <a:r>
              <a:rPr lang="es-EC" dirty="0">
                <a:latin typeface="Courier New" panose="02070309020205020404" pitchFamily="49" charset="0"/>
              </a:rPr>
              <a:t>);</a:t>
            </a:r>
            <a:endParaRPr lang="es-EC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23304" t="19132" r="27064" b="36428"/>
          <a:stretch/>
        </p:blipFill>
        <p:spPr>
          <a:xfrm>
            <a:off x="2624867" y="3301401"/>
            <a:ext cx="3808207" cy="214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0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Recordando Turbo C++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// permite realizar comentarios en una sola línea</a:t>
            </a:r>
          </a:p>
          <a:p>
            <a:pPr marL="0" indent="0">
              <a:buNone/>
            </a:pPr>
            <a:r>
              <a:rPr lang="es-ES" dirty="0"/>
              <a:t>/* permite realizar comentarios en </a:t>
            </a:r>
          </a:p>
          <a:p>
            <a:pPr marL="0" indent="0">
              <a:buNone/>
            </a:pPr>
            <a:r>
              <a:rPr lang="es-ES" dirty="0"/>
              <a:t>     mas de una línea*/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42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Funciones mas utilizadas en C++</a:t>
            </a:r>
          </a:p>
          <a:p>
            <a:pPr marL="0" indent="0">
              <a:buNone/>
            </a:pPr>
            <a:r>
              <a:rPr lang="es-ES" dirty="0" err="1" smtClean="0"/>
              <a:t>system</a:t>
            </a:r>
            <a:r>
              <a:rPr lang="es-ES" dirty="0" smtClean="0"/>
              <a:t> (“</a:t>
            </a:r>
            <a:r>
              <a:rPr lang="es-ES" dirty="0" err="1" smtClean="0"/>
              <a:t>cls</a:t>
            </a:r>
            <a:r>
              <a:rPr lang="es-ES" dirty="0" smtClean="0"/>
              <a:t>”);</a:t>
            </a:r>
            <a:r>
              <a:rPr lang="es-ES" dirty="0" smtClean="0"/>
              <a:t> </a:t>
            </a:r>
            <a:r>
              <a:rPr lang="es-ES" dirty="0"/>
              <a:t>//limpia la pantalla</a:t>
            </a:r>
          </a:p>
          <a:p>
            <a:pPr marL="0" indent="0">
              <a:buNone/>
            </a:pPr>
            <a:r>
              <a:rPr lang="es-ES" dirty="0" err="1"/>
              <a:t>getch</a:t>
            </a:r>
            <a:r>
              <a:rPr lang="es-ES" dirty="0"/>
              <a:t>() </a:t>
            </a:r>
            <a:endParaRPr lang="es-ES" dirty="0" smtClean="0"/>
          </a:p>
          <a:p>
            <a:pPr marL="0" indent="0">
              <a:buNone/>
            </a:pPr>
            <a:r>
              <a:rPr lang="es-ES" dirty="0" err="1"/>
              <a:t>s</a:t>
            </a:r>
            <a:r>
              <a:rPr lang="es-ES" dirty="0" err="1" smtClean="0"/>
              <a:t>ystem</a:t>
            </a:r>
            <a:r>
              <a:rPr lang="es-ES" dirty="0" smtClean="0"/>
              <a:t>(“pause”);</a:t>
            </a:r>
            <a:r>
              <a:rPr lang="es-ES" dirty="0" smtClean="0"/>
              <a:t>  </a:t>
            </a:r>
            <a:r>
              <a:rPr lang="es-ES" dirty="0"/>
              <a:t>// retorna el carácter leído desde el teclado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4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491E5-C4B9-4583-B050-BA55E91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49" y="116632"/>
            <a:ext cx="7772400" cy="1609344"/>
          </a:xfrm>
        </p:spPr>
        <p:txBody>
          <a:bodyPr/>
          <a:lstStyle/>
          <a:p>
            <a:r>
              <a:rPr lang="es-EC" dirty="0"/>
              <a:t>Lectura/imprimir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E2A119-38A3-4436-96CC-5DBD2495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70" y="1868732"/>
            <a:ext cx="8106170" cy="4512596"/>
          </a:xfrm>
        </p:spPr>
        <p:txBody>
          <a:bodyPr>
            <a:normAutofit/>
          </a:bodyPr>
          <a:lstStyle/>
          <a:p>
            <a:pPr algn="just"/>
            <a:r>
              <a:rPr lang="es-EC" sz="2000" dirty="0" err="1"/>
              <a:t>scanf</a:t>
            </a:r>
            <a:r>
              <a:rPr lang="es-EC" sz="2000" dirty="0"/>
              <a:t>(); </a:t>
            </a:r>
            <a:r>
              <a:rPr lang="es-EC" altLang="es-EC" dirty="0"/>
              <a:t>permite leer varios tipos de datos de una sola vez, tales como enteros, números decimales o cadenas de caracteres</a:t>
            </a:r>
          </a:p>
          <a:p>
            <a:pPr marL="0" indent="0" algn="ctr">
              <a:buNone/>
            </a:pPr>
            <a:r>
              <a:rPr kumimoji="0" lang="es-EC" altLang="es-EC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scanf</a:t>
            </a:r>
            <a:r>
              <a:rPr kumimoji="0" lang="es-EC" altLang="es-EC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("%d", &amp;entero1</a:t>
            </a:r>
            <a:r>
              <a:rPr kumimoji="0" lang="es-EC" alt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);</a:t>
            </a:r>
          </a:p>
          <a:p>
            <a:pPr algn="just"/>
            <a:r>
              <a:rPr lang="es-EC" b="1" dirty="0" err="1" smtClean="0"/>
              <a:t>cin</a:t>
            </a:r>
            <a:r>
              <a:rPr lang="es-EC" b="1" dirty="0" smtClean="0"/>
              <a:t>&gt;&gt; </a:t>
            </a:r>
            <a:r>
              <a:rPr lang="es-EC" dirty="0"/>
              <a:t>se utiliza para introducir datos con el operador &gt;&gt; también sobrecargado.</a:t>
            </a:r>
            <a:endParaRPr lang="es-EC" sz="2000" dirty="0"/>
          </a:p>
          <a:p>
            <a:pPr marL="0" indent="0" algn="ctr">
              <a:buNone/>
            </a:pPr>
            <a:r>
              <a:rPr lang="es-EC" sz="2000" dirty="0" err="1"/>
              <a:t>c</a:t>
            </a:r>
            <a:r>
              <a:rPr lang="es-EC" sz="2000" dirty="0" err="1" smtClean="0"/>
              <a:t>in</a:t>
            </a:r>
            <a:r>
              <a:rPr lang="es-EC" sz="2000" dirty="0" smtClean="0"/>
              <a:t>&gt;&gt;entero;</a:t>
            </a:r>
            <a:endParaRPr lang="es-EC" sz="2000" dirty="0"/>
          </a:p>
          <a:p>
            <a:r>
              <a:rPr lang="es-EC" sz="2000" dirty="0" err="1"/>
              <a:t>printf</a:t>
            </a:r>
            <a:r>
              <a:rPr lang="es-EC" sz="2000" dirty="0"/>
              <a:t>();</a:t>
            </a:r>
            <a:r>
              <a:rPr lang="es-ES" sz="2000" dirty="0"/>
              <a:t> permite la </a:t>
            </a:r>
            <a:r>
              <a:rPr lang="es-ES" sz="2000" dirty="0" err="1"/>
              <a:t>visualizacion</a:t>
            </a:r>
            <a:r>
              <a:rPr lang="es-ES" sz="2000" dirty="0"/>
              <a:t> de valores numéricos, caracteres y cadenas de texto por pantalla.</a:t>
            </a:r>
          </a:p>
          <a:p>
            <a:pPr marL="0" indent="0" algn="ctr">
              <a:buNone/>
            </a:pPr>
            <a:r>
              <a:rPr lang="es-EC" altLang="es-EC" sz="2000" dirty="0" err="1"/>
              <a:t>printf</a:t>
            </a:r>
            <a:r>
              <a:rPr lang="es-EC" altLang="es-EC" sz="2000" dirty="0"/>
              <a:t>("El valor de b es %d \n</a:t>
            </a:r>
            <a:r>
              <a:rPr lang="es-EC" altLang="es-EC" sz="2000" dirty="0" smtClean="0"/>
              <a:t>", b</a:t>
            </a:r>
            <a:r>
              <a:rPr lang="es-EC" altLang="es-EC" sz="2000" dirty="0"/>
              <a:t>); </a:t>
            </a:r>
          </a:p>
          <a:p>
            <a:pPr algn="just"/>
            <a:r>
              <a:rPr lang="es-EC" sz="2000" dirty="0"/>
              <a:t>El </a:t>
            </a:r>
            <a:r>
              <a:rPr lang="es-EC" sz="2000" b="1" dirty="0" err="1"/>
              <a:t>cout</a:t>
            </a:r>
            <a:r>
              <a:rPr lang="es-EC" sz="2000" dirty="0"/>
              <a:t> permite mostrar por pantalla cualquier tipo de dato, pues el operador &lt;&lt; está sobrecargado para ello. </a:t>
            </a:r>
            <a:endParaRPr lang="es-EC" sz="2000" dirty="0" smtClean="0"/>
          </a:p>
          <a:p>
            <a:pPr marL="0" indent="0" algn="ctr">
              <a:buNone/>
            </a:pPr>
            <a:r>
              <a:rPr lang="es-EC" sz="2000" dirty="0" err="1"/>
              <a:t>c</a:t>
            </a:r>
            <a:r>
              <a:rPr lang="es-EC" sz="2000" dirty="0" err="1" smtClean="0"/>
              <a:t>out</a:t>
            </a:r>
            <a:r>
              <a:rPr lang="es-EC" sz="2000" dirty="0" smtClean="0"/>
              <a:t>&lt;&lt;“valor de a es:”&lt;&lt;a;</a:t>
            </a:r>
            <a:endParaRPr lang="es-EC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B1C7AD9-1054-4032-9684-A3F8AC1E5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00363"/>
            <a:ext cx="2263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9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Estructuras de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err="1"/>
              <a:t>if</a:t>
            </a:r>
            <a:r>
              <a:rPr lang="es-ES" dirty="0"/>
              <a:t> (condición)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r>
              <a:rPr lang="es-ES" dirty="0" err="1"/>
              <a:t>else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//sentencias;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9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While</a:t>
            </a:r>
            <a:r>
              <a:rPr lang="es-ES" dirty="0"/>
              <a:t> – do </a:t>
            </a:r>
            <a:r>
              <a:rPr lang="es-ES" dirty="0" err="1"/>
              <a:t>while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err="1"/>
              <a:t>while</a:t>
            </a:r>
            <a:r>
              <a:rPr lang="es-ES" dirty="0"/>
              <a:t> (condición)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do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} </a:t>
            </a:r>
            <a:r>
              <a:rPr lang="es-ES" dirty="0" err="1"/>
              <a:t>while</a:t>
            </a:r>
            <a:r>
              <a:rPr lang="es-ES" dirty="0"/>
              <a:t> (condición);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3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for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/>
              <a:t>for</a:t>
            </a:r>
            <a:r>
              <a:rPr lang="es-ES" dirty="0"/>
              <a:t>(</a:t>
            </a:r>
            <a:r>
              <a:rPr lang="es-ES" dirty="0" err="1"/>
              <a:t>int</a:t>
            </a:r>
            <a:r>
              <a:rPr lang="es-ES" dirty="0"/>
              <a:t> i=0; i&lt;=n; i++)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  //sentencias;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9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Vectores - matrices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err="1"/>
              <a:t>int</a:t>
            </a:r>
            <a:r>
              <a:rPr lang="es-ES" dirty="0"/>
              <a:t> </a:t>
            </a:r>
            <a:r>
              <a:rPr lang="es-ES" dirty="0" err="1"/>
              <a:t>vec</a:t>
            </a:r>
            <a:r>
              <a:rPr lang="es-ES" dirty="0"/>
              <a:t>[100];</a:t>
            </a:r>
          </a:p>
          <a:p>
            <a:pPr marL="0" indent="0">
              <a:buNone/>
            </a:pPr>
            <a:r>
              <a:rPr lang="es-ES" dirty="0" err="1"/>
              <a:t>int</a:t>
            </a:r>
            <a:r>
              <a:rPr lang="es-ES" dirty="0"/>
              <a:t> matriz[100][100];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4200" cap="all" dirty="0" err="1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Cadernas</a:t>
            </a:r>
            <a:endParaRPr lang="es-ES" sz="4200" cap="all" dirty="0"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dirty="0"/>
              <a:t># include 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> char </a:t>
            </a:r>
            <a:r>
              <a:rPr lang="en-US" dirty="0" err="1"/>
              <a:t>cadena</a:t>
            </a:r>
            <a:r>
              <a:rPr lang="en-US" dirty="0"/>
              <a:t>[80], </a:t>
            </a:r>
            <a:r>
              <a:rPr lang="en-US" dirty="0" err="1"/>
              <a:t>cadena2</a:t>
            </a:r>
            <a:r>
              <a:rPr lang="en-US" dirty="0"/>
              <a:t>[80]="</a:t>
            </a:r>
            <a:r>
              <a:rPr lang="en-US" dirty="0" err="1"/>
              <a:t>UNACH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 gets(</a:t>
            </a:r>
            <a:r>
              <a:rPr lang="en-US" dirty="0" err="1"/>
              <a:t>cadena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err="1"/>
              <a:t>puts</a:t>
            </a:r>
            <a:r>
              <a:rPr lang="es-ES" dirty="0"/>
              <a:t>(cadena)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4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cadenas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stpcpy</a:t>
            </a:r>
            <a:r>
              <a:rPr lang="en-US" dirty="0"/>
              <a:t>(</a:t>
            </a:r>
            <a:r>
              <a:rPr lang="en-US" dirty="0" err="1"/>
              <a:t>cadena1</a:t>
            </a:r>
            <a:r>
              <a:rPr lang="en-US" dirty="0"/>
              <a:t>, </a:t>
            </a:r>
            <a:r>
              <a:rPr lang="en-US" dirty="0" err="1"/>
              <a:t>cadena2</a:t>
            </a:r>
            <a:r>
              <a:rPr lang="en-US" dirty="0"/>
              <a:t>); //</a:t>
            </a:r>
            <a:r>
              <a:rPr lang="en-US" dirty="0" err="1"/>
              <a:t>Copia</a:t>
            </a:r>
            <a:r>
              <a:rPr lang="en-US" dirty="0"/>
              <a:t> </a:t>
            </a:r>
            <a:r>
              <a:rPr lang="en-US" dirty="0" err="1"/>
              <a:t>cadenas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x=</a:t>
            </a:r>
            <a:r>
              <a:rPr lang="en-US" dirty="0" err="1"/>
              <a:t>strlen</a:t>
            </a:r>
            <a:r>
              <a:rPr lang="en-US" dirty="0"/>
              <a:t>(</a:t>
            </a:r>
            <a:r>
              <a:rPr lang="en-US" dirty="0" err="1"/>
              <a:t>cadena</a:t>
            </a:r>
            <a:r>
              <a:rPr lang="en-US" dirty="0"/>
              <a:t>);  //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caracteres</a:t>
            </a:r>
            <a:r>
              <a:rPr lang="en-US" dirty="0"/>
              <a:t> de la </a:t>
            </a:r>
            <a:r>
              <a:rPr lang="en-US" dirty="0" err="1"/>
              <a:t>cadena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cadena</a:t>
            </a:r>
            <a:r>
              <a:rPr lang="en-US" dirty="0"/>
              <a:t>, </a:t>
            </a:r>
            <a:r>
              <a:rPr lang="en-US" dirty="0" err="1"/>
              <a:t>cadena2</a:t>
            </a:r>
            <a:r>
              <a:rPr lang="en-US" dirty="0"/>
              <a:t>);//</a:t>
            </a:r>
            <a:r>
              <a:rPr lang="en-US" dirty="0" err="1"/>
              <a:t>concatena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cadena1,cadena1</a:t>
            </a:r>
            <a:r>
              <a:rPr lang="en-US" dirty="0"/>
              <a:t>));//</a:t>
            </a:r>
            <a:r>
              <a:rPr lang="en-US" dirty="0" err="1"/>
              <a:t>compara</a:t>
            </a:r>
            <a:r>
              <a:rPr lang="en-US" dirty="0"/>
              <a:t> </a:t>
            </a:r>
            <a:r>
              <a:rPr lang="en-US" dirty="0" err="1"/>
              <a:t>devuelve</a:t>
            </a:r>
            <a:r>
              <a:rPr lang="en-US" dirty="0"/>
              <a:t> un valor</a:t>
            </a:r>
          </a:p>
        </p:txBody>
      </p:sp>
    </p:spTree>
    <p:extLst>
      <p:ext uri="{BB962C8B-B14F-4D97-AF65-F5344CB8AC3E}">
        <p14:creationId xmlns:p14="http://schemas.microsoft.com/office/powerpoint/2010/main" val="383228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Struct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Lady Espinoza</a:t>
            </a:r>
          </a:p>
        </p:txBody>
      </p:sp>
    </p:spTree>
    <p:extLst>
      <p:ext uri="{BB962C8B-B14F-4D97-AF65-F5344CB8AC3E}">
        <p14:creationId xmlns:p14="http://schemas.microsoft.com/office/powerpoint/2010/main" val="2003597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257</TotalTime>
  <Words>817</Words>
  <Application>Microsoft Office PowerPoint</Application>
  <PresentationFormat>Presentación en pantalla (4:3)</PresentationFormat>
  <Paragraphs>192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Arial</vt:lpstr>
      <vt:lpstr>Arial Unicode MS</vt:lpstr>
      <vt:lpstr>Calibri</vt:lpstr>
      <vt:lpstr>Courier New</vt:lpstr>
      <vt:lpstr>Rockwell</vt:lpstr>
      <vt:lpstr>Rockwell Condensed</vt:lpstr>
      <vt:lpstr>Tahoma</vt:lpstr>
      <vt:lpstr>Times New Roman</vt:lpstr>
      <vt:lpstr>Wingdings</vt:lpstr>
      <vt:lpstr>Tipo de madera</vt:lpstr>
      <vt:lpstr>Recordando DEV C++</vt:lpstr>
      <vt:lpstr>Recordando Turbo C++</vt:lpstr>
      <vt:lpstr>Lectura/imprimir</vt:lpstr>
      <vt:lpstr>Estructuras de control</vt:lpstr>
      <vt:lpstr>While – do while</vt:lpstr>
      <vt:lpstr>for</vt:lpstr>
      <vt:lpstr>Vectores - matrices</vt:lpstr>
      <vt:lpstr>cadenas</vt:lpstr>
      <vt:lpstr>Struct</vt:lpstr>
      <vt:lpstr>Struct</vt:lpstr>
      <vt:lpstr>ejemplo</vt:lpstr>
      <vt:lpstr>Presentación de PowerPoint</vt:lpstr>
      <vt:lpstr>Trabajar con turbo DEV c++</vt:lpstr>
      <vt:lpstr>Lectura/imprimir</vt:lpstr>
      <vt:lpstr>Funciones mas utilizadas en C++</vt:lpstr>
      <vt:lpstr>Programa</vt:lpstr>
      <vt:lpstr>Texto con color</vt:lpstr>
      <vt:lpstr>Cambiar nombre de ventana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</dc:title>
  <dc:creator>User</dc:creator>
  <cp:lastModifiedBy>Pc</cp:lastModifiedBy>
  <cp:revision>19</cp:revision>
  <dcterms:created xsi:type="dcterms:W3CDTF">2017-06-27T15:04:34Z</dcterms:created>
  <dcterms:modified xsi:type="dcterms:W3CDTF">2022-10-13T21:30:12Z</dcterms:modified>
</cp:coreProperties>
</file>