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5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3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1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9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35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35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0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8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5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4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8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56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9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15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8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20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C9988-BB80-4096-8921-AE34531E7C14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94F4C-05AC-4D7E-81BD-0AFF06F3DD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8000"/>
                </a:solidFill>
              </a:rPr>
              <a:t>The</a:t>
            </a:r>
            <a:r>
              <a:rPr lang="es-ES" dirty="0" smtClean="0">
                <a:solidFill>
                  <a:srgbClr val="008000"/>
                </a:solidFill>
              </a:rPr>
              <a:t> </a:t>
            </a:r>
            <a:r>
              <a:rPr lang="es-ES" dirty="0" err="1" smtClean="0">
                <a:solidFill>
                  <a:srgbClr val="008000"/>
                </a:solidFill>
              </a:rPr>
              <a:t>Future</a:t>
            </a:r>
            <a:r>
              <a:rPr lang="es-ES" dirty="0" smtClean="0">
                <a:solidFill>
                  <a:srgbClr val="008000"/>
                </a:solidFill>
              </a:rPr>
              <a:t> </a:t>
            </a:r>
            <a:r>
              <a:rPr lang="es-ES" dirty="0" err="1" smtClean="0">
                <a:solidFill>
                  <a:srgbClr val="008000"/>
                </a:solidFill>
              </a:rPr>
              <a:t>with</a:t>
            </a:r>
            <a:r>
              <a:rPr lang="es-ES" dirty="0" smtClean="0">
                <a:solidFill>
                  <a:srgbClr val="008000"/>
                </a:solidFill>
              </a:rPr>
              <a:t> WILL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9607" y="9625493"/>
            <a:ext cx="1853504" cy="191767"/>
          </a:xfrm>
        </p:spPr>
        <p:txBody>
          <a:bodyPr>
            <a:normAutofit fontScale="40000" lnSpcReduction="20000"/>
          </a:bodyPr>
          <a:lstStyle/>
          <a:p>
            <a:endParaRPr lang="es-ES" dirty="0"/>
          </a:p>
        </p:txBody>
      </p:sp>
      <p:pic>
        <p:nvPicPr>
          <p:cNvPr id="1026" name="Picture 2" descr="ENGLISH BUNGHOLE: FUTURE: WILL (PREDICTIONS, BELIEFS, EXPECTATION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14" y="3736408"/>
            <a:ext cx="4298371" cy="13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4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66222"/>
            <a:ext cx="9601196" cy="1303867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+mn-lt"/>
              </a:rPr>
              <a:t>We can use “will” to talk about the future. We also use will to make predictions, talk about decisions, and to make promises, offers, requests and threats.</a:t>
            </a:r>
            <a:endParaRPr lang="es-ES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794" y="2441022"/>
            <a:ext cx="9917803" cy="36378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600" b="1" dirty="0">
                <a:solidFill>
                  <a:srgbClr val="92D050"/>
                </a:solidFill>
                <a:latin typeface="+mj-lt"/>
              </a:rPr>
              <a:t>Grammar </a:t>
            </a:r>
            <a:r>
              <a:rPr lang="en-US" sz="1600" b="1" dirty="0" smtClean="0">
                <a:solidFill>
                  <a:srgbClr val="92D050"/>
                </a:solidFill>
                <a:latin typeface="+mj-lt"/>
              </a:rPr>
              <a:t>rules:</a:t>
            </a:r>
          </a:p>
          <a:p>
            <a:r>
              <a:rPr lang="en-US" sz="1400" b="1" dirty="0"/>
              <a:t>It does not change in the third person (i.e. he, she, it)</a:t>
            </a:r>
          </a:p>
          <a:p>
            <a:r>
              <a:rPr lang="en-US" sz="1400" b="1" dirty="0"/>
              <a:t>It is always combined with another verb in the base form </a:t>
            </a:r>
          </a:p>
          <a:p>
            <a:r>
              <a:rPr lang="en-US" sz="1400" b="1" dirty="0"/>
              <a:t>We don't use it with 'Do' in questions or negatives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92D050"/>
                </a:solidFill>
              </a:rPr>
              <a:t>STRUCTURE</a:t>
            </a:r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SUBJECT + WILL +BASE FORM OF VERB +COMPLEMENT</a:t>
            </a:r>
          </a:p>
          <a:p>
            <a:r>
              <a:rPr lang="en-US" sz="1600" dirty="0"/>
              <a:t>I </a:t>
            </a:r>
            <a:r>
              <a:rPr lang="en-US" sz="1600" b="1" dirty="0"/>
              <a:t>will</a:t>
            </a:r>
            <a:r>
              <a:rPr lang="en-US" sz="1600" dirty="0"/>
              <a:t> go to the cinema tonight.</a:t>
            </a:r>
          </a:p>
          <a:p>
            <a:r>
              <a:rPr lang="en-US" sz="1600" dirty="0"/>
              <a:t>He </a:t>
            </a:r>
            <a:r>
              <a:rPr lang="en-US" sz="1600" b="1" dirty="0"/>
              <a:t>will</a:t>
            </a:r>
            <a:r>
              <a:rPr lang="en-US" sz="1600" dirty="0"/>
              <a:t> play tennis tomorrow.</a:t>
            </a:r>
          </a:p>
          <a:p>
            <a:r>
              <a:rPr lang="en-US" sz="1600" dirty="0"/>
              <a:t>She </a:t>
            </a:r>
            <a:r>
              <a:rPr lang="en-US" sz="1600" b="1" dirty="0"/>
              <a:t>will</a:t>
            </a:r>
            <a:r>
              <a:rPr lang="en-US" sz="1600" dirty="0"/>
              <a:t> be happy with her exam results.</a:t>
            </a:r>
          </a:p>
          <a:p>
            <a:r>
              <a:rPr lang="en-US" sz="1600" dirty="0"/>
              <a:t>They </a:t>
            </a:r>
            <a:r>
              <a:rPr lang="en-US" sz="1600" b="1" dirty="0"/>
              <a:t>will</a:t>
            </a:r>
            <a:r>
              <a:rPr lang="en-US" sz="1600" dirty="0"/>
              <a:t> take the bus to the South next week.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endParaRPr lang="es-ES" sz="1600" dirty="0">
              <a:solidFill>
                <a:srgbClr val="00B050"/>
              </a:solidFill>
            </a:endParaRPr>
          </a:p>
        </p:txBody>
      </p:sp>
      <p:pic>
        <p:nvPicPr>
          <p:cNvPr id="4" name="Imagen 3" descr="Stock Photo | Deportes de niños, Jugadores de tenis, Jugar al ten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4183961"/>
            <a:ext cx="1522457" cy="189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Buen grado A ilustración del vector. Ilustración de bueno - 1387368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9172508" y="2725524"/>
            <a:ext cx="1907883" cy="1534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27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310" y="785611"/>
            <a:ext cx="9866288" cy="525768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b="1" dirty="0" smtClean="0">
                <a:solidFill>
                  <a:srgbClr val="00B050"/>
                </a:solidFill>
              </a:rPr>
              <a:t>Using </a:t>
            </a:r>
            <a:r>
              <a:rPr lang="en-US" b="1" dirty="0">
                <a:solidFill>
                  <a:srgbClr val="00B050"/>
                </a:solidFill>
              </a:rPr>
              <a:t>will</a:t>
            </a:r>
          </a:p>
          <a:p>
            <a:pPr fontAlgn="base"/>
            <a:r>
              <a:rPr lang="en-US" dirty="0"/>
              <a:t>Here are some of the ways we use will</a:t>
            </a:r>
            <a:r>
              <a:rPr lang="en-US" dirty="0" smtClean="0"/>
              <a:t>:</a:t>
            </a:r>
          </a:p>
          <a:p>
            <a:pPr fontAlgn="base"/>
            <a:endParaRPr lang="en-US" b="1" dirty="0">
              <a:solidFill>
                <a:srgbClr val="00B050"/>
              </a:solidFill>
            </a:endParaRPr>
          </a:p>
          <a:p>
            <a:pPr fontAlgn="base"/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. To talk about the </a:t>
            </a:r>
            <a:r>
              <a:rPr lang="en-US" b="1" dirty="0" smtClean="0">
                <a:solidFill>
                  <a:srgbClr val="00B050"/>
                </a:solidFill>
              </a:rPr>
              <a:t>future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We </a:t>
            </a:r>
            <a:r>
              <a:rPr lang="en-US" dirty="0"/>
              <a:t>can often use “will” + infinitive without “to” to refer to future events. This is often called the “pure” future: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I’ll be</a:t>
            </a:r>
            <a:r>
              <a:rPr lang="en-US" dirty="0"/>
              <a:t> back later tonight – don’t bother making me dinner.”</a:t>
            </a:r>
            <a:br>
              <a:rPr lang="en-US" dirty="0"/>
            </a:br>
            <a:r>
              <a:rPr lang="en-US" dirty="0"/>
              <a:t>“I’m busy right now –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b="1" dirty="0">
                <a:solidFill>
                  <a:srgbClr val="00B050"/>
                </a:solidFill>
              </a:rPr>
              <a:t>I’ll call</a:t>
            </a:r>
            <a:r>
              <a:rPr lang="en-US" dirty="0"/>
              <a:t> you tomorrow.”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Estar ocupado es una enfermedad | Acción Prefer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4" y="4024616"/>
            <a:ext cx="2589725" cy="177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41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915" y="766768"/>
            <a:ext cx="9601196" cy="5221907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rgbClr val="00B050"/>
                </a:solidFill>
              </a:rPr>
              <a:t>2. To make predictions</a:t>
            </a:r>
            <a:endParaRPr lang="en-US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dirty="0"/>
              <a:t>We also use “will” to talk about what we think will happen in the future.</a:t>
            </a:r>
          </a:p>
          <a:p>
            <a:pPr marL="0" indent="0" fontAlgn="base">
              <a:buNone/>
            </a:pPr>
            <a:r>
              <a:rPr lang="en-US" dirty="0"/>
              <a:t>“I think </a:t>
            </a:r>
            <a:r>
              <a:rPr lang="en-US" b="1" dirty="0"/>
              <a:t>it’ll rain</a:t>
            </a:r>
            <a:r>
              <a:rPr lang="en-US" dirty="0"/>
              <a:t> tonight</a:t>
            </a:r>
            <a:r>
              <a:rPr lang="en-US" dirty="0" smtClean="0"/>
              <a:t>.”</a:t>
            </a:r>
          </a:p>
          <a:p>
            <a:pPr marL="0" indent="0" fontAlgn="base">
              <a:buNone/>
            </a:pPr>
            <a:r>
              <a:rPr lang="en-US" dirty="0" smtClean="0"/>
              <a:t>I’m </a:t>
            </a:r>
            <a:r>
              <a:rPr lang="en-US" dirty="0"/>
              <a:t>sure </a:t>
            </a:r>
            <a:r>
              <a:rPr lang="en-US" b="1" dirty="0"/>
              <a:t>he’ll be</a:t>
            </a:r>
            <a:r>
              <a:rPr lang="en-US" dirty="0"/>
              <a:t> a successful lawyer one day.”</a:t>
            </a:r>
          </a:p>
          <a:p>
            <a:pPr fontAlgn="base"/>
            <a:endParaRPr lang="en-US" b="1" dirty="0" smtClean="0">
              <a:solidFill>
                <a:srgbClr val="00B050"/>
              </a:solidFill>
            </a:endParaRPr>
          </a:p>
          <a:p>
            <a:pPr fontAlgn="base"/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>
                <a:solidFill>
                  <a:srgbClr val="00B050"/>
                </a:solidFill>
              </a:rPr>
              <a:t>. To make decisions</a:t>
            </a:r>
            <a:endParaRPr lang="en-US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dirty="0"/>
              <a:t>When we make decisions at the same time as we speak, we use “will”.</a:t>
            </a:r>
          </a:p>
          <a:p>
            <a:pPr marL="0" indent="0" fontAlgn="base">
              <a:buNone/>
            </a:pPr>
            <a:r>
              <a:rPr lang="en-US" dirty="0"/>
              <a:t>For example, in a restaurant:</a:t>
            </a:r>
          </a:p>
          <a:p>
            <a:pPr marL="0" indent="0" fontAlgn="base">
              <a:buNone/>
            </a:pPr>
            <a:r>
              <a:rPr lang="en-US" dirty="0"/>
              <a:t>Waiter: “What would you like to eat?”</a:t>
            </a:r>
            <a:br>
              <a:rPr lang="en-US" dirty="0"/>
            </a:br>
            <a:r>
              <a:rPr lang="en-US" dirty="0"/>
              <a:t>Customer: “</a:t>
            </a:r>
            <a:r>
              <a:rPr lang="en-US" b="1" dirty="0"/>
              <a:t>I think I’ll have</a:t>
            </a:r>
            <a:r>
              <a:rPr lang="en-US" dirty="0"/>
              <a:t> the chicken.”</a:t>
            </a:r>
          </a:p>
          <a:p>
            <a:endParaRPr lang="es-ES" dirty="0"/>
          </a:p>
        </p:txBody>
      </p:sp>
      <p:pic>
        <p:nvPicPr>
          <p:cNvPr id="4" name="Imagen 3" descr="8 Claves para tener éxito como emprendedor - Aritz Urres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6" y="2057914"/>
            <a:ext cx="2780330" cy="147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Boy comer pollo asado cartoon Ilustración del Vector, Imagen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0"/>
          <a:stretch/>
        </p:blipFill>
        <p:spPr bwMode="auto">
          <a:xfrm>
            <a:off x="6927123" y="4443210"/>
            <a:ext cx="1713848" cy="1442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1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397" y="676616"/>
            <a:ext cx="10591799" cy="5646911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 </a:t>
            </a:r>
            <a:r>
              <a:rPr lang="en-US" b="1" dirty="0">
                <a:solidFill>
                  <a:srgbClr val="00B050"/>
                </a:solidFill>
              </a:rPr>
              <a:t>To make promises, offers, requests and threats</a:t>
            </a:r>
            <a:endParaRPr lang="en-US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dirty="0"/>
              <a:t>These are some other ways we can use “will” in English.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rgbClr val="00B050"/>
                </a:solidFill>
              </a:rPr>
              <a:t>Promises:</a:t>
            </a:r>
            <a:r>
              <a:rPr lang="en-US" sz="1800" dirty="0"/>
              <a:t> “I’ll help you with your homework tomorrow.”</a:t>
            </a:r>
            <a:br>
              <a:rPr lang="en-US" sz="1800" dirty="0"/>
            </a:br>
            <a:r>
              <a:rPr lang="en-US" sz="1800" dirty="0">
                <a:solidFill>
                  <a:srgbClr val="00B050"/>
                </a:solidFill>
              </a:rPr>
              <a:t>Offers</a:t>
            </a:r>
            <a:r>
              <a:rPr lang="en-US" sz="1800" dirty="0" smtClean="0">
                <a:solidFill>
                  <a:srgbClr val="00B050"/>
                </a:solidFill>
              </a:rPr>
              <a:t>:     </a:t>
            </a:r>
            <a:r>
              <a:rPr lang="en-US" sz="1800" dirty="0"/>
              <a:t>“</a:t>
            </a:r>
            <a:r>
              <a:rPr lang="en-US" sz="1800" b="1" dirty="0"/>
              <a:t>I’ll look after</a:t>
            </a:r>
            <a:r>
              <a:rPr lang="en-US" sz="1800" dirty="0"/>
              <a:t> the children for you if you like</a:t>
            </a:r>
            <a:r>
              <a:rPr lang="en-US" sz="1800" dirty="0" smtClean="0"/>
              <a:t>.”</a:t>
            </a:r>
          </a:p>
          <a:p>
            <a:pPr marL="0" indent="0" fontAlgn="base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Requests</a:t>
            </a:r>
            <a:r>
              <a:rPr lang="en-US" sz="1800" dirty="0">
                <a:solidFill>
                  <a:srgbClr val="00B050"/>
                </a:solidFill>
              </a:rPr>
              <a:t>:</a:t>
            </a:r>
            <a:r>
              <a:rPr lang="en-US" sz="1800" dirty="0"/>
              <a:t> “</a:t>
            </a:r>
            <a:r>
              <a:rPr lang="en-US" sz="1800" b="1" dirty="0"/>
              <a:t>Will you tell</a:t>
            </a:r>
            <a:r>
              <a:rPr lang="en-US" sz="1800" dirty="0"/>
              <a:t> Tony I called?”</a:t>
            </a:r>
            <a:br>
              <a:rPr lang="en-US" sz="1800" dirty="0"/>
            </a:br>
            <a:r>
              <a:rPr lang="en-US" sz="1800" dirty="0">
                <a:solidFill>
                  <a:srgbClr val="00B050"/>
                </a:solidFill>
              </a:rPr>
              <a:t>Threats:</a:t>
            </a:r>
            <a:r>
              <a:rPr lang="en-US" sz="1800" dirty="0"/>
              <a:t> </a:t>
            </a:r>
            <a:r>
              <a:rPr lang="en-US" sz="1800" dirty="0" smtClean="0"/>
              <a:t>   “</a:t>
            </a:r>
            <a:r>
              <a:rPr lang="en-US" sz="1800" dirty="0"/>
              <a:t>If you cheat again, </a:t>
            </a:r>
            <a:r>
              <a:rPr lang="en-US" sz="1800" b="1" dirty="0"/>
              <a:t>I’ll tell</a:t>
            </a:r>
            <a:r>
              <a:rPr lang="en-US" sz="1800" dirty="0"/>
              <a:t> the teacher.”</a:t>
            </a:r>
          </a:p>
          <a:p>
            <a:r>
              <a:rPr lang="en-US" b="1" dirty="0">
                <a:solidFill>
                  <a:srgbClr val="00B050"/>
                </a:solidFill>
              </a:rPr>
              <a:t>Negative Sentences with WILL</a:t>
            </a:r>
          </a:p>
          <a:p>
            <a:pPr marL="0" indent="0">
              <a:buNone/>
            </a:pPr>
            <a:r>
              <a:rPr lang="en-US" dirty="0"/>
              <a:t>In the negative, we add </a:t>
            </a:r>
            <a:r>
              <a:rPr lang="en-US" b="1" dirty="0"/>
              <a:t>NOT</a:t>
            </a:r>
            <a:r>
              <a:rPr lang="en-US" dirty="0"/>
              <a:t> to the end of </a:t>
            </a:r>
            <a:r>
              <a:rPr lang="en-US" b="1" dirty="0"/>
              <a:t>WILL</a:t>
            </a:r>
            <a:r>
              <a:rPr lang="en-US" dirty="0"/>
              <a:t> and not to the main verb. (= will not)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Examples: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I </a:t>
            </a:r>
            <a:r>
              <a:rPr lang="en-US" b="1" dirty="0"/>
              <a:t>will not</a:t>
            </a:r>
            <a:r>
              <a:rPr lang="en-US" dirty="0"/>
              <a:t> be in the office tomorrow. (correct)</a:t>
            </a:r>
            <a:br>
              <a:rPr lang="en-US" dirty="0"/>
            </a:br>
            <a:r>
              <a:rPr lang="en-US" i="1" dirty="0"/>
              <a:t>I </a:t>
            </a:r>
            <a:r>
              <a:rPr lang="en-US" b="1" i="1" dirty="0"/>
              <a:t>will be not</a:t>
            </a:r>
            <a:r>
              <a:rPr lang="en-US" i="1" dirty="0"/>
              <a:t> in the office tomorrow. (Incorrect)</a:t>
            </a:r>
            <a:endParaRPr lang="en-US" dirty="0"/>
          </a:p>
          <a:p>
            <a:endParaRPr lang="es-ES" dirty="0"/>
          </a:p>
        </p:txBody>
      </p:sp>
      <p:pic>
        <p:nvPicPr>
          <p:cNvPr id="4" name="Imagen 3" descr="Se cuidan niños de todas las edades - Estación Central, Regió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5"/>
          <a:stretch/>
        </p:blipFill>
        <p:spPr bwMode="auto">
          <a:xfrm>
            <a:off x="7843233" y="1365313"/>
            <a:ext cx="1931697" cy="2134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04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9491" y="1231601"/>
            <a:ext cx="9601196" cy="33189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Contractions</a:t>
            </a:r>
            <a:endParaRPr lang="es-ES" dirty="0">
              <a:solidFill>
                <a:srgbClr val="00B050"/>
              </a:solidFill>
            </a:endParaRPr>
          </a:p>
          <a:p>
            <a:r>
              <a:rPr lang="en-US" dirty="0"/>
              <a:t>It is possible to use contractions in both positive and negative sentences.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7493"/>
              </p:ext>
            </p:extLst>
          </p:nvPr>
        </p:nvGraphicFramePr>
        <p:xfrm>
          <a:off x="1468192" y="2655747"/>
          <a:ext cx="4572000" cy="314325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819">
                <a:tc>
                  <a:txBody>
                    <a:bodyPr/>
                    <a:lstStyle/>
                    <a:p>
                      <a:pPr algn="l"/>
                      <a:endParaRPr lang="es-ES" b="1" dirty="0">
                        <a:effectLst/>
                      </a:endParaRPr>
                    </a:p>
                  </a:txBody>
                  <a:tcPr marL="47625" marR="95250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rgbClr val="00B050"/>
                          </a:solidFill>
                          <a:effectLst/>
                        </a:rPr>
                        <a:t>Positive</a:t>
                      </a:r>
                      <a:br>
                        <a:rPr lang="es-ES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s-ES" b="1" dirty="0" err="1">
                          <a:solidFill>
                            <a:srgbClr val="00B050"/>
                          </a:solidFill>
                          <a:effectLst/>
                        </a:rPr>
                        <a:t>Contraction</a:t>
                      </a:r>
                      <a:endParaRPr lang="es-ES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7625" marR="95250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I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I'll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You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you'll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He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he'll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She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she'll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It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it'll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We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r>
                        <a:rPr lang="es-ES" dirty="0" err="1">
                          <a:effectLst/>
                        </a:rPr>
                        <a:t>will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we'll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 will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you'll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They will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they'll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287072" y="2567904"/>
            <a:ext cx="970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86478"/>
              </p:ext>
            </p:extLst>
          </p:nvPr>
        </p:nvGraphicFramePr>
        <p:xfrm>
          <a:off x="6601496" y="2655747"/>
          <a:ext cx="4049332" cy="3143250"/>
        </p:xfrm>
        <a:graphic>
          <a:graphicData uri="http://schemas.openxmlformats.org/drawingml/2006/table">
            <a:tbl>
              <a:tblPr/>
              <a:tblGrid>
                <a:gridCol w="202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96">
                <a:tc>
                  <a:txBody>
                    <a:bodyPr/>
                    <a:lstStyle/>
                    <a:p>
                      <a:pPr algn="l"/>
                      <a:endParaRPr lang="es-ES" b="1" dirty="0">
                        <a:effectLst/>
                      </a:endParaRPr>
                    </a:p>
                  </a:txBody>
                  <a:tcPr marL="47625" marR="95250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r>
                        <a:rPr lang="es-ES" b="1" dirty="0">
                          <a:solidFill>
                            <a:srgbClr val="00B050"/>
                          </a:solidFill>
                          <a:effectLst/>
                        </a:rPr>
                        <a:t/>
                      </a:r>
                      <a:br>
                        <a:rPr lang="es-ES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s-ES" b="1" dirty="0" err="1">
                          <a:solidFill>
                            <a:srgbClr val="00B050"/>
                          </a:solidFill>
                          <a:effectLst/>
                        </a:rPr>
                        <a:t>Contraction</a:t>
                      </a:r>
                      <a:endParaRPr lang="es-ES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7625" marR="95250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He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he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She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she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It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it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We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we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you won't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75"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They will not</a:t>
                      </a: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</a:rPr>
                        <a:t>they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r>
                        <a:rPr lang="es-ES" dirty="0" err="1">
                          <a:effectLst/>
                        </a:rPr>
                        <a:t>won't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19050" marB="190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4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2339"/>
              </p:ext>
            </p:extLst>
          </p:nvPr>
        </p:nvGraphicFramePr>
        <p:xfrm>
          <a:off x="1426051" y="1839894"/>
          <a:ext cx="9274445" cy="196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 err="1">
                          <a:effectLst/>
                        </a:rPr>
                        <a:t>Affirmative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95250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He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will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be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here tomorrow.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Subject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WILL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Verb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9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Question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95250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</a:rPr>
                        <a:t>Will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he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</a:rPr>
                        <a:t>here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</a:rPr>
                        <a:t>tomorrow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WILL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Subject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Verb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19050" marB="1905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59098" y="838394"/>
            <a:ext cx="84443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 form a question using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we reverse the order of the subject and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26051" y="3750979"/>
            <a:ext cx="709625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B050"/>
                </a:solidFill>
                <a:effectLst/>
              </a:rPr>
              <a:t>Examples:</a:t>
            </a:r>
            <a:endParaRPr lang="en-US" b="0" i="0" dirty="0" smtClean="0">
              <a:solidFill>
                <a:srgbClr val="00B050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Will they win the cup?          </a:t>
            </a:r>
            <a:br>
              <a:rPr lang="en-US" sz="2000" b="0" i="0" dirty="0" smtClean="0">
                <a:solidFill>
                  <a:srgbClr val="000000"/>
                </a:solidFill>
                <a:effectLst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</a:rPr>
              <a:t>- Yes, they will.</a:t>
            </a:r>
            <a:br>
              <a:rPr lang="en-US" sz="2000" b="0" i="0" dirty="0" smtClean="0">
                <a:solidFill>
                  <a:srgbClr val="000000"/>
                </a:solidFill>
                <a:effectLst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</a:rPr>
              <a:t>- No, they won't.</a:t>
            </a:r>
          </a:p>
          <a:p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 Will you tell him the truth?</a:t>
            </a:r>
            <a:br>
              <a:rPr lang="en-US" sz="2000" b="0" i="0" dirty="0" smtClean="0">
                <a:solidFill>
                  <a:srgbClr val="000000"/>
                </a:solidFill>
                <a:effectLst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</a:rPr>
              <a:t>- Yes, I will.</a:t>
            </a:r>
            <a:br>
              <a:rPr lang="en-US" sz="2000" b="0" i="0" dirty="0" smtClean="0">
                <a:solidFill>
                  <a:srgbClr val="000000"/>
                </a:solidFill>
                <a:effectLst/>
              </a:rPr>
            </a:br>
            <a:r>
              <a:rPr lang="en-US" sz="2000" b="0" i="0" dirty="0" smtClean="0">
                <a:solidFill>
                  <a:srgbClr val="000000"/>
                </a:solidFill>
                <a:effectLst/>
              </a:rPr>
              <a:t>- No, I won't.</a:t>
            </a:r>
          </a:p>
          <a:p>
            <a:r>
              <a:rPr lang="en-US" sz="16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1600" b="0" i="0" dirty="0" smtClean="0">
                <a:solidFill>
                  <a:srgbClr val="000000"/>
                </a:solidFill>
                <a:effectLst/>
              </a:rPr>
            </a:br>
            <a:endParaRPr lang="en-US" sz="16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959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321</Words>
  <Application>Microsoft Office PowerPoint</Application>
  <PresentationFormat>Panorámica</PresentationFormat>
  <Paragraphs>100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Orgánico</vt:lpstr>
      <vt:lpstr>The Future with WILL</vt:lpstr>
      <vt:lpstr>We can use “will” to talk about the future. We also use will to make predictions, talk about decisions, and to make promises, offers, requests and threats.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with WILL</dc:title>
  <dc:creator>PC</dc:creator>
  <cp:lastModifiedBy>Mafersita82</cp:lastModifiedBy>
  <cp:revision>13</cp:revision>
  <dcterms:created xsi:type="dcterms:W3CDTF">2020-07-07T20:18:39Z</dcterms:created>
  <dcterms:modified xsi:type="dcterms:W3CDTF">2021-02-02T23:01:33Z</dcterms:modified>
</cp:coreProperties>
</file>