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343" r:id="rId2"/>
    <p:sldId id="339" r:id="rId3"/>
    <p:sldId id="257" r:id="rId4"/>
    <p:sldId id="266" r:id="rId5"/>
    <p:sldId id="258" r:id="rId6"/>
    <p:sldId id="259" r:id="rId7"/>
    <p:sldId id="261" r:id="rId8"/>
    <p:sldId id="262" r:id="rId9"/>
    <p:sldId id="267" r:id="rId10"/>
    <p:sldId id="263" r:id="rId11"/>
    <p:sldId id="264" r:id="rId12"/>
    <p:sldId id="265"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89" autoAdjust="0"/>
    <p:restoredTop sz="94660"/>
  </p:normalViewPr>
  <p:slideViewPr>
    <p:cSldViewPr snapToGrid="0">
      <p:cViewPr varScale="1">
        <p:scale>
          <a:sx n="72" d="100"/>
          <a:sy n="72" d="100"/>
        </p:scale>
        <p:origin x="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22952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87DE6118-2437-4B30-8E3C-4D2BE6020583}" type="datetimeFigureOut">
              <a:rPr lang="en-US" smtClean="0"/>
              <a:pPr/>
              <a:t>6/26/2023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169863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410558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43687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8210812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72993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3675617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40191750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113057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185470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762332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6/26/2023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754494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6/26/2023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925229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6/26/2023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82872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6/26/2023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367791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7DE6118-2437-4B30-8E3C-4D2BE6020583}" type="datetimeFigureOut">
              <a:rPr lang="en-US" smtClean="0"/>
              <a:pPr/>
              <a:t>6/26/2023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1607657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7DE6118-2437-4B30-8E3C-4D2BE6020583}" type="datetimeFigureOut">
              <a:rPr lang="en-US" smtClean="0"/>
              <a:pPr/>
              <a:t>6/26/2023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240424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7DE6118-2437-4B30-8E3C-4D2BE6020583}" type="datetimeFigureOut">
              <a:rPr lang="en-US" smtClean="0"/>
              <a:pPr/>
              <a:t>6/26/2023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61507863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alpha val="6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A1F80-2615-41E6-B9E0-05F74C44F2D9}"/>
              </a:ext>
            </a:extLst>
          </p:cNvPr>
          <p:cNvSpPr>
            <a:spLocks noGrp="1"/>
          </p:cNvSpPr>
          <p:nvPr>
            <p:ph type="ctrTitle"/>
          </p:nvPr>
        </p:nvSpPr>
        <p:spPr>
          <a:xfrm>
            <a:off x="727785" y="2982306"/>
            <a:ext cx="8857390" cy="1371600"/>
          </a:xfrm>
        </p:spPr>
        <p:txBody>
          <a:bodyPr>
            <a:normAutofit fontScale="90000"/>
          </a:bodyPr>
          <a:lstStyle/>
          <a:p>
            <a:r>
              <a:rPr lang="es-ES" dirty="0">
                <a:latin typeface="Book Antiqua" panose="02040602050305030304" pitchFamily="18" charset="0"/>
              </a:rPr>
              <a:t>Tipos de </a:t>
            </a:r>
            <a:r>
              <a:rPr lang="es-ES" dirty="0" smtClean="0">
                <a:latin typeface="Book Antiqua" panose="02040602050305030304" pitchFamily="18" charset="0"/>
              </a:rPr>
              <a:t>acentuación</a:t>
            </a:r>
            <a:br>
              <a:rPr lang="es-ES" dirty="0" smtClean="0">
                <a:latin typeface="Book Antiqua" panose="02040602050305030304" pitchFamily="18" charset="0"/>
              </a:rPr>
            </a:br>
            <a:r>
              <a:rPr lang="es-ES" dirty="0">
                <a:latin typeface="Book Antiqua" panose="02040602050305030304" pitchFamily="18" charset="0"/>
              </a:rPr>
              <a:t/>
            </a:r>
            <a:br>
              <a:rPr lang="es-ES" dirty="0">
                <a:latin typeface="Book Antiqua" panose="02040602050305030304" pitchFamily="18" charset="0"/>
              </a:rPr>
            </a:br>
            <a:r>
              <a:rPr lang="es-ES" dirty="0" smtClean="0">
                <a:latin typeface="Book Antiqua" panose="02040602050305030304" pitchFamily="18" charset="0"/>
              </a:rPr>
              <a:t>UNIVERSIDAD NACIONAL DE CHIMBORAZO</a:t>
            </a:r>
            <a:endParaRPr lang="es-EC" dirty="0">
              <a:latin typeface="Book Antiqua" panose="02040602050305030304" pitchFamily="18" charset="0"/>
            </a:endParaRPr>
          </a:p>
        </p:txBody>
      </p:sp>
      <p:pic>
        <p:nvPicPr>
          <p:cNvPr id="5" name="Imagen 4" descr="Logotipo De La Letra Inicial Jj Con Pluma De Color Dorado Y Plateado,  Diseño Simple Y Limpio Para El Nombre De La Empresa. Logotipo Vectorial  Para Empresas Y Negocios. Ilustraciones Svg, Vectoriales,"/>
          <p:cNvPicPr/>
          <p:nvPr/>
        </p:nvPicPr>
        <p:blipFill rotWithShape="1">
          <a:blip r:embed="rId2">
            <a:extLst>
              <a:ext uri="{28A0092B-C50C-407E-A947-70E740481C1C}">
                <a14:useLocalDpi xmlns:a14="http://schemas.microsoft.com/office/drawing/2010/main" val="0"/>
              </a:ext>
            </a:extLst>
          </a:blip>
          <a:srcRect l="15902" t="13970" r="12978" b="27338"/>
          <a:stretch/>
        </p:blipFill>
        <p:spPr bwMode="auto">
          <a:xfrm>
            <a:off x="10694504" y="5791200"/>
            <a:ext cx="1497496" cy="106680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86215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23851" y="594360"/>
            <a:ext cx="9601200" cy="769513"/>
          </a:xfrm>
        </p:spPr>
        <p:style>
          <a:lnRef idx="2">
            <a:schemeClr val="accent3"/>
          </a:lnRef>
          <a:fillRef idx="1">
            <a:schemeClr val="lt1"/>
          </a:fillRef>
          <a:effectRef idx="0">
            <a:schemeClr val="accent3"/>
          </a:effectRef>
          <a:fontRef idx="minor">
            <a:schemeClr val="dk1"/>
          </a:fontRef>
        </p:style>
        <p:txBody>
          <a:bodyPr>
            <a:normAutofit fontScale="90000"/>
          </a:bodyPr>
          <a:lstStyle/>
          <a:p>
            <a:r>
              <a:rPr lang="en-US" b="1" dirty="0" smtClean="0">
                <a:solidFill>
                  <a:srgbClr val="FF0000"/>
                </a:solidFill>
              </a:rPr>
              <a:t/>
            </a:r>
            <a:br>
              <a:rPr lang="en-US" b="1" dirty="0" smtClean="0">
                <a:solidFill>
                  <a:srgbClr val="FF0000"/>
                </a:solidFill>
              </a:rPr>
            </a:br>
            <a:r>
              <a:rPr lang="en-US" b="1" dirty="0" smtClean="0">
                <a:solidFill>
                  <a:srgbClr val="FF0000"/>
                </a:solidFill>
              </a:rPr>
              <a:t>EL </a:t>
            </a:r>
            <a:r>
              <a:rPr lang="en-US" b="1" dirty="0">
                <a:solidFill>
                  <a:srgbClr val="FF0000"/>
                </a:solidFill>
              </a:rPr>
              <a:t>HIATO, </a:t>
            </a:r>
            <a:r>
              <a:rPr lang="en-US" dirty="0"/>
              <a:t>FORMULA PARA CREAR UN HIATO</a:t>
            </a:r>
            <a:br>
              <a:rPr lang="en-US" dirty="0"/>
            </a:br>
            <a:endParaRPr lang="en-US" b="1" dirty="0">
              <a:solidFill>
                <a:srgbClr val="FF0000"/>
              </a:solidFill>
            </a:endParaRPr>
          </a:p>
        </p:txBody>
      </p:sp>
      <p:sp>
        <p:nvSpPr>
          <p:cNvPr id="3" name="Marcador de contenido 2"/>
          <p:cNvSpPr>
            <a:spLocks noGrp="1"/>
          </p:cNvSpPr>
          <p:nvPr>
            <p:ph idx="1"/>
          </p:nvPr>
        </p:nvSpPr>
        <p:spPr>
          <a:xfrm>
            <a:off x="1371600" y="2171700"/>
            <a:ext cx="10515600" cy="2338161"/>
          </a:xfrm>
        </p:spPr>
        <p:txBody>
          <a:bodyPr/>
          <a:lstStyle/>
          <a:p>
            <a:r>
              <a:rPr lang="en-US" dirty="0"/>
              <a:t>VOCAL ABIERTA + VOCAL ABIERTA</a:t>
            </a:r>
          </a:p>
          <a:p>
            <a:r>
              <a:rPr lang="en-US" dirty="0"/>
              <a:t>VOCAL CERRADA +VOCAL CERRADA</a:t>
            </a:r>
          </a:p>
          <a:p>
            <a:r>
              <a:rPr lang="en-US" dirty="0"/>
              <a:t>VOCAL ABIERTA + VOCAL CERRADA (TÓNICA)</a:t>
            </a:r>
          </a:p>
        </p:txBody>
      </p:sp>
      <p:sp>
        <p:nvSpPr>
          <p:cNvPr id="4" name="CuadroTexto 3"/>
          <p:cNvSpPr txBox="1"/>
          <p:nvPr/>
        </p:nvSpPr>
        <p:spPr>
          <a:xfrm>
            <a:off x="7967884" y="1825625"/>
            <a:ext cx="2198914" cy="5016758"/>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fontAlgn="base"/>
            <a:r>
              <a:rPr lang="en-US" sz="3200" b="1" dirty="0"/>
              <a:t>EJEMPLOS:  </a:t>
            </a:r>
          </a:p>
          <a:p>
            <a:pPr fontAlgn="base"/>
            <a:r>
              <a:rPr lang="es-ES" sz="3200" dirty="0"/>
              <a:t>Mar</a:t>
            </a:r>
            <a:r>
              <a:rPr lang="es-ES" sz="3200" b="1" dirty="0"/>
              <a:t>eo</a:t>
            </a:r>
            <a:endParaRPr lang="es-ES" sz="3200" dirty="0"/>
          </a:p>
          <a:p>
            <a:pPr fontAlgn="base"/>
            <a:r>
              <a:rPr lang="es-ES" sz="3200" dirty="0"/>
              <a:t>Geolo</a:t>
            </a:r>
            <a:r>
              <a:rPr lang="es-ES" sz="3200" b="1" dirty="0"/>
              <a:t>gía</a:t>
            </a:r>
            <a:endParaRPr lang="es-ES" sz="3200" dirty="0"/>
          </a:p>
          <a:p>
            <a:pPr fontAlgn="base"/>
            <a:r>
              <a:rPr lang="es-ES" sz="3200" dirty="0"/>
              <a:t>B</a:t>
            </a:r>
            <a:r>
              <a:rPr lang="es-ES" sz="3200" b="1" dirty="0"/>
              <a:t>aú</a:t>
            </a:r>
            <a:r>
              <a:rPr lang="es-ES" sz="3200" dirty="0"/>
              <a:t>l</a:t>
            </a:r>
          </a:p>
          <a:p>
            <a:pPr fontAlgn="base"/>
            <a:r>
              <a:rPr lang="es-ES" sz="3200" dirty="0"/>
              <a:t>C</a:t>
            </a:r>
            <a:r>
              <a:rPr lang="es-ES" sz="3200" b="1" dirty="0"/>
              <a:t>ae</a:t>
            </a:r>
            <a:r>
              <a:rPr lang="es-ES" sz="3200" dirty="0"/>
              <a:t>r</a:t>
            </a:r>
          </a:p>
          <a:p>
            <a:pPr fontAlgn="base"/>
            <a:r>
              <a:rPr lang="es-ES" sz="3200" dirty="0"/>
              <a:t>Z</a:t>
            </a:r>
            <a:r>
              <a:rPr lang="es-ES" sz="3200" b="1" dirty="0"/>
              <a:t>oo</a:t>
            </a:r>
            <a:r>
              <a:rPr lang="es-ES" sz="3200" dirty="0"/>
              <a:t>lógico</a:t>
            </a:r>
          </a:p>
          <a:p>
            <a:pPr fontAlgn="base"/>
            <a:r>
              <a:rPr lang="es-ES" sz="3200" dirty="0"/>
              <a:t>B</a:t>
            </a:r>
            <a:r>
              <a:rPr lang="es-ES" sz="3200" b="1" dirty="0"/>
              <a:t>úho</a:t>
            </a:r>
            <a:endParaRPr lang="es-ES" sz="3200" dirty="0"/>
          </a:p>
          <a:p>
            <a:pPr fontAlgn="base"/>
            <a:r>
              <a:rPr lang="es-ES" sz="3200" b="1" dirty="0"/>
              <a:t>Aho</a:t>
            </a:r>
            <a:r>
              <a:rPr lang="es-ES" sz="3200" dirty="0"/>
              <a:t>rrar</a:t>
            </a:r>
          </a:p>
          <a:p>
            <a:pPr fontAlgn="base"/>
            <a:r>
              <a:rPr lang="es-ES" sz="3200" dirty="0"/>
              <a:t>Ch</a:t>
            </a:r>
            <a:r>
              <a:rPr lang="es-ES" sz="3200" b="1" dirty="0"/>
              <a:t>ii</a:t>
            </a:r>
            <a:r>
              <a:rPr lang="es-ES" sz="3200" dirty="0"/>
              <a:t>ta</a:t>
            </a:r>
          </a:p>
          <a:p>
            <a:endParaRPr lang="en-US" sz="3200" b="1" dirty="0"/>
          </a:p>
        </p:txBody>
      </p:sp>
    </p:spTree>
    <p:extLst>
      <p:ext uri="{BB962C8B-B14F-4D97-AF65-F5344CB8AC3E}">
        <p14:creationId xmlns:p14="http://schemas.microsoft.com/office/powerpoint/2010/main" val="4161101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808149"/>
          </a:xfrm>
        </p:spPr>
        <p:style>
          <a:lnRef idx="2">
            <a:schemeClr val="accent3"/>
          </a:lnRef>
          <a:fillRef idx="1">
            <a:schemeClr val="lt1"/>
          </a:fillRef>
          <a:effectRef idx="0">
            <a:schemeClr val="accent3"/>
          </a:effectRef>
          <a:fontRef idx="minor">
            <a:schemeClr val="dk1"/>
          </a:fontRef>
        </p:style>
        <p:txBody>
          <a:bodyPr/>
          <a:lstStyle/>
          <a:p>
            <a:r>
              <a:rPr lang="en-US" b="1" dirty="0">
                <a:solidFill>
                  <a:srgbClr val="FF0000"/>
                </a:solidFill>
              </a:rPr>
              <a:t>FORMULA PARA CREAR UN DIPTONGO</a:t>
            </a:r>
          </a:p>
        </p:txBody>
      </p:sp>
      <p:sp>
        <p:nvSpPr>
          <p:cNvPr id="3" name="Marcador de contenido 2"/>
          <p:cNvSpPr>
            <a:spLocks noGrp="1"/>
          </p:cNvSpPr>
          <p:nvPr>
            <p:ph idx="1"/>
          </p:nvPr>
        </p:nvSpPr>
        <p:spPr>
          <a:xfrm>
            <a:off x="1010301" y="2624116"/>
            <a:ext cx="8850086" cy="2223861"/>
          </a:xfrm>
        </p:spPr>
        <p:txBody>
          <a:bodyPr>
            <a:normAutofit fontScale="85000" lnSpcReduction="20000"/>
          </a:bodyPr>
          <a:lstStyle/>
          <a:p>
            <a:r>
              <a:rPr lang="es-ES" sz="4000" dirty="0"/>
              <a:t>Vocal abierta o fuerte y otra cerrada o débil (NO TÓNICA)</a:t>
            </a:r>
          </a:p>
          <a:p>
            <a:r>
              <a:rPr lang="en-US" sz="4000" dirty="0"/>
              <a:t>Dos </a:t>
            </a:r>
            <a:r>
              <a:rPr lang="en-US" sz="4000" dirty="0" err="1"/>
              <a:t>vocales</a:t>
            </a:r>
            <a:r>
              <a:rPr lang="en-US" sz="4000" dirty="0"/>
              <a:t> </a:t>
            </a:r>
            <a:r>
              <a:rPr lang="en-US" sz="4000" dirty="0" err="1"/>
              <a:t>cerradas</a:t>
            </a:r>
            <a:r>
              <a:rPr lang="en-US" sz="4000" dirty="0"/>
              <a:t> </a:t>
            </a:r>
          </a:p>
          <a:p>
            <a:r>
              <a:rPr lang="en-US" sz="4000" dirty="0"/>
              <a:t>DISTINTAS (I+U, U+I)</a:t>
            </a:r>
          </a:p>
          <a:p>
            <a:endParaRPr lang="es-ES" dirty="0"/>
          </a:p>
          <a:p>
            <a:endParaRPr lang="en-US" dirty="0"/>
          </a:p>
        </p:txBody>
      </p:sp>
      <p:sp>
        <p:nvSpPr>
          <p:cNvPr id="5" name="Rectángulo 4"/>
          <p:cNvSpPr/>
          <p:nvPr/>
        </p:nvSpPr>
        <p:spPr>
          <a:xfrm>
            <a:off x="9457539" y="1828322"/>
            <a:ext cx="2182586" cy="4524315"/>
          </a:xfrm>
          <a:prstGeom prst="rect">
            <a:avLst/>
          </a:prstGeom>
        </p:spPr>
        <p:txBody>
          <a:bodyPr wrap="square">
            <a:spAutoFit/>
          </a:bodyPr>
          <a:lstStyle/>
          <a:p>
            <a:r>
              <a:rPr lang="en-US" sz="3600" b="1" dirty="0" err="1"/>
              <a:t>P</a:t>
            </a:r>
            <a:r>
              <a:rPr lang="en-US" sz="3600" b="1" dirty="0" err="1">
                <a:solidFill>
                  <a:srgbClr val="FF0000"/>
                </a:solidFill>
              </a:rPr>
              <a:t>ai</a:t>
            </a:r>
            <a:r>
              <a:rPr lang="en-US" sz="3600" b="1" dirty="0" err="1"/>
              <a:t>saje</a:t>
            </a:r>
            <a:endParaRPr lang="en-US" sz="3600" b="1" dirty="0"/>
          </a:p>
          <a:p>
            <a:r>
              <a:rPr lang="en-US" sz="3600" b="1" dirty="0" err="1"/>
              <a:t>Mag</a:t>
            </a:r>
            <a:r>
              <a:rPr lang="en-US" sz="3600" b="1" dirty="0" err="1">
                <a:solidFill>
                  <a:srgbClr val="0070C0"/>
                </a:solidFill>
              </a:rPr>
              <a:t>ia</a:t>
            </a:r>
            <a:endParaRPr lang="en-US" sz="3600" b="1" dirty="0">
              <a:solidFill>
                <a:srgbClr val="0070C0"/>
              </a:solidFill>
            </a:endParaRPr>
          </a:p>
          <a:p>
            <a:r>
              <a:rPr lang="en-US" sz="3600" b="1" dirty="0" err="1"/>
              <a:t>P</a:t>
            </a:r>
            <a:r>
              <a:rPr lang="en-US" sz="3600" b="1" dirty="0" err="1">
                <a:solidFill>
                  <a:schemeClr val="accent6"/>
                </a:solidFill>
              </a:rPr>
              <a:t>au</a:t>
            </a:r>
            <a:r>
              <a:rPr lang="en-US" sz="3600" b="1" dirty="0" err="1"/>
              <a:t>sa</a:t>
            </a:r>
            <a:endParaRPr lang="en-US" sz="3600" b="1" dirty="0"/>
          </a:p>
          <a:p>
            <a:r>
              <a:rPr lang="en-US" sz="3600" b="1" dirty="0"/>
              <a:t>Ps</a:t>
            </a:r>
            <a:r>
              <a:rPr lang="en-US" sz="3600" b="1" dirty="0">
                <a:solidFill>
                  <a:schemeClr val="accent4"/>
                </a:solidFill>
              </a:rPr>
              <a:t>eu</a:t>
            </a:r>
            <a:r>
              <a:rPr lang="en-US" sz="3600" b="1" dirty="0"/>
              <a:t>do</a:t>
            </a:r>
          </a:p>
          <a:p>
            <a:r>
              <a:rPr lang="en-US" sz="3600" b="1" dirty="0" err="1">
                <a:solidFill>
                  <a:srgbClr val="7030A0"/>
                </a:solidFill>
              </a:rPr>
              <a:t>Ahi</a:t>
            </a:r>
            <a:r>
              <a:rPr lang="en-US" sz="3600" b="1" dirty="0" err="1"/>
              <a:t>lar</a:t>
            </a:r>
            <a:endParaRPr lang="en-US" sz="3600" b="1" dirty="0"/>
          </a:p>
          <a:p>
            <a:r>
              <a:rPr lang="en-US" sz="3600" b="1" dirty="0"/>
              <a:t>R</a:t>
            </a:r>
            <a:r>
              <a:rPr lang="en-US" sz="3600" b="1" dirty="0">
                <a:solidFill>
                  <a:srgbClr val="FF0000"/>
                </a:solidFill>
              </a:rPr>
              <a:t>ei</a:t>
            </a:r>
            <a:r>
              <a:rPr lang="en-US" sz="3600" b="1" dirty="0"/>
              <a:t>na</a:t>
            </a:r>
          </a:p>
          <a:p>
            <a:r>
              <a:rPr lang="en-US" sz="3600" b="1" dirty="0"/>
              <a:t>L</a:t>
            </a:r>
            <a:r>
              <a:rPr lang="en-US" sz="3600" b="1" dirty="0">
                <a:solidFill>
                  <a:srgbClr val="C00000"/>
                </a:solidFill>
              </a:rPr>
              <a:t>ou</a:t>
            </a:r>
            <a:r>
              <a:rPr lang="en-US" sz="3600" b="1" dirty="0"/>
              <a:t>rdes</a:t>
            </a:r>
          </a:p>
          <a:p>
            <a:r>
              <a:rPr lang="en-US" sz="3600" b="1" dirty="0" err="1"/>
              <a:t>Individ</a:t>
            </a:r>
            <a:r>
              <a:rPr lang="en-US" sz="3600" b="1" dirty="0" err="1">
                <a:solidFill>
                  <a:srgbClr val="FF0000"/>
                </a:solidFill>
              </a:rPr>
              <a:t>uo</a:t>
            </a:r>
            <a:endParaRPr lang="en-US" sz="3600" b="1" dirty="0">
              <a:solidFill>
                <a:srgbClr val="FF0000"/>
              </a:solidFill>
            </a:endParaRPr>
          </a:p>
        </p:txBody>
      </p:sp>
    </p:spTree>
    <p:extLst>
      <p:ext uri="{BB962C8B-B14F-4D97-AF65-F5344CB8AC3E}">
        <p14:creationId xmlns:p14="http://schemas.microsoft.com/office/powerpoint/2010/main" val="151753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34556" y="797510"/>
            <a:ext cx="11179629" cy="5693866"/>
          </a:xfrm>
          <a:prstGeom prst="rect">
            <a:avLst/>
          </a:prstGeom>
        </p:spPr>
        <p:txBody>
          <a:bodyPr wrap="square">
            <a:spAutoFit/>
          </a:bodyPr>
          <a:lstStyle/>
          <a:p>
            <a:pPr algn="just" fontAlgn="base"/>
            <a:r>
              <a:rPr lang="es-ES" sz="2800" b="1" i="0" dirty="0">
                <a:solidFill>
                  <a:schemeClr val="bg1"/>
                </a:solidFill>
                <a:effectLst/>
                <a:latin typeface="inherit"/>
              </a:rPr>
              <a:t>Diferencias clave entre hiato y diptongo</a:t>
            </a:r>
            <a:endParaRPr lang="es-ES" sz="2800" b="0" i="0" dirty="0">
              <a:solidFill>
                <a:schemeClr val="bg1"/>
              </a:solidFill>
              <a:effectLst/>
              <a:latin typeface="Source Sans Pro"/>
            </a:endParaRPr>
          </a:p>
          <a:p>
            <a:pPr algn="just" fontAlgn="base">
              <a:buFont typeface="Arial" panose="020B0604020202020204" pitchFamily="34" charset="0"/>
              <a:buChar char="•"/>
            </a:pPr>
            <a:r>
              <a:rPr lang="es-ES" sz="2800" b="0" i="0" dirty="0">
                <a:solidFill>
                  <a:schemeClr val="bg1"/>
                </a:solidFill>
                <a:effectLst/>
                <a:latin typeface="inherit"/>
              </a:rPr>
              <a:t>Los diptongos sólo se forman cuando se combina una vocal abierta o fuerte (a, e, o) y otra cerrada o débil (i, u) o bien, cuando se combinan dos cerradas; pero sin que ninguna lleve tilde y con la condición de que sean diferentes (que no se trate de la misma vocal repetida dos veces). </a:t>
            </a:r>
          </a:p>
          <a:p>
            <a:pPr algn="just" fontAlgn="base">
              <a:buFont typeface="Arial" panose="020B0604020202020204" pitchFamily="34" charset="0"/>
              <a:buChar char="•"/>
            </a:pPr>
            <a:endParaRPr lang="es-ES" sz="2800" b="0" i="0" dirty="0">
              <a:solidFill>
                <a:schemeClr val="bg1"/>
              </a:solidFill>
              <a:effectLst/>
              <a:latin typeface="inherit"/>
            </a:endParaRPr>
          </a:p>
          <a:p>
            <a:pPr algn="just" fontAlgn="base">
              <a:buFont typeface="Arial" panose="020B0604020202020204" pitchFamily="34" charset="0"/>
              <a:buChar char="•"/>
            </a:pPr>
            <a:r>
              <a:rPr lang="es-ES" sz="2800" b="0" i="0" dirty="0">
                <a:solidFill>
                  <a:schemeClr val="bg1"/>
                </a:solidFill>
                <a:effectLst/>
                <a:latin typeface="inherit"/>
              </a:rPr>
              <a:t>Por otra parte, los hiatos se forman cuando se combinan dos vocales abiertas, dos vocales cerradas iguales y cuando se combina una vocal abierta y una cerrada, pero esta última debe tener la tilde.</a:t>
            </a:r>
          </a:p>
          <a:p>
            <a:pPr algn="just" fontAlgn="base"/>
            <a:endParaRPr lang="es-ES" sz="2800" b="0" i="0" dirty="0">
              <a:solidFill>
                <a:schemeClr val="bg1"/>
              </a:solidFill>
              <a:effectLst/>
              <a:latin typeface="inherit"/>
            </a:endParaRPr>
          </a:p>
          <a:p>
            <a:pPr algn="just" fontAlgn="base">
              <a:buFont typeface="Arial" panose="020B0604020202020204" pitchFamily="34" charset="0"/>
              <a:buChar char="•"/>
            </a:pPr>
            <a:r>
              <a:rPr lang="es-ES" sz="2800" b="0" i="0" dirty="0">
                <a:solidFill>
                  <a:schemeClr val="bg1"/>
                </a:solidFill>
                <a:effectLst/>
                <a:latin typeface="inherit"/>
              </a:rPr>
              <a:t>Cuando hacemos una división de sílabas, los diptongos no se separan pero los hiatos sí.</a:t>
            </a:r>
          </a:p>
        </p:txBody>
      </p:sp>
    </p:spTree>
    <p:extLst>
      <p:ext uri="{BB962C8B-B14F-4D97-AF65-F5344CB8AC3E}">
        <p14:creationId xmlns:p14="http://schemas.microsoft.com/office/powerpoint/2010/main" val="3027388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695059371"/>
              </p:ext>
            </p:extLst>
          </p:nvPr>
        </p:nvGraphicFramePr>
        <p:xfrm>
          <a:off x="424543" y="359227"/>
          <a:ext cx="11463202" cy="5448547"/>
        </p:xfrm>
        <a:graphic>
          <a:graphicData uri="http://schemas.openxmlformats.org/drawingml/2006/table">
            <a:tbl>
              <a:tblPr/>
              <a:tblGrid>
                <a:gridCol w="11463202">
                  <a:extLst>
                    <a:ext uri="{9D8B030D-6E8A-4147-A177-3AD203B41FA5}">
                      <a16:colId xmlns:a16="http://schemas.microsoft.com/office/drawing/2014/main" val="4158969366"/>
                    </a:ext>
                  </a:extLst>
                </a:gridCol>
              </a:tblGrid>
              <a:tr h="695281">
                <a:tc>
                  <a:txBody>
                    <a:bodyPr/>
                    <a:lstStyle/>
                    <a:p>
                      <a:r>
                        <a:rPr lang="es-ES" sz="2800" b="1">
                          <a:latin typeface="Verdana" panose="020B0604030504040204" pitchFamily="34" charset="0"/>
                        </a:rPr>
                        <a:t>ACENTUACIÓN DE LOS DIPTONGOS Y TRIPTONGOS</a:t>
                      </a:r>
                      <a:endParaRPr lang="es-ES" sz="2800"/>
                    </a:p>
                  </a:txBody>
                  <a:tcPr anchor="ctr">
                    <a:lnL>
                      <a:noFill/>
                    </a:lnL>
                    <a:lnR>
                      <a:noFill/>
                    </a:lnR>
                    <a:lnT>
                      <a:noFill/>
                    </a:lnT>
                    <a:lnB>
                      <a:noFill/>
                    </a:lnB>
                    <a:solidFill>
                      <a:srgbClr val="CCCC00"/>
                    </a:solidFill>
                  </a:tcPr>
                </a:tc>
                <a:extLst>
                  <a:ext uri="{0D108BD9-81ED-4DB2-BD59-A6C34878D82A}">
                    <a16:rowId xmlns:a16="http://schemas.microsoft.com/office/drawing/2014/main" val="3058916036"/>
                  </a:ext>
                </a:extLst>
              </a:tr>
              <a:tr h="1738203">
                <a:tc>
                  <a:txBody>
                    <a:bodyPr/>
                    <a:lstStyle/>
                    <a:p>
                      <a:r>
                        <a:rPr lang="es-ES" sz="2800" dirty="0">
                          <a:latin typeface="Verdana" panose="020B0604030504040204" pitchFamily="34" charset="0"/>
                        </a:rPr>
                        <a:t>Los diptongos y triptongos llevarán tilde cuando sigan la regla general de acentuación. La tilde se colocará sobre la vocal abierta del diptongo o triptongo. </a:t>
                      </a:r>
                      <a:r>
                        <a:rPr lang="es-ES" sz="2800" i="1" dirty="0">
                          <a:latin typeface="Verdana" panose="020B0604030504040204" pitchFamily="34" charset="0"/>
                        </a:rPr>
                        <a:t>Reunión - exceptuéis - tráigamelo </a:t>
                      </a:r>
                      <a:r>
                        <a:rPr lang="es-ES" sz="2800" i="1" dirty="0" smtClean="0">
                          <a:latin typeface="Verdana" panose="020B0604030504040204" pitchFamily="34" charset="0"/>
                        </a:rPr>
                        <a:t>– </a:t>
                      </a:r>
                      <a:r>
                        <a:rPr lang="es-ES" sz="2800" i="1" dirty="0">
                          <a:latin typeface="Verdana" panose="020B0604030504040204" pitchFamily="34" charset="0"/>
                        </a:rPr>
                        <a:t>efectuáis</a:t>
                      </a:r>
                      <a:r>
                        <a:rPr lang="es-ES" sz="2800" dirty="0" smtClean="0">
                          <a:latin typeface="Verdana" panose="020B0604030504040204" pitchFamily="34" charset="0"/>
                        </a:rPr>
                        <a:t>.</a:t>
                      </a:r>
                      <a:endParaRPr lang="es-ES" sz="2800" dirty="0"/>
                    </a:p>
                  </a:txBody>
                  <a:tcPr anchor="ctr">
                    <a:lnL>
                      <a:noFill/>
                    </a:lnL>
                    <a:lnR>
                      <a:noFill/>
                    </a:lnR>
                    <a:lnT>
                      <a:noFill/>
                    </a:lnT>
                    <a:lnB>
                      <a:noFill/>
                    </a:lnB>
                  </a:tcPr>
                </a:tc>
                <a:extLst>
                  <a:ext uri="{0D108BD9-81ED-4DB2-BD59-A6C34878D82A}">
                    <a16:rowId xmlns:a16="http://schemas.microsoft.com/office/drawing/2014/main" val="4236098958"/>
                  </a:ext>
                </a:extLst>
              </a:tr>
              <a:tr h="695281">
                <a:tc>
                  <a:txBody>
                    <a:bodyPr/>
                    <a:lstStyle/>
                    <a:p>
                      <a:r>
                        <a:rPr lang="en-US" sz="2800" b="1">
                          <a:latin typeface="Verdana" panose="020B0604030504040204" pitchFamily="34" charset="0"/>
                        </a:rPr>
                        <a:t>ACENTUACIÓN DE LOS HIATOS</a:t>
                      </a:r>
                      <a:endParaRPr lang="en-US" sz="2800"/>
                    </a:p>
                  </a:txBody>
                  <a:tcPr anchor="ctr">
                    <a:lnL>
                      <a:noFill/>
                    </a:lnL>
                    <a:lnR>
                      <a:noFill/>
                    </a:lnR>
                    <a:lnT>
                      <a:noFill/>
                    </a:lnT>
                    <a:lnB>
                      <a:noFill/>
                    </a:lnB>
                    <a:solidFill>
                      <a:srgbClr val="CCCC00"/>
                    </a:solidFill>
                  </a:tcPr>
                </a:tc>
                <a:extLst>
                  <a:ext uri="{0D108BD9-81ED-4DB2-BD59-A6C34878D82A}">
                    <a16:rowId xmlns:a16="http://schemas.microsoft.com/office/drawing/2014/main" val="2888216387"/>
                  </a:ext>
                </a:extLst>
              </a:tr>
              <a:tr h="2259665">
                <a:tc>
                  <a:txBody>
                    <a:bodyPr/>
                    <a:lstStyle/>
                    <a:p>
                      <a:r>
                        <a:rPr lang="es-ES" sz="2800" dirty="0">
                          <a:latin typeface="Verdana" panose="020B0604030504040204" pitchFamily="34" charset="0"/>
                        </a:rPr>
                        <a:t>Cuando el hiato es el resultado de la destrucción de un diptongo, es decir, cuando hay dos vocales junta pertenecientes a sílabas diferentes, y una de ellas es una -i o una -u, se pondrá la tilde sobre la i o la u, aunque no siga la regla </a:t>
                      </a:r>
                      <a:r>
                        <a:rPr lang="es-ES" sz="2800" dirty="0" err="1">
                          <a:latin typeface="Verdana" panose="020B0604030504040204" pitchFamily="34" charset="0"/>
                        </a:rPr>
                        <a:t>general.</a:t>
                      </a:r>
                      <a:r>
                        <a:rPr lang="es-ES" sz="2800" i="1" dirty="0" err="1">
                          <a:latin typeface="Verdana" panose="020B0604030504040204" pitchFamily="34" charset="0"/>
                        </a:rPr>
                        <a:t>Subían</a:t>
                      </a:r>
                      <a:r>
                        <a:rPr lang="es-ES" sz="2800" i="1" dirty="0">
                          <a:latin typeface="Verdana" panose="020B0604030504040204" pitchFamily="34" charset="0"/>
                        </a:rPr>
                        <a:t> - oíamos - incluía - raíz</a:t>
                      </a:r>
                      <a:endParaRPr lang="es-ES" sz="2800" dirty="0"/>
                    </a:p>
                  </a:txBody>
                  <a:tcPr anchor="ctr">
                    <a:lnL>
                      <a:noFill/>
                    </a:lnL>
                    <a:lnR>
                      <a:noFill/>
                    </a:lnR>
                    <a:lnT>
                      <a:noFill/>
                    </a:lnT>
                    <a:lnB>
                      <a:noFill/>
                    </a:lnB>
                  </a:tcPr>
                </a:tc>
                <a:extLst>
                  <a:ext uri="{0D108BD9-81ED-4DB2-BD59-A6C34878D82A}">
                    <a16:rowId xmlns:a16="http://schemas.microsoft.com/office/drawing/2014/main" val="3790035315"/>
                  </a:ext>
                </a:extLst>
              </a:tr>
            </a:tbl>
          </a:graphicData>
        </a:graphic>
      </p:graphicFrame>
    </p:spTree>
    <p:extLst>
      <p:ext uri="{BB962C8B-B14F-4D97-AF65-F5344CB8AC3E}">
        <p14:creationId xmlns:p14="http://schemas.microsoft.com/office/powerpoint/2010/main" val="200013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9354443-162C-46D0-A278-0DA4ED773F30}"/>
              </a:ext>
            </a:extLst>
          </p:cNvPr>
          <p:cNvSpPr>
            <a:spLocks noGrp="1"/>
          </p:cNvSpPr>
          <p:nvPr>
            <p:ph idx="1"/>
          </p:nvPr>
        </p:nvSpPr>
        <p:spPr>
          <a:xfrm>
            <a:off x="2672366" y="2343956"/>
            <a:ext cx="7720885" cy="3119906"/>
          </a:xfrm>
        </p:spPr>
        <p:style>
          <a:lnRef idx="0">
            <a:schemeClr val="accent1"/>
          </a:lnRef>
          <a:fillRef idx="3">
            <a:schemeClr val="accent1"/>
          </a:fillRef>
          <a:effectRef idx="3">
            <a:schemeClr val="accent1"/>
          </a:effectRef>
          <a:fontRef idx="minor">
            <a:schemeClr val="lt1"/>
          </a:fontRef>
        </p:style>
        <p:txBody>
          <a:bodyPr>
            <a:normAutofit lnSpcReduction="10000"/>
          </a:bodyPr>
          <a:lstStyle/>
          <a:p>
            <a:pPr marL="0" indent="0">
              <a:buNone/>
            </a:pPr>
            <a:r>
              <a:rPr lang="es-ES" sz="2800" dirty="0"/>
              <a:t>1.- Las palabras según su acento. </a:t>
            </a:r>
          </a:p>
          <a:p>
            <a:pPr marL="0" indent="0">
              <a:buNone/>
            </a:pPr>
            <a:r>
              <a:rPr lang="es-ES" sz="2800" dirty="0"/>
              <a:t>2.- Reglas generales de la acentuación gráfica</a:t>
            </a:r>
          </a:p>
          <a:p>
            <a:pPr marL="0" indent="0">
              <a:buNone/>
            </a:pPr>
            <a:r>
              <a:rPr lang="es-ES" sz="2800" dirty="0"/>
              <a:t>3.- Reglas particulares de la acentuación gráfica</a:t>
            </a:r>
          </a:p>
          <a:p>
            <a:pPr marL="0" indent="0">
              <a:buNone/>
            </a:pPr>
            <a:r>
              <a:rPr lang="es-ES" sz="2800" dirty="0"/>
              <a:t>4.-El Hiato y el Diptongo </a:t>
            </a:r>
          </a:p>
          <a:p>
            <a:pPr marL="0" indent="0" algn="just">
              <a:buNone/>
            </a:pPr>
            <a:endParaRPr lang="es-ES" dirty="0"/>
          </a:p>
        </p:txBody>
      </p:sp>
      <p:pic>
        <p:nvPicPr>
          <p:cNvPr id="5" name="Imagen 4">
            <a:extLst>
              <a:ext uri="{FF2B5EF4-FFF2-40B4-BE49-F238E27FC236}">
                <a16:creationId xmlns:a16="http://schemas.microsoft.com/office/drawing/2014/main" id="{FF58F7B1-34E9-4068-87AF-B1E6458F4075}"/>
              </a:ext>
            </a:extLst>
          </p:cNvPr>
          <p:cNvPicPr>
            <a:picLocks noChangeAspect="1"/>
          </p:cNvPicPr>
          <p:nvPr/>
        </p:nvPicPr>
        <p:blipFill rotWithShape="1">
          <a:blip r:embed="rId2">
            <a:clrChange>
              <a:clrFrom>
                <a:srgbClr val="FFFFFF"/>
              </a:clrFrom>
              <a:clrTo>
                <a:srgbClr val="FFFFFF">
                  <a:alpha val="0"/>
                </a:srgbClr>
              </a:clrTo>
            </a:clrChange>
          </a:blip>
          <a:srcRect b="86667"/>
          <a:stretch/>
        </p:blipFill>
        <p:spPr>
          <a:xfrm rot="5400000">
            <a:off x="8188752" y="2908828"/>
            <a:ext cx="6733220" cy="1165124"/>
          </a:xfrm>
          <a:prstGeom prst="rect">
            <a:avLst/>
          </a:prstGeom>
        </p:spPr>
      </p:pic>
      <p:sp>
        <p:nvSpPr>
          <p:cNvPr id="6" name="CuadroTexto 5">
            <a:extLst>
              <a:ext uri="{FF2B5EF4-FFF2-40B4-BE49-F238E27FC236}">
                <a16:creationId xmlns:a16="http://schemas.microsoft.com/office/drawing/2014/main" id="{C491D613-4291-4839-9F11-7C6AF8D134DC}"/>
              </a:ext>
            </a:extLst>
          </p:cNvPr>
          <p:cNvSpPr txBox="1"/>
          <p:nvPr/>
        </p:nvSpPr>
        <p:spPr>
          <a:xfrm>
            <a:off x="3319529" y="844502"/>
            <a:ext cx="6098146" cy="83099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s-ES" sz="4800" dirty="0">
                <a:latin typeface="Book Antiqua" panose="02040602050305030304" pitchFamily="18" charset="0"/>
              </a:rPr>
              <a:t>Tipos de acentuación</a:t>
            </a:r>
            <a:endParaRPr lang="es-EC" sz="4800" dirty="0"/>
          </a:p>
        </p:txBody>
      </p:sp>
    </p:spTree>
    <p:extLst>
      <p:ext uri="{BB962C8B-B14F-4D97-AF65-F5344CB8AC3E}">
        <p14:creationId xmlns:p14="http://schemas.microsoft.com/office/powerpoint/2010/main" val="279272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534885"/>
            <a:ext cx="4103914" cy="4588329"/>
          </a:xfrm>
        </p:spPr>
        <p:txBody>
          <a:bodyPr>
            <a:normAutofit fontScale="85000" lnSpcReduction="10000"/>
          </a:bodyPr>
          <a:lstStyle/>
          <a:p>
            <a:pPr algn="ctr"/>
            <a:r>
              <a:rPr lang="es-ES" sz="4000" b="1" dirty="0"/>
              <a:t>SÍLABAS ÁTONAS</a:t>
            </a:r>
          </a:p>
          <a:p>
            <a:pPr marL="0" indent="0" algn="ctr">
              <a:buNone/>
            </a:pPr>
            <a:endParaRPr lang="es-ES" sz="4000" b="1" dirty="0"/>
          </a:p>
          <a:p>
            <a:pPr marL="0" indent="0" algn="ctr">
              <a:buNone/>
            </a:pPr>
            <a:endParaRPr lang="es-ES" sz="4000" b="1" dirty="0"/>
          </a:p>
          <a:p>
            <a:pPr marL="0" indent="0" algn="ctr">
              <a:buNone/>
            </a:pPr>
            <a:endParaRPr lang="es-ES" sz="4000" b="1" dirty="0"/>
          </a:p>
          <a:p>
            <a:pPr marL="0" indent="0" algn="ctr">
              <a:buNone/>
            </a:pPr>
            <a:endParaRPr lang="es-ES" sz="4000" b="1" dirty="0"/>
          </a:p>
          <a:p>
            <a:pPr algn="ctr"/>
            <a:r>
              <a:rPr lang="es-ES" sz="4000" b="1" dirty="0"/>
              <a:t>SÍLABA TÒNICA. </a:t>
            </a:r>
          </a:p>
          <a:p>
            <a:pPr algn="ctr"/>
            <a:endParaRPr lang="es-ES" sz="4000" b="1" dirty="0"/>
          </a:p>
          <a:p>
            <a:pPr algn="ctr"/>
            <a:endParaRPr lang="es-ES" sz="4000" b="1" dirty="0"/>
          </a:p>
          <a:p>
            <a:pPr marL="0" indent="0" algn="ctr">
              <a:buNone/>
            </a:pPr>
            <a:endParaRPr lang="es-ES" sz="4000" b="1" dirty="0"/>
          </a:p>
          <a:p>
            <a:endParaRPr lang="en-US" dirty="0"/>
          </a:p>
        </p:txBody>
      </p:sp>
      <p:pic>
        <p:nvPicPr>
          <p:cNvPr id="5122" name="Picture 2" descr="http://www.lecoindelucie.es/wp-content/uploads/2013/11/silabas.png"/>
          <p:cNvPicPr>
            <a:picLocks noChangeAspect="1" noChangeArrowheads="1"/>
          </p:cNvPicPr>
          <p:nvPr/>
        </p:nvPicPr>
        <p:blipFill>
          <a:blip r:embed="rId2">
            <a:duotone>
              <a:prstClr val="black"/>
              <a:srgbClr val="D9C3A5">
                <a:tint val="50000"/>
                <a:satMod val="180000"/>
              </a:srgbClr>
            </a:duotone>
            <a:extLst>
              <a:ext uri="{28A0092B-C50C-407E-A947-70E740481C1C}">
                <a14:useLocalDpi xmlns:a14="http://schemas.microsoft.com/office/drawing/2010/main" val="0"/>
              </a:ext>
            </a:extLst>
          </a:blip>
          <a:srcRect/>
          <a:stretch>
            <a:fillRect/>
          </a:stretch>
        </p:blipFill>
        <p:spPr bwMode="auto">
          <a:xfrm>
            <a:off x="6040391" y="0"/>
            <a:ext cx="5502143" cy="4718955"/>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title"/>
          </p:nvPr>
        </p:nvSpPr>
        <p:spPr/>
        <p:txBody>
          <a:bodyPr/>
          <a:lstStyle/>
          <a:p>
            <a:endParaRPr lang="en-US"/>
          </a:p>
        </p:txBody>
      </p:sp>
    </p:spTree>
    <p:extLst>
      <p:ext uri="{BB962C8B-B14F-4D97-AF65-F5344CB8AC3E}">
        <p14:creationId xmlns:p14="http://schemas.microsoft.com/office/powerpoint/2010/main" val="3815779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16198" y="948439"/>
            <a:ext cx="11119757" cy="5262979"/>
          </a:xfrm>
          <a:prstGeom prst="rect">
            <a:avLst/>
          </a:prstGeom>
        </p:spPr>
        <p:txBody>
          <a:bodyPr wrap="square">
            <a:spAutoFit/>
          </a:bodyPr>
          <a:lstStyle/>
          <a:p>
            <a:pPr algn="just"/>
            <a:r>
              <a:rPr lang="es-ES" sz="2800" b="1" dirty="0">
                <a:solidFill>
                  <a:schemeClr val="tx2">
                    <a:lumMod val="90000"/>
                    <a:lumOff val="10000"/>
                  </a:schemeClr>
                </a:solidFill>
              </a:rPr>
              <a:t>Agudas: Son aquellas palabras cuyo golpe de voz recae sobre la última sílaba.</a:t>
            </a:r>
          </a:p>
          <a:p>
            <a:pPr algn="just"/>
            <a:r>
              <a:rPr lang="es-ES" sz="2800" b="1" dirty="0">
                <a:solidFill>
                  <a:schemeClr val="tx2">
                    <a:lumMod val="90000"/>
                    <a:lumOff val="10000"/>
                  </a:schemeClr>
                </a:solidFill>
              </a:rPr>
              <a:t>Ejemplos:   cajón, partir, atril, sofá</a:t>
            </a:r>
          </a:p>
          <a:p>
            <a:pPr algn="just"/>
            <a:endParaRPr lang="es-ES" sz="2800" b="1" dirty="0">
              <a:solidFill>
                <a:schemeClr val="tx2">
                  <a:lumMod val="90000"/>
                  <a:lumOff val="10000"/>
                </a:schemeClr>
              </a:solidFill>
            </a:endParaRPr>
          </a:p>
          <a:p>
            <a:pPr algn="just"/>
            <a:r>
              <a:rPr lang="es-ES" sz="2800" b="1" dirty="0">
                <a:solidFill>
                  <a:srgbClr val="0070C0"/>
                </a:solidFill>
              </a:rPr>
              <a:t>Llanas o graves: Son palabras de más de una sílaba. El golpe de voz recae sobre la penúltima sílaba.</a:t>
            </a:r>
          </a:p>
          <a:p>
            <a:pPr algn="just"/>
            <a:r>
              <a:rPr lang="es-ES" sz="2800" b="1" dirty="0">
                <a:solidFill>
                  <a:srgbClr val="0070C0"/>
                </a:solidFill>
              </a:rPr>
              <a:t>Ejemplos: árbol, camisa, silla, lápiz</a:t>
            </a:r>
          </a:p>
          <a:p>
            <a:pPr algn="just"/>
            <a:endParaRPr lang="es-ES" sz="2800" b="1" dirty="0">
              <a:solidFill>
                <a:schemeClr val="tx2">
                  <a:lumMod val="90000"/>
                  <a:lumOff val="10000"/>
                </a:schemeClr>
              </a:solidFill>
            </a:endParaRPr>
          </a:p>
          <a:p>
            <a:pPr algn="just"/>
            <a:r>
              <a:rPr lang="es-ES" sz="2800" b="1" dirty="0">
                <a:solidFill>
                  <a:schemeClr val="accent4">
                    <a:lumMod val="50000"/>
                  </a:schemeClr>
                </a:solidFill>
              </a:rPr>
              <a:t>Esdrújulas y Sobreesdrújulas: Son aquellas palabras de más de dos sílabas. El golpe de voz recae sobre la antepenúltima sílaba (esdrújulas) o antes de la antepenúltima (sobreesdrújula).</a:t>
            </a:r>
          </a:p>
          <a:p>
            <a:pPr algn="just"/>
            <a:r>
              <a:rPr lang="es-ES" sz="2800" b="1" dirty="0">
                <a:solidFill>
                  <a:schemeClr val="accent4">
                    <a:lumMod val="50000"/>
                  </a:schemeClr>
                </a:solidFill>
              </a:rPr>
              <a:t>Ejemplos: cántaro, pájaro, íntimo, cándido, cámbiaselo</a:t>
            </a:r>
          </a:p>
        </p:txBody>
      </p:sp>
      <p:sp>
        <p:nvSpPr>
          <p:cNvPr id="3" name="Título 1"/>
          <p:cNvSpPr>
            <a:spLocks noGrp="1"/>
          </p:cNvSpPr>
          <p:nvPr>
            <p:ph type="title"/>
          </p:nvPr>
        </p:nvSpPr>
        <p:spPr>
          <a:xfrm>
            <a:off x="1380308" y="0"/>
            <a:ext cx="8534400" cy="1507067"/>
          </a:xfrm>
        </p:spPr>
        <p:txBody>
          <a:bodyPr/>
          <a:lstStyle/>
          <a:p>
            <a:pPr algn="ctr"/>
            <a:r>
              <a:rPr lang="es-ES" b="1" dirty="0">
                <a:solidFill>
                  <a:srgbClr val="FF0000"/>
                </a:solidFill>
              </a:rPr>
              <a:t>1.- LAS PALABRAS SEGÚN SU ACENTO</a:t>
            </a:r>
            <a:r>
              <a:rPr lang="es-ES" dirty="0"/>
              <a:t/>
            </a:r>
            <a:br>
              <a:rPr lang="es-ES" dirty="0"/>
            </a:br>
            <a:endParaRPr lang="en-US" dirty="0"/>
          </a:p>
        </p:txBody>
      </p:sp>
    </p:spTree>
    <p:extLst>
      <p:ext uri="{BB962C8B-B14F-4D97-AF65-F5344CB8AC3E}">
        <p14:creationId xmlns:p14="http://schemas.microsoft.com/office/powerpoint/2010/main" val="2603574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38943" y="648460"/>
            <a:ext cx="10853057" cy="1325563"/>
          </a:xfrm>
        </p:spPr>
        <p:style>
          <a:lnRef idx="2">
            <a:schemeClr val="accent3"/>
          </a:lnRef>
          <a:fillRef idx="1">
            <a:schemeClr val="lt1"/>
          </a:fillRef>
          <a:effectRef idx="0">
            <a:schemeClr val="accent3"/>
          </a:effectRef>
          <a:fontRef idx="minor">
            <a:schemeClr val="dk1"/>
          </a:fontRef>
        </p:style>
        <p:txBody>
          <a:bodyPr>
            <a:normAutofit fontScale="90000"/>
          </a:bodyPr>
          <a:lstStyle/>
          <a:p>
            <a:r>
              <a:rPr lang="es-ES" b="1" dirty="0">
                <a:solidFill>
                  <a:schemeClr val="accent4">
                    <a:lumMod val="50000"/>
                  </a:schemeClr>
                </a:solidFill>
              </a:rPr>
              <a:t>2.- REGLAS GENERALES DE ACENTUACIÓN GRÁFICA   (Empleo de la tilde)</a:t>
            </a:r>
            <a:r>
              <a:rPr lang="es-ES" dirty="0"/>
              <a:t/>
            </a:r>
            <a:br>
              <a:rPr lang="es-ES" dirty="0"/>
            </a:br>
            <a:endParaRPr lang="en-US" dirty="0"/>
          </a:p>
        </p:txBody>
      </p:sp>
      <p:sp>
        <p:nvSpPr>
          <p:cNvPr id="3" name="Marcador de contenido 2"/>
          <p:cNvSpPr>
            <a:spLocks noGrp="1"/>
          </p:cNvSpPr>
          <p:nvPr>
            <p:ph idx="1"/>
          </p:nvPr>
        </p:nvSpPr>
        <p:spPr>
          <a:xfrm>
            <a:off x="1175656" y="2199594"/>
            <a:ext cx="10515600" cy="4658406"/>
          </a:xfrm>
        </p:spPr>
        <p:txBody>
          <a:bodyPr>
            <a:normAutofit/>
          </a:bodyPr>
          <a:lstStyle/>
          <a:p>
            <a:pPr algn="just"/>
            <a:r>
              <a:rPr lang="es-ES" dirty="0">
                <a:solidFill>
                  <a:schemeClr val="bg1"/>
                </a:solidFill>
              </a:rPr>
              <a:t>Llevan acento ortográfico (o tilde [´]):</a:t>
            </a:r>
          </a:p>
          <a:p>
            <a:pPr algn="just"/>
            <a:r>
              <a:rPr lang="es-ES" dirty="0">
                <a:solidFill>
                  <a:schemeClr val="bg1"/>
                </a:solidFill>
              </a:rPr>
              <a:t>1ª regla	Llevarán tilde las palabras agudas terminadas en vocal (</a:t>
            </a:r>
            <a:r>
              <a:rPr lang="es-ES" dirty="0" err="1">
                <a:solidFill>
                  <a:schemeClr val="bg1"/>
                </a:solidFill>
              </a:rPr>
              <a:t>a,e,i,o,u</a:t>
            </a:r>
            <a:r>
              <a:rPr lang="es-ES" dirty="0">
                <a:solidFill>
                  <a:schemeClr val="bg1"/>
                </a:solidFill>
              </a:rPr>
              <a:t>) y en las consonantes -n y -s.</a:t>
            </a:r>
          </a:p>
          <a:p>
            <a:pPr algn="just"/>
            <a:r>
              <a:rPr lang="es-ES" dirty="0">
                <a:solidFill>
                  <a:schemeClr val="bg1"/>
                </a:solidFill>
              </a:rPr>
              <a:t>Anís - papá - cajón - sartén - maniquí - venís.</a:t>
            </a:r>
          </a:p>
          <a:p>
            <a:pPr algn="just"/>
            <a:r>
              <a:rPr lang="es-ES" dirty="0">
                <a:solidFill>
                  <a:schemeClr val="bg1"/>
                </a:solidFill>
              </a:rPr>
              <a:t>2ª regla 	Llevarán tilde las palabras </a:t>
            </a:r>
            <a:r>
              <a:rPr lang="es-ES" dirty="0" err="1">
                <a:solidFill>
                  <a:schemeClr val="bg1"/>
                </a:solidFill>
              </a:rPr>
              <a:t>Ilanas</a:t>
            </a:r>
            <a:r>
              <a:rPr lang="es-ES" dirty="0">
                <a:solidFill>
                  <a:schemeClr val="bg1"/>
                </a:solidFill>
              </a:rPr>
              <a:t> que terminen en consonante, que no sea ni -n, ni -s.</a:t>
            </a:r>
          </a:p>
          <a:p>
            <a:pPr algn="just"/>
            <a:r>
              <a:rPr lang="es-ES" dirty="0">
                <a:solidFill>
                  <a:schemeClr val="bg1"/>
                </a:solidFill>
              </a:rPr>
              <a:t>Útil - lápiz - álbum - alcázar.</a:t>
            </a:r>
          </a:p>
          <a:p>
            <a:pPr algn="just"/>
            <a:r>
              <a:rPr lang="es-ES" dirty="0">
                <a:solidFill>
                  <a:schemeClr val="bg1"/>
                </a:solidFill>
              </a:rPr>
              <a:t>3ª regla	Llevarán tilde todas las palabras esdrújulas y sobreesdrújulas.</a:t>
            </a:r>
          </a:p>
          <a:p>
            <a:pPr algn="just"/>
            <a:r>
              <a:rPr lang="es-ES" dirty="0">
                <a:solidFill>
                  <a:schemeClr val="bg1"/>
                </a:solidFill>
              </a:rPr>
              <a:t>Cándido - esdrújula - cuéntaselo - celebérrimo.</a:t>
            </a:r>
            <a:endParaRPr lang="en-US" dirty="0">
              <a:solidFill>
                <a:schemeClr val="bg1"/>
              </a:solidFill>
            </a:endParaRPr>
          </a:p>
        </p:txBody>
      </p:sp>
    </p:spTree>
    <p:extLst>
      <p:ext uri="{BB962C8B-B14F-4D97-AF65-F5344CB8AC3E}">
        <p14:creationId xmlns:p14="http://schemas.microsoft.com/office/powerpoint/2010/main" val="441232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3506481051"/>
              </p:ext>
            </p:extLst>
          </p:nvPr>
        </p:nvGraphicFramePr>
        <p:xfrm>
          <a:off x="775489" y="555285"/>
          <a:ext cx="10972800" cy="5747430"/>
        </p:xfrm>
        <a:graphic>
          <a:graphicData uri="http://schemas.openxmlformats.org/drawingml/2006/table">
            <a:tbl>
              <a:tblPr/>
              <a:tblGrid>
                <a:gridCol w="10972800">
                  <a:extLst>
                    <a:ext uri="{9D8B030D-6E8A-4147-A177-3AD203B41FA5}">
                      <a16:colId xmlns:a16="http://schemas.microsoft.com/office/drawing/2014/main" val="4120059382"/>
                    </a:ext>
                  </a:extLst>
                </a:gridCol>
              </a:tblGrid>
              <a:tr h="1211807">
                <a:tc>
                  <a:txBody>
                    <a:bodyPr/>
                    <a:lstStyle/>
                    <a:p>
                      <a:r>
                        <a:rPr lang="es-ES" sz="3200" dirty="0">
                          <a:latin typeface="Verdana" panose="020B0604030504040204" pitchFamily="34" charset="0"/>
                        </a:rPr>
                        <a:t>3.- REGLAS PARTICULARES DE LA ACENTUACIÓN GRÁFICA</a:t>
                      </a:r>
                      <a:endParaRPr lang="es-ES" sz="3200" dirty="0"/>
                    </a:p>
                  </a:txBody>
                  <a:tcPr anchor="ctr">
                    <a:lnL>
                      <a:noFill/>
                    </a:lnL>
                    <a:lnR>
                      <a:noFill/>
                    </a:lnR>
                    <a:lnT>
                      <a:noFill/>
                    </a:lnT>
                    <a:lnB>
                      <a:noFill/>
                    </a:lnB>
                    <a:solidFill>
                      <a:srgbClr val="808000"/>
                    </a:solidFill>
                  </a:tcPr>
                </a:tc>
                <a:extLst>
                  <a:ext uri="{0D108BD9-81ED-4DB2-BD59-A6C34878D82A}">
                    <a16:rowId xmlns:a16="http://schemas.microsoft.com/office/drawing/2014/main" val="2451007645"/>
                  </a:ext>
                </a:extLst>
              </a:tr>
              <a:tr h="4535623">
                <a:tc>
                  <a:txBody>
                    <a:bodyPr/>
                    <a:lstStyle/>
                    <a:p>
                      <a:pPr algn="just"/>
                      <a:r>
                        <a:rPr lang="es-ES" sz="3200" b="1" dirty="0">
                          <a:latin typeface="Verdana" panose="020B0604030504040204" pitchFamily="34" charset="0"/>
                        </a:rPr>
                        <a:t>LA TILDE DIACRÍTICA</a:t>
                      </a:r>
                      <a:r>
                        <a:rPr lang="es-ES" sz="3200" dirty="0"/>
                        <a:t> </a:t>
                      </a:r>
                      <a:r>
                        <a:rPr lang="es-ES" sz="3200" dirty="0">
                          <a:latin typeface="Verdana" panose="020B0604030504040204" pitchFamily="34" charset="0"/>
                        </a:rPr>
                        <a:t>Hay palabras que, atendiendo a las reglas generales de acentuación gráfica, no deberían llevar tilde. Sin embargo, algunas palabras admiten lo que se llama la tilde diacrítica, cuya función es la de evitar la confusión en la lengua escrita entre dos palabras que se escriben de la misma forma.</a:t>
                      </a:r>
                      <a:endParaRPr lang="es-ES" sz="3200" dirty="0"/>
                    </a:p>
                  </a:txBody>
                  <a:tcPr anchor="ctr">
                    <a:lnL>
                      <a:noFill/>
                    </a:lnL>
                    <a:lnR>
                      <a:noFill/>
                    </a:lnR>
                    <a:lnT>
                      <a:noFill/>
                    </a:lnT>
                    <a:lnB>
                      <a:noFill/>
                    </a:lnB>
                  </a:tcPr>
                </a:tc>
                <a:extLst>
                  <a:ext uri="{0D108BD9-81ED-4DB2-BD59-A6C34878D82A}">
                    <a16:rowId xmlns:a16="http://schemas.microsoft.com/office/drawing/2014/main" val="1575910785"/>
                  </a:ext>
                </a:extLst>
              </a:tr>
            </a:tbl>
          </a:graphicData>
        </a:graphic>
      </p:graphicFrame>
      <p:sp>
        <p:nvSpPr>
          <p:cNvPr id="9" name="Rectangle 1"/>
          <p:cNvSpPr>
            <a:spLocks noChangeArrowheads="1"/>
          </p:cNvSpPr>
          <p:nvPr/>
        </p:nvSpPr>
        <p:spPr bwMode="auto">
          <a:xfrm>
            <a:off x="2490788" y="17637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39896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608183460"/>
              </p:ext>
            </p:extLst>
          </p:nvPr>
        </p:nvGraphicFramePr>
        <p:xfrm>
          <a:off x="784482" y="809094"/>
          <a:ext cx="11267259" cy="5526156"/>
        </p:xfrm>
        <a:graphic>
          <a:graphicData uri="http://schemas.openxmlformats.org/drawingml/2006/table">
            <a:tbl>
              <a:tblPr/>
              <a:tblGrid>
                <a:gridCol w="11267259">
                  <a:extLst>
                    <a:ext uri="{9D8B030D-6E8A-4147-A177-3AD203B41FA5}">
                      <a16:colId xmlns:a16="http://schemas.microsoft.com/office/drawing/2014/main" val="868054840"/>
                    </a:ext>
                  </a:extLst>
                </a:gridCol>
              </a:tblGrid>
              <a:tr h="477078">
                <a:tc>
                  <a:txBody>
                    <a:bodyPr/>
                    <a:lstStyle/>
                    <a:p>
                      <a:r>
                        <a:rPr lang="es-ES" sz="2400" b="1">
                          <a:latin typeface="Verdana" panose="020B0604030504040204" pitchFamily="34" charset="0"/>
                        </a:rPr>
                        <a:t>ACENTUACIÓN DE LOS EXCLAMATIVOS E INTERROGATIVOS</a:t>
                      </a:r>
                      <a:endParaRPr lang="es-ES" sz="2400"/>
                    </a:p>
                  </a:txBody>
                  <a:tcPr anchor="ctr">
                    <a:lnL>
                      <a:noFill/>
                    </a:lnL>
                    <a:lnR>
                      <a:noFill/>
                    </a:lnR>
                    <a:lnT>
                      <a:noFill/>
                    </a:lnT>
                    <a:lnB>
                      <a:noFill/>
                    </a:lnB>
                    <a:solidFill>
                      <a:srgbClr val="CCCC00"/>
                    </a:solidFill>
                  </a:tcPr>
                </a:tc>
                <a:extLst>
                  <a:ext uri="{0D108BD9-81ED-4DB2-BD59-A6C34878D82A}">
                    <a16:rowId xmlns:a16="http://schemas.microsoft.com/office/drawing/2014/main" val="2949307360"/>
                  </a:ext>
                </a:extLst>
              </a:tr>
              <a:tr h="1550504">
                <a:tc>
                  <a:txBody>
                    <a:bodyPr/>
                    <a:lstStyle/>
                    <a:p>
                      <a:pPr algn="just"/>
                      <a:r>
                        <a:rPr lang="es-ES" sz="2400" dirty="0">
                          <a:latin typeface="Verdana" panose="020B0604030504040204" pitchFamily="34" charset="0"/>
                        </a:rPr>
                        <a:t>Las palabras que, quien, cual, cuando, cuanto, donde y como llevarán tilde siempre que sean utilizados exclamativos y como interrogativos. </a:t>
                      </a:r>
                      <a:r>
                        <a:rPr lang="es-ES" sz="2400" i="1" dirty="0">
                          <a:latin typeface="Verdana" panose="020B0604030504040204" pitchFamily="34" charset="0"/>
                        </a:rPr>
                        <a:t>¿Cómo sabes todo eso? ¿Quién te lo ha dicho? ¡Qué vacaciones tan divertidas! ¿Cuántas botellas quedan?</a:t>
                      </a:r>
                      <a:endParaRPr lang="es-ES" sz="2400" dirty="0"/>
                    </a:p>
                  </a:txBody>
                  <a:tcPr anchor="ctr">
                    <a:lnL>
                      <a:noFill/>
                    </a:lnL>
                    <a:lnR>
                      <a:noFill/>
                    </a:lnR>
                    <a:lnT>
                      <a:noFill/>
                    </a:lnT>
                    <a:lnB>
                      <a:noFill/>
                    </a:lnB>
                  </a:tcPr>
                </a:tc>
                <a:extLst>
                  <a:ext uri="{0D108BD9-81ED-4DB2-BD59-A6C34878D82A}">
                    <a16:rowId xmlns:a16="http://schemas.microsoft.com/office/drawing/2014/main" val="547412817"/>
                  </a:ext>
                </a:extLst>
              </a:tr>
              <a:tr h="477078">
                <a:tc>
                  <a:txBody>
                    <a:bodyPr/>
                    <a:lstStyle/>
                    <a:p>
                      <a:pPr algn="just"/>
                      <a:r>
                        <a:rPr lang="es-ES" sz="2400" b="1">
                          <a:latin typeface="Verdana" panose="020B0604030504040204" pitchFamily="34" charset="0"/>
                        </a:rPr>
                        <a:t>ACENTUACIÓN DE LAS PALABRAS COMPUESTAS</a:t>
                      </a:r>
                      <a:endParaRPr lang="es-ES" sz="2400"/>
                    </a:p>
                  </a:txBody>
                  <a:tcPr anchor="ctr">
                    <a:lnL>
                      <a:noFill/>
                    </a:lnL>
                    <a:lnR>
                      <a:noFill/>
                    </a:lnR>
                    <a:lnT>
                      <a:noFill/>
                    </a:lnT>
                    <a:lnB>
                      <a:noFill/>
                    </a:lnB>
                    <a:solidFill>
                      <a:srgbClr val="CCCC00"/>
                    </a:solidFill>
                  </a:tcPr>
                </a:tc>
                <a:extLst>
                  <a:ext uri="{0D108BD9-81ED-4DB2-BD59-A6C34878D82A}">
                    <a16:rowId xmlns:a16="http://schemas.microsoft.com/office/drawing/2014/main" val="2049976163"/>
                  </a:ext>
                </a:extLst>
              </a:tr>
              <a:tr h="2981738">
                <a:tc>
                  <a:txBody>
                    <a:bodyPr/>
                    <a:lstStyle/>
                    <a:p>
                      <a:pPr algn="just">
                        <a:buFont typeface="Arial" panose="020B0604020202020204" pitchFamily="34" charset="0"/>
                        <a:buChar char="•"/>
                      </a:pPr>
                      <a:r>
                        <a:rPr lang="es-ES" sz="2400" dirty="0">
                          <a:latin typeface="Verdana" panose="020B0604030504040204" pitchFamily="34" charset="0"/>
                        </a:rPr>
                        <a:t>Las palabras compuestas siguen las reglas generales de acentuación gráfica, como si se tratara de una palabra simple. </a:t>
                      </a:r>
                      <a:r>
                        <a:rPr lang="es-ES" sz="2400" i="1" dirty="0">
                          <a:latin typeface="Verdana" panose="020B0604030504040204" pitchFamily="34" charset="0"/>
                        </a:rPr>
                        <a:t>Decimoséptimo - ciempiés</a:t>
                      </a:r>
                      <a:r>
                        <a:rPr lang="es-ES" sz="2400" dirty="0">
                          <a:latin typeface="Verdana" panose="020B0604030504040204" pitchFamily="34" charset="0"/>
                        </a:rPr>
                        <a:t>.</a:t>
                      </a:r>
                      <a:endParaRPr lang="es-ES" sz="2400" dirty="0"/>
                    </a:p>
                    <a:p>
                      <a:pPr algn="just">
                        <a:buFont typeface="Arial" panose="020B0604020202020204" pitchFamily="34" charset="0"/>
                        <a:buChar char="•"/>
                      </a:pPr>
                      <a:r>
                        <a:rPr lang="es-ES" sz="2400" dirty="0">
                          <a:latin typeface="Verdana" panose="020B0604030504040204" pitchFamily="34" charset="0"/>
                        </a:rPr>
                        <a:t>Se exceptúan de esta regla los adverbios en </a:t>
                      </a:r>
                      <a:r>
                        <a:rPr lang="es-ES" sz="2400" b="1" dirty="0">
                          <a:latin typeface="Verdana" panose="020B0604030504040204" pitchFamily="34" charset="0"/>
                        </a:rPr>
                        <a:t>-mente</a:t>
                      </a:r>
                      <a:r>
                        <a:rPr lang="es-ES" sz="2400" dirty="0">
                          <a:latin typeface="Verdana" panose="020B0604030504040204" pitchFamily="34" charset="0"/>
                        </a:rPr>
                        <a:t>, como </a:t>
                      </a:r>
                      <a:r>
                        <a:rPr lang="es-ES" sz="2400" b="1" i="1" dirty="0">
                          <a:latin typeface="Verdana" panose="020B0604030504040204" pitchFamily="34" charset="0"/>
                        </a:rPr>
                        <a:t>ágilmente, cortésmente</a:t>
                      </a:r>
                      <a:r>
                        <a:rPr lang="es-ES" sz="2400" i="1" dirty="0">
                          <a:latin typeface="Verdana" panose="020B0604030504040204" pitchFamily="34" charset="0"/>
                        </a:rPr>
                        <a:t>, QUE SÍ MANTIENEN EL ACENTO GRÁFICO</a:t>
                      </a:r>
                      <a:r>
                        <a:rPr lang="es-ES" sz="2400" dirty="0">
                          <a:latin typeface="Verdana" panose="020B0604030504040204" pitchFamily="34" charset="0"/>
                        </a:rPr>
                        <a:t> de la palabra primitiva. Cuando la composición de la palabra sea mediante guion, las dos palabras simples mantendrán, si lo llevan como simples, su tilde.</a:t>
                      </a:r>
                      <a:r>
                        <a:rPr lang="es-ES" sz="2400" baseline="0" dirty="0">
                          <a:latin typeface="Verdana" panose="020B0604030504040204" pitchFamily="34" charset="0"/>
                        </a:rPr>
                        <a:t> </a:t>
                      </a:r>
                      <a:r>
                        <a:rPr lang="es-ES" sz="2400" i="1" dirty="0">
                          <a:latin typeface="Verdana" panose="020B0604030504040204" pitchFamily="34" charset="0"/>
                        </a:rPr>
                        <a:t>Físico-químico - hispano-francés.</a:t>
                      </a:r>
                      <a:endParaRPr lang="es-ES" sz="2400" dirty="0"/>
                    </a:p>
                  </a:txBody>
                  <a:tcPr anchor="ctr">
                    <a:lnL>
                      <a:noFill/>
                    </a:lnL>
                    <a:lnR>
                      <a:noFill/>
                    </a:lnR>
                    <a:lnT>
                      <a:noFill/>
                    </a:lnT>
                    <a:lnB>
                      <a:noFill/>
                    </a:lnB>
                  </a:tcPr>
                </a:tc>
                <a:extLst>
                  <a:ext uri="{0D108BD9-81ED-4DB2-BD59-A6C34878D82A}">
                    <a16:rowId xmlns:a16="http://schemas.microsoft.com/office/drawing/2014/main" val="3287527694"/>
                  </a:ext>
                </a:extLst>
              </a:tr>
            </a:tbl>
          </a:graphicData>
        </a:graphic>
      </p:graphicFrame>
    </p:spTree>
    <p:extLst>
      <p:ext uri="{BB962C8B-B14F-4D97-AF65-F5344CB8AC3E}">
        <p14:creationId xmlns:p14="http://schemas.microsoft.com/office/powerpoint/2010/main" val="1559905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654511076"/>
              </p:ext>
            </p:extLst>
          </p:nvPr>
        </p:nvGraphicFramePr>
        <p:xfrm>
          <a:off x="1285222" y="686027"/>
          <a:ext cx="10615004" cy="5771616"/>
        </p:xfrm>
        <a:graphic>
          <a:graphicData uri="http://schemas.openxmlformats.org/drawingml/2006/table">
            <a:tbl>
              <a:tblPr>
                <a:tableStyleId>{35758FB7-9AC5-4552-8A53-C91805E547FA}</a:tableStyleId>
              </a:tblPr>
              <a:tblGrid>
                <a:gridCol w="5307502">
                  <a:extLst>
                    <a:ext uri="{9D8B030D-6E8A-4147-A177-3AD203B41FA5}">
                      <a16:colId xmlns:a16="http://schemas.microsoft.com/office/drawing/2014/main" val="1886870265"/>
                    </a:ext>
                  </a:extLst>
                </a:gridCol>
                <a:gridCol w="5307502">
                  <a:extLst>
                    <a:ext uri="{9D8B030D-6E8A-4147-A177-3AD203B41FA5}">
                      <a16:colId xmlns:a16="http://schemas.microsoft.com/office/drawing/2014/main" val="29512030"/>
                    </a:ext>
                  </a:extLst>
                </a:gridCol>
              </a:tblGrid>
              <a:tr h="349615">
                <a:tc>
                  <a:txBody>
                    <a:bodyPr/>
                    <a:lstStyle/>
                    <a:p>
                      <a:r>
                        <a:rPr lang="en-US" sz="2000" dirty="0"/>
                        <a:t>NO LLEVA TILDE</a:t>
                      </a:r>
                    </a:p>
                  </a:txBody>
                  <a:tcPr marL="73751" marR="73751" marT="36876" marB="36876" anchor="ctr"/>
                </a:tc>
                <a:tc>
                  <a:txBody>
                    <a:bodyPr/>
                    <a:lstStyle/>
                    <a:p>
                      <a:r>
                        <a:rPr lang="en-US" sz="2000"/>
                        <a:t>LLEVA TILDE DIACRÍTICA</a:t>
                      </a:r>
                    </a:p>
                  </a:txBody>
                  <a:tcPr marL="73751" marR="73751" marT="36876" marB="36876" anchor="ctr"/>
                </a:tc>
                <a:extLst>
                  <a:ext uri="{0D108BD9-81ED-4DB2-BD59-A6C34878D82A}">
                    <a16:rowId xmlns:a16="http://schemas.microsoft.com/office/drawing/2014/main" val="2182002838"/>
                  </a:ext>
                </a:extLst>
              </a:tr>
              <a:tr h="613949">
                <a:tc>
                  <a:txBody>
                    <a:bodyPr/>
                    <a:lstStyle/>
                    <a:p>
                      <a:r>
                        <a:rPr lang="es-ES" sz="2000"/>
                        <a:t>El (artículo) </a:t>
                      </a:r>
                      <a:br>
                        <a:rPr lang="es-ES" sz="2000"/>
                      </a:br>
                      <a:r>
                        <a:rPr lang="es-ES" sz="2000"/>
                        <a:t>El sol reluce</a:t>
                      </a:r>
                    </a:p>
                  </a:txBody>
                  <a:tcPr marL="73751" marR="73751" marT="36876" marB="36876" anchor="ctr"/>
                </a:tc>
                <a:tc>
                  <a:txBody>
                    <a:bodyPr/>
                    <a:lstStyle/>
                    <a:p>
                      <a:r>
                        <a:rPr lang="es-ES" sz="2000"/>
                        <a:t>Él (pronombre personal) </a:t>
                      </a:r>
                      <a:br>
                        <a:rPr lang="es-ES" sz="2000"/>
                      </a:br>
                      <a:r>
                        <a:rPr lang="es-ES" sz="2000"/>
                        <a:t>Él sabe tocar la flauta</a:t>
                      </a:r>
                    </a:p>
                  </a:txBody>
                  <a:tcPr marL="73751" marR="73751" marT="36876" marB="36876" anchor="ctr"/>
                </a:tc>
                <a:extLst>
                  <a:ext uri="{0D108BD9-81ED-4DB2-BD59-A6C34878D82A}">
                    <a16:rowId xmlns:a16="http://schemas.microsoft.com/office/drawing/2014/main" val="3656320008"/>
                  </a:ext>
                </a:extLst>
              </a:tr>
              <a:tr h="613949">
                <a:tc>
                  <a:txBody>
                    <a:bodyPr/>
                    <a:lstStyle/>
                    <a:p>
                      <a:r>
                        <a:rPr lang="es-ES" sz="2000" dirty="0"/>
                        <a:t>De (preposición) </a:t>
                      </a:r>
                      <a:br>
                        <a:rPr lang="es-ES" sz="2000" dirty="0"/>
                      </a:br>
                      <a:r>
                        <a:rPr lang="es-ES" sz="2000" dirty="0"/>
                        <a:t>Iros de aquí.</a:t>
                      </a:r>
                    </a:p>
                  </a:txBody>
                  <a:tcPr marL="73751" marR="73751" marT="36876" marB="36876" anchor="ctr"/>
                </a:tc>
                <a:tc>
                  <a:txBody>
                    <a:bodyPr/>
                    <a:lstStyle/>
                    <a:p>
                      <a:r>
                        <a:rPr lang="es-ES" sz="2000"/>
                        <a:t>Dé (verbo dar) </a:t>
                      </a:r>
                      <a:br>
                        <a:rPr lang="es-ES" sz="2000"/>
                      </a:br>
                      <a:r>
                        <a:rPr lang="es-ES" sz="2000"/>
                        <a:t>Quiero que me dé esto.</a:t>
                      </a:r>
                    </a:p>
                  </a:txBody>
                  <a:tcPr marL="73751" marR="73751" marT="36876" marB="36876" anchor="ctr"/>
                </a:tc>
                <a:extLst>
                  <a:ext uri="{0D108BD9-81ED-4DB2-BD59-A6C34878D82A}">
                    <a16:rowId xmlns:a16="http://schemas.microsoft.com/office/drawing/2014/main" val="3607015611"/>
                  </a:ext>
                </a:extLst>
              </a:tr>
              <a:tr h="613949">
                <a:tc>
                  <a:txBody>
                    <a:bodyPr/>
                    <a:lstStyle/>
                    <a:p>
                      <a:r>
                        <a:rPr lang="en-US" sz="2000"/>
                        <a:t>Se (pronombre) </a:t>
                      </a:r>
                      <a:br>
                        <a:rPr lang="en-US" sz="2000"/>
                      </a:br>
                      <a:r>
                        <a:rPr lang="en-US" sz="2000"/>
                        <a:t>Se acabó.</a:t>
                      </a:r>
                    </a:p>
                  </a:txBody>
                  <a:tcPr marL="73751" marR="73751" marT="36876" marB="36876" anchor="ctr"/>
                </a:tc>
                <a:tc>
                  <a:txBody>
                    <a:bodyPr/>
                    <a:lstStyle/>
                    <a:p>
                      <a:r>
                        <a:rPr lang="es-ES" sz="2000"/>
                        <a:t> Sé (verbo saber y verbo ser) </a:t>
                      </a:r>
                      <a:br>
                        <a:rPr lang="es-ES" sz="2000"/>
                      </a:br>
                      <a:r>
                        <a:rPr lang="es-ES" sz="2000"/>
                        <a:t>Sé tú mismo; sé que lo harás.</a:t>
                      </a:r>
                    </a:p>
                  </a:txBody>
                  <a:tcPr marL="73751" marR="73751" marT="36876" marB="36876" anchor="ctr"/>
                </a:tc>
                <a:extLst>
                  <a:ext uri="{0D108BD9-81ED-4DB2-BD59-A6C34878D82A}">
                    <a16:rowId xmlns:a16="http://schemas.microsoft.com/office/drawing/2014/main" val="3638500986"/>
                  </a:ext>
                </a:extLst>
              </a:tr>
              <a:tr h="878284">
                <a:tc>
                  <a:txBody>
                    <a:bodyPr/>
                    <a:lstStyle/>
                    <a:p>
                      <a:r>
                        <a:rPr lang="es-ES" sz="2000"/>
                        <a:t>Tu - mi (determinantes posesivos) </a:t>
                      </a:r>
                      <a:br>
                        <a:rPr lang="es-ES" sz="2000"/>
                      </a:br>
                      <a:r>
                        <a:rPr lang="es-ES" sz="2000"/>
                        <a:t>Tu padre está ahí.  </a:t>
                      </a:r>
                      <a:br>
                        <a:rPr lang="es-ES" sz="2000"/>
                      </a:br>
                      <a:r>
                        <a:rPr lang="es-ES" sz="2000"/>
                        <a:t>Mi juguete está estropeado</a:t>
                      </a:r>
                    </a:p>
                  </a:txBody>
                  <a:tcPr marL="73751" marR="73751" marT="36876" marB="36876" anchor="ctr"/>
                </a:tc>
                <a:tc>
                  <a:txBody>
                    <a:bodyPr/>
                    <a:lstStyle/>
                    <a:p>
                      <a:r>
                        <a:rPr lang="es-ES" sz="2000" dirty="0"/>
                        <a:t>Tú - mí (pronombres personales) </a:t>
                      </a:r>
                      <a:br>
                        <a:rPr lang="es-ES" sz="2000" dirty="0"/>
                      </a:br>
                      <a:r>
                        <a:rPr lang="es-ES" sz="2000" dirty="0"/>
                        <a:t>Tú no debes ir allí.  </a:t>
                      </a:r>
                      <a:br>
                        <a:rPr lang="es-ES" sz="2000" dirty="0"/>
                      </a:br>
                      <a:r>
                        <a:rPr lang="es-ES" sz="2000" dirty="0"/>
                        <a:t>Eso es para mí.</a:t>
                      </a:r>
                    </a:p>
                  </a:txBody>
                  <a:tcPr marL="73751" marR="73751" marT="36876" marB="36876" anchor="ctr"/>
                </a:tc>
                <a:extLst>
                  <a:ext uri="{0D108BD9-81ED-4DB2-BD59-A6C34878D82A}">
                    <a16:rowId xmlns:a16="http://schemas.microsoft.com/office/drawing/2014/main" val="239401401"/>
                  </a:ext>
                </a:extLst>
              </a:tr>
              <a:tr h="878284">
                <a:tc>
                  <a:txBody>
                    <a:bodyPr/>
                    <a:lstStyle/>
                    <a:p>
                      <a:r>
                        <a:rPr lang="en-US" sz="2000"/>
                        <a:t>Si (condicional)Si no llueve, iré</a:t>
                      </a:r>
                    </a:p>
                  </a:txBody>
                  <a:tcPr marL="73751" marR="73751" marT="36876" marB="36876" anchor="ctr"/>
                </a:tc>
                <a:tc>
                  <a:txBody>
                    <a:bodyPr/>
                    <a:lstStyle/>
                    <a:p>
                      <a:r>
                        <a:rPr lang="es-ES" sz="2000"/>
                        <a:t>Sí (afirmación y pronombre) </a:t>
                      </a:r>
                      <a:br>
                        <a:rPr lang="es-ES" sz="2000"/>
                      </a:br>
                      <a:r>
                        <a:rPr lang="es-ES" sz="2000"/>
                        <a:t>Creo que sí que iré.  </a:t>
                      </a:r>
                      <a:br>
                        <a:rPr lang="es-ES" sz="2000"/>
                      </a:br>
                      <a:r>
                        <a:rPr lang="es-ES" sz="2000"/>
                        <a:t>Lo tomó para sí.</a:t>
                      </a:r>
                    </a:p>
                  </a:txBody>
                  <a:tcPr marL="73751" marR="73751" marT="36876" marB="36876" anchor="ctr"/>
                </a:tc>
                <a:extLst>
                  <a:ext uri="{0D108BD9-81ED-4DB2-BD59-A6C34878D82A}">
                    <a16:rowId xmlns:a16="http://schemas.microsoft.com/office/drawing/2014/main" val="2204553419"/>
                  </a:ext>
                </a:extLst>
              </a:tr>
              <a:tr h="613949">
                <a:tc>
                  <a:txBody>
                    <a:bodyPr/>
                    <a:lstStyle/>
                    <a:p>
                      <a:r>
                        <a:rPr lang="es-ES" sz="2000"/>
                        <a:t>Mas (conjunción) </a:t>
                      </a:r>
                      <a:br>
                        <a:rPr lang="es-ES" sz="2000"/>
                      </a:br>
                      <a:r>
                        <a:rPr lang="es-ES" sz="2000"/>
                        <a:t>Le llamé, mas no contestó.</a:t>
                      </a:r>
                    </a:p>
                  </a:txBody>
                  <a:tcPr marL="73751" marR="73751" marT="36876" marB="36876" anchor="ctr"/>
                </a:tc>
                <a:tc>
                  <a:txBody>
                    <a:bodyPr/>
                    <a:lstStyle/>
                    <a:p>
                      <a:r>
                        <a:rPr lang="es-ES" sz="2000"/>
                        <a:t>Más (adverbio) </a:t>
                      </a:r>
                      <a:br>
                        <a:rPr lang="es-ES" sz="2000"/>
                      </a:br>
                      <a:r>
                        <a:rPr lang="es-ES" sz="2000"/>
                        <a:t>No quiero más.</a:t>
                      </a:r>
                    </a:p>
                  </a:txBody>
                  <a:tcPr marL="73751" marR="73751" marT="36876" marB="36876" anchor="ctr"/>
                </a:tc>
                <a:extLst>
                  <a:ext uri="{0D108BD9-81ED-4DB2-BD59-A6C34878D82A}">
                    <a16:rowId xmlns:a16="http://schemas.microsoft.com/office/drawing/2014/main" val="2759715948"/>
                  </a:ext>
                </a:extLst>
              </a:tr>
              <a:tr h="613949">
                <a:tc>
                  <a:txBody>
                    <a:bodyPr/>
                    <a:lstStyle/>
                    <a:p>
                      <a:r>
                        <a:rPr lang="es-ES" sz="2000" dirty="0"/>
                        <a:t>Te (pronombre) </a:t>
                      </a:r>
                      <a:br>
                        <a:rPr lang="es-ES" sz="2000" dirty="0"/>
                      </a:br>
                      <a:r>
                        <a:rPr lang="es-ES" sz="2000" dirty="0"/>
                        <a:t>Te mandaré más trabajo.</a:t>
                      </a:r>
                    </a:p>
                  </a:txBody>
                  <a:tcPr marL="73751" marR="73751" marT="36876" marB="36876" anchor="ctr"/>
                </a:tc>
                <a:tc>
                  <a:txBody>
                    <a:bodyPr/>
                    <a:lstStyle/>
                    <a:p>
                      <a:r>
                        <a:rPr lang="es-ES" sz="2000" dirty="0"/>
                        <a:t>Té (sustantivo - infusión)  </a:t>
                      </a:r>
                      <a:br>
                        <a:rPr lang="es-ES" sz="2000" dirty="0"/>
                      </a:br>
                      <a:r>
                        <a:rPr lang="es-ES" sz="2000" dirty="0"/>
                        <a:t>Tómate ya ese té.</a:t>
                      </a:r>
                    </a:p>
                  </a:txBody>
                  <a:tcPr marL="73751" marR="73751" marT="36876" marB="36876" anchor="ctr"/>
                </a:tc>
                <a:extLst>
                  <a:ext uri="{0D108BD9-81ED-4DB2-BD59-A6C34878D82A}">
                    <a16:rowId xmlns:a16="http://schemas.microsoft.com/office/drawing/2014/main" val="2788998694"/>
                  </a:ext>
                </a:extLst>
              </a:tr>
            </a:tbl>
          </a:graphicData>
        </a:graphic>
      </p:graphicFrame>
    </p:spTree>
    <p:extLst>
      <p:ext uri="{BB962C8B-B14F-4D97-AF65-F5344CB8AC3E}">
        <p14:creationId xmlns:p14="http://schemas.microsoft.com/office/powerpoint/2010/main" val="1725846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clrChange>
              <a:clrFrom>
                <a:srgbClr val="F7F7F5"/>
              </a:clrFrom>
              <a:clrTo>
                <a:srgbClr val="F7F7F5">
                  <a:alpha val="0"/>
                </a:srgbClr>
              </a:clrTo>
            </a:clrChange>
          </a:blip>
          <a:stretch>
            <a:fillRect/>
          </a:stretch>
        </p:blipFill>
        <p:spPr>
          <a:xfrm>
            <a:off x="1469151" y="1363091"/>
            <a:ext cx="9581022" cy="4483918"/>
          </a:xfrm>
          <a:prstGeom prst="rect">
            <a:avLst/>
          </a:prstGeom>
        </p:spPr>
      </p:pic>
    </p:spTree>
    <p:extLst>
      <p:ext uri="{BB962C8B-B14F-4D97-AF65-F5344CB8AC3E}">
        <p14:creationId xmlns:p14="http://schemas.microsoft.com/office/powerpoint/2010/main" val="3762266460"/>
      </p:ext>
    </p:extLst>
  </p:cSld>
  <p:clrMapOvr>
    <a:masterClrMapping/>
  </p:clrMapOvr>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1765</TotalTime>
  <Words>594</Words>
  <Application>Microsoft Office PowerPoint</Application>
  <PresentationFormat>Panorámica</PresentationFormat>
  <Paragraphs>89</Paragraphs>
  <Slides>13</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13</vt:i4>
      </vt:variant>
    </vt:vector>
  </HeadingPairs>
  <TitlesOfParts>
    <vt:vector size="22" baseType="lpstr">
      <vt:lpstr>Arial</vt:lpstr>
      <vt:lpstr>Book Antiqua</vt:lpstr>
      <vt:lpstr>Century Gothic</vt:lpstr>
      <vt:lpstr>inherit</vt:lpstr>
      <vt:lpstr>Source Sans Pro</vt:lpstr>
      <vt:lpstr>Times New Roman</vt:lpstr>
      <vt:lpstr>Verdana</vt:lpstr>
      <vt:lpstr>Wingdings 3</vt:lpstr>
      <vt:lpstr>Sector</vt:lpstr>
      <vt:lpstr>Tipos de acentuación  UNIVERSIDAD NACIONAL DE CHIMBORAZO</vt:lpstr>
      <vt:lpstr>Presentación de PowerPoint</vt:lpstr>
      <vt:lpstr>Presentación de PowerPoint</vt:lpstr>
      <vt:lpstr>1.- LAS PALABRAS SEGÚN SU ACENTO </vt:lpstr>
      <vt:lpstr>2.- REGLAS GENERALES DE ACENTUACIÓN GRÁFICA   (Empleo de la tilde) </vt:lpstr>
      <vt:lpstr>Presentación de PowerPoint</vt:lpstr>
      <vt:lpstr>Presentación de PowerPoint</vt:lpstr>
      <vt:lpstr>Presentación de PowerPoint</vt:lpstr>
      <vt:lpstr>Presentación de PowerPoint</vt:lpstr>
      <vt:lpstr> EL HIATO, FORMULA PARA CREAR UN HIATO </vt:lpstr>
      <vt:lpstr>FORMULA PARA CREAR UN DIPTONGO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conferencias</dc:title>
  <dc:creator>User</dc:creator>
  <cp:lastModifiedBy>Lily</cp:lastModifiedBy>
  <cp:revision>151</cp:revision>
  <cp:lastPrinted>2020-08-24T05:44:40Z</cp:lastPrinted>
  <dcterms:created xsi:type="dcterms:W3CDTF">2020-08-17T04:29:40Z</dcterms:created>
  <dcterms:modified xsi:type="dcterms:W3CDTF">2023-06-26T21:47:34Z</dcterms:modified>
</cp:coreProperties>
</file>