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8"/>
  </p:notesMasterIdLst>
  <p:sldIdLst>
    <p:sldId id="282" r:id="rId2"/>
    <p:sldId id="512" r:id="rId3"/>
    <p:sldId id="517" r:id="rId4"/>
    <p:sldId id="421" r:id="rId5"/>
    <p:sldId id="422" r:id="rId6"/>
    <p:sldId id="425" r:id="rId7"/>
    <p:sldId id="426" r:id="rId8"/>
    <p:sldId id="427" r:id="rId9"/>
    <p:sldId id="428" r:id="rId10"/>
    <p:sldId id="436" r:id="rId11"/>
    <p:sldId id="437" r:id="rId12"/>
    <p:sldId id="434" r:id="rId13"/>
    <p:sldId id="435" r:id="rId14"/>
    <p:sldId id="439" r:id="rId15"/>
    <p:sldId id="445" r:id="rId16"/>
    <p:sldId id="446" r:id="rId17"/>
    <p:sldId id="447" r:id="rId18"/>
    <p:sldId id="521" r:id="rId19"/>
    <p:sldId id="522" r:id="rId20"/>
    <p:sldId id="449" r:id="rId21"/>
    <p:sldId id="514" r:id="rId22"/>
    <p:sldId id="518" r:id="rId23"/>
    <p:sldId id="519" r:id="rId24"/>
    <p:sldId id="515" r:id="rId25"/>
    <p:sldId id="520" r:id="rId26"/>
    <p:sldId id="51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5906D-CE4B-415F-8F40-F83A2E87BF0C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916D-AD11-4604-A29E-581F000628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509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264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31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58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695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9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509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618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428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33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6B7C7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27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657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00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9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867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273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591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010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105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5692B-6F77-43A4-A58D-87B0276EB32A}" type="datetimeFigureOut">
              <a:rPr lang="es-EC" smtClean="0"/>
              <a:t>9/5/2024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4357D5-0050-4DA3-85AE-8FEE27F9FC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982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rsidadeuropea.com/blog/estilos-aprendizaje/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publicidadysalud.com/wp-content/uploads/2011/07/piramide-Maslo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7288" y="1850220"/>
            <a:ext cx="6972772" cy="487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 Imagen" descr="http://4.bp.blogspot.com/-0jkUfN1F-2E/T6K-KUn-cEI/AAAAAAAACVs/pgJCpR7h-p8/s1600/Maslo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4290"/>
            <a:ext cx="2114550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3903969" y="642919"/>
            <a:ext cx="645753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ENFOQUE HUMANISTA DE ABRAHAM MASLOW</a:t>
            </a:r>
          </a:p>
          <a:p>
            <a:pPr algn="ctr"/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(1908-1970)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1" y="152401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8814054" y="0"/>
                </a:moveTo>
                <a:lnTo>
                  <a:pt x="0" y="0"/>
                </a:lnTo>
                <a:lnTo>
                  <a:pt x="0" y="1346453"/>
                </a:lnTo>
                <a:lnTo>
                  <a:pt x="8814054" y="1346453"/>
                </a:lnTo>
                <a:lnTo>
                  <a:pt x="8814054" y="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6577" y="1743836"/>
            <a:ext cx="654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09114" algn="l"/>
              </a:tabLst>
            </a:pP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Disposición	</a:t>
            </a:r>
            <a:r>
              <a:rPr sz="24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para</a:t>
            </a:r>
            <a:r>
              <a:rPr sz="24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</a:t>
            </a:r>
            <a:r>
              <a:rPr sz="24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aprendizaje</a:t>
            </a:r>
            <a:r>
              <a:rPr sz="2400" spc="3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significativo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76401" y="152401"/>
            <a:ext cx="8814435" cy="970779"/>
          </a:xfrm>
          <a:prstGeom prst="rect">
            <a:avLst/>
          </a:prstGeom>
        </p:spPr>
        <p:txBody>
          <a:bodyPr vert="horz" wrap="square" lIns="0" tIns="229870" rIns="0" bIns="0" rtlCol="0" anchor="ctr">
            <a:spAutoFit/>
          </a:bodyPr>
          <a:lstStyle/>
          <a:p>
            <a:pPr marL="3003550" marR="912494" indent="-2082800">
              <a:lnSpc>
                <a:spcPct val="100000"/>
              </a:lnSpc>
              <a:spcBef>
                <a:spcPts val="1810"/>
              </a:spcBef>
              <a:tabLst>
                <a:tab pos="3416300" algn="l"/>
                <a:tab pos="4619625" algn="l"/>
                <a:tab pos="5216525" algn="l"/>
              </a:tabLst>
            </a:pPr>
            <a:r>
              <a:rPr sz="2400" spc="175" dirty="0">
                <a:solidFill>
                  <a:srgbClr val="FFFFFF"/>
                </a:solidFill>
              </a:rPr>
              <a:t>RE</a:t>
            </a:r>
            <a:r>
              <a:rPr sz="2400" spc="190" dirty="0">
                <a:solidFill>
                  <a:srgbClr val="FFFFFF"/>
                </a:solidFill>
              </a:rPr>
              <a:t>Q</a:t>
            </a:r>
            <a:r>
              <a:rPr sz="2400" spc="180" dirty="0">
                <a:solidFill>
                  <a:srgbClr val="FFFFFF"/>
                </a:solidFill>
              </a:rPr>
              <a:t>U</a:t>
            </a:r>
            <a:r>
              <a:rPr sz="2400" spc="175" dirty="0">
                <a:solidFill>
                  <a:srgbClr val="FFFFFF"/>
                </a:solidFill>
              </a:rPr>
              <a:t>I</a:t>
            </a:r>
            <a:r>
              <a:rPr sz="2400" spc="185" dirty="0">
                <a:solidFill>
                  <a:srgbClr val="FFFFFF"/>
                </a:solidFill>
              </a:rPr>
              <a:t>S</a:t>
            </a:r>
            <a:r>
              <a:rPr sz="2400" spc="200" dirty="0">
                <a:solidFill>
                  <a:srgbClr val="FFFFFF"/>
                </a:solidFill>
              </a:rPr>
              <a:t>I</a:t>
            </a:r>
            <a:r>
              <a:rPr sz="2400" spc="130" dirty="0">
                <a:solidFill>
                  <a:srgbClr val="FFFFFF"/>
                </a:solidFill>
              </a:rPr>
              <a:t>T</a:t>
            </a:r>
            <a:r>
              <a:rPr sz="2400" spc="190" dirty="0">
                <a:solidFill>
                  <a:srgbClr val="FFFFFF"/>
                </a:solidFill>
              </a:rPr>
              <a:t>O</a:t>
            </a:r>
            <a:r>
              <a:rPr sz="2400" spc="-5" dirty="0">
                <a:solidFill>
                  <a:srgbClr val="FFFFFF"/>
                </a:solidFill>
              </a:rPr>
              <a:t>S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45" dirty="0">
                <a:solidFill>
                  <a:srgbClr val="FFFFFF"/>
                </a:solidFill>
              </a:rPr>
              <a:t>P</a:t>
            </a:r>
            <a:r>
              <a:rPr sz="2400" spc="180" dirty="0">
                <a:solidFill>
                  <a:srgbClr val="FFFFFF"/>
                </a:solidFill>
              </a:rPr>
              <a:t>A</a:t>
            </a:r>
            <a:r>
              <a:rPr sz="2400" spc="170" dirty="0">
                <a:solidFill>
                  <a:srgbClr val="FFFFFF"/>
                </a:solidFill>
              </a:rPr>
              <a:t>R</a:t>
            </a:r>
            <a:r>
              <a:rPr sz="2400" spc="-5" dirty="0">
                <a:solidFill>
                  <a:srgbClr val="FFFFFF"/>
                </a:solidFill>
              </a:rPr>
              <a:t>A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175" dirty="0">
                <a:solidFill>
                  <a:srgbClr val="FFFFFF"/>
                </a:solidFill>
              </a:rPr>
              <a:t>E</a:t>
            </a:r>
            <a:r>
              <a:rPr sz="2400" spc="-5" dirty="0">
                <a:solidFill>
                  <a:srgbClr val="FFFFFF"/>
                </a:solidFill>
              </a:rPr>
              <a:t>L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180" dirty="0">
                <a:solidFill>
                  <a:srgbClr val="FFFFFF"/>
                </a:solidFill>
              </a:rPr>
              <a:t>A</a:t>
            </a:r>
            <a:r>
              <a:rPr sz="2400" spc="190" dirty="0">
                <a:solidFill>
                  <a:srgbClr val="FFFFFF"/>
                </a:solidFill>
              </a:rPr>
              <a:t>P</a:t>
            </a:r>
            <a:r>
              <a:rPr sz="2400" spc="175" dirty="0">
                <a:solidFill>
                  <a:srgbClr val="FFFFFF"/>
                </a:solidFill>
              </a:rPr>
              <a:t>REND</a:t>
            </a:r>
            <a:r>
              <a:rPr sz="2400" spc="200" dirty="0">
                <a:solidFill>
                  <a:srgbClr val="FFFFFF"/>
                </a:solidFill>
              </a:rPr>
              <a:t>I</a:t>
            </a:r>
            <a:r>
              <a:rPr sz="2400" spc="190" dirty="0">
                <a:solidFill>
                  <a:srgbClr val="FFFFFF"/>
                </a:solidFill>
              </a:rPr>
              <a:t>Z</a:t>
            </a:r>
            <a:r>
              <a:rPr sz="2400" spc="204" dirty="0">
                <a:solidFill>
                  <a:srgbClr val="FFFFFF"/>
                </a:solidFill>
              </a:rPr>
              <a:t>A</a:t>
            </a:r>
            <a:r>
              <a:rPr sz="2400" spc="200" dirty="0">
                <a:solidFill>
                  <a:srgbClr val="FFFFFF"/>
                </a:solidFill>
              </a:rPr>
              <a:t>J</a:t>
            </a:r>
            <a:r>
              <a:rPr sz="2400" spc="-5" dirty="0">
                <a:solidFill>
                  <a:srgbClr val="FFFFFF"/>
                </a:solidFill>
              </a:rPr>
              <a:t>E  </a:t>
            </a:r>
            <a:r>
              <a:rPr sz="2400" spc="150" dirty="0">
                <a:solidFill>
                  <a:srgbClr val="FFFFFF"/>
                </a:solidFill>
              </a:rPr>
              <a:t>SIGNIFICATIVO</a:t>
            </a:r>
            <a:endParaRPr sz="24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1340827"/>
            <a:ext cx="3384423" cy="47810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37585" y="5634024"/>
            <a:ext cx="551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Material</a:t>
            </a:r>
            <a:r>
              <a:rPr sz="2400" spc="3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potencialmente</a:t>
            </a:r>
            <a:r>
              <a:rPr sz="2400" spc="3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significativo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02102" y="2699386"/>
            <a:ext cx="6413500" cy="2616835"/>
            <a:chOff x="1178102" y="2699385"/>
            <a:chExt cx="6413500" cy="2616835"/>
          </a:xfrm>
        </p:grpSpPr>
        <p:sp>
          <p:nvSpPr>
            <p:cNvPr id="8" name="object 8"/>
            <p:cNvSpPr/>
            <p:nvPr/>
          </p:nvSpPr>
          <p:spPr>
            <a:xfrm>
              <a:off x="1187627" y="3870071"/>
              <a:ext cx="720090" cy="1394460"/>
            </a:xfrm>
            <a:custGeom>
              <a:avLst/>
              <a:gdLst/>
              <a:ahLst/>
              <a:cxnLst/>
              <a:rect l="l" t="t" r="r" b="b"/>
              <a:pathLst>
                <a:path w="720089" h="1394460">
                  <a:moveTo>
                    <a:pt x="0" y="0"/>
                  </a:moveTo>
                  <a:lnTo>
                    <a:pt x="0" y="179958"/>
                  </a:lnTo>
                  <a:lnTo>
                    <a:pt x="907" y="238498"/>
                  </a:lnTo>
                  <a:lnTo>
                    <a:pt x="3604" y="296406"/>
                  </a:lnTo>
                  <a:lnTo>
                    <a:pt x="8051" y="353602"/>
                  </a:lnTo>
                  <a:lnTo>
                    <a:pt x="14211" y="410005"/>
                  </a:lnTo>
                  <a:lnTo>
                    <a:pt x="22045" y="465536"/>
                  </a:lnTo>
                  <a:lnTo>
                    <a:pt x="31515" y="520115"/>
                  </a:lnTo>
                  <a:lnTo>
                    <a:pt x="42581" y="573660"/>
                  </a:lnTo>
                  <a:lnTo>
                    <a:pt x="55207" y="626093"/>
                  </a:lnTo>
                  <a:lnTo>
                    <a:pt x="69352" y="677333"/>
                  </a:lnTo>
                  <a:lnTo>
                    <a:pt x="84979" y="727299"/>
                  </a:lnTo>
                  <a:lnTo>
                    <a:pt x="102049" y="775913"/>
                  </a:lnTo>
                  <a:lnTo>
                    <a:pt x="120524" y="823093"/>
                  </a:lnTo>
                  <a:lnTo>
                    <a:pt x="140366" y="868759"/>
                  </a:lnTo>
                  <a:lnTo>
                    <a:pt x="161535" y="912832"/>
                  </a:lnTo>
                  <a:lnTo>
                    <a:pt x="183994" y="955231"/>
                  </a:lnTo>
                  <a:lnTo>
                    <a:pt x="207703" y="995876"/>
                  </a:lnTo>
                  <a:lnTo>
                    <a:pt x="232626" y="1034687"/>
                  </a:lnTo>
                  <a:lnTo>
                    <a:pt x="258722" y="1071583"/>
                  </a:lnTo>
                  <a:lnTo>
                    <a:pt x="285954" y="1106485"/>
                  </a:lnTo>
                  <a:lnTo>
                    <a:pt x="314283" y="1139313"/>
                  </a:lnTo>
                  <a:lnTo>
                    <a:pt x="343671" y="1169986"/>
                  </a:lnTo>
                  <a:lnTo>
                    <a:pt x="374080" y="1198425"/>
                  </a:lnTo>
                  <a:lnTo>
                    <a:pt x="405470" y="1224548"/>
                  </a:lnTo>
                  <a:lnTo>
                    <a:pt x="437803" y="1248276"/>
                  </a:lnTo>
                  <a:lnTo>
                    <a:pt x="471042" y="1269529"/>
                  </a:lnTo>
                  <a:lnTo>
                    <a:pt x="505147" y="1288227"/>
                  </a:lnTo>
                  <a:lnTo>
                    <a:pt x="540080" y="1304289"/>
                  </a:lnTo>
                  <a:lnTo>
                    <a:pt x="540080" y="1394205"/>
                  </a:lnTo>
                  <a:lnTo>
                    <a:pt x="720039" y="1251077"/>
                  </a:lnTo>
                  <a:lnTo>
                    <a:pt x="540080" y="1034287"/>
                  </a:lnTo>
                  <a:lnTo>
                    <a:pt x="540080" y="1124203"/>
                  </a:lnTo>
                  <a:lnTo>
                    <a:pt x="505147" y="1108155"/>
                  </a:lnTo>
                  <a:lnTo>
                    <a:pt x="471042" y="1089470"/>
                  </a:lnTo>
                  <a:lnTo>
                    <a:pt x="437803" y="1068228"/>
                  </a:lnTo>
                  <a:lnTo>
                    <a:pt x="405470" y="1044510"/>
                  </a:lnTo>
                  <a:lnTo>
                    <a:pt x="374080" y="1018397"/>
                  </a:lnTo>
                  <a:lnTo>
                    <a:pt x="343671" y="989967"/>
                  </a:lnTo>
                  <a:lnTo>
                    <a:pt x="314283" y="959303"/>
                  </a:lnTo>
                  <a:lnTo>
                    <a:pt x="285954" y="926482"/>
                  </a:lnTo>
                  <a:lnTo>
                    <a:pt x="258722" y="891587"/>
                  </a:lnTo>
                  <a:lnTo>
                    <a:pt x="232626" y="854696"/>
                  </a:lnTo>
                  <a:lnTo>
                    <a:pt x="207703" y="815890"/>
                  </a:lnTo>
                  <a:lnTo>
                    <a:pt x="183994" y="775250"/>
                  </a:lnTo>
                  <a:lnTo>
                    <a:pt x="161535" y="732855"/>
                  </a:lnTo>
                  <a:lnTo>
                    <a:pt x="140366" y="688786"/>
                  </a:lnTo>
                  <a:lnTo>
                    <a:pt x="120524" y="643123"/>
                  </a:lnTo>
                  <a:lnTo>
                    <a:pt x="102049" y="595945"/>
                  </a:lnTo>
                  <a:lnTo>
                    <a:pt x="84979" y="547334"/>
                  </a:lnTo>
                  <a:lnTo>
                    <a:pt x="69352" y="497369"/>
                  </a:lnTo>
                  <a:lnTo>
                    <a:pt x="55207" y="446131"/>
                  </a:lnTo>
                  <a:lnTo>
                    <a:pt x="42581" y="393699"/>
                  </a:lnTo>
                  <a:lnTo>
                    <a:pt x="31515" y="340154"/>
                  </a:lnTo>
                  <a:lnTo>
                    <a:pt x="22045" y="285577"/>
                  </a:lnTo>
                  <a:lnTo>
                    <a:pt x="14211" y="230046"/>
                  </a:lnTo>
                  <a:lnTo>
                    <a:pt x="8051" y="173643"/>
                  </a:lnTo>
                  <a:lnTo>
                    <a:pt x="3604" y="116447"/>
                  </a:lnTo>
                  <a:lnTo>
                    <a:pt x="907" y="58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6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738" y="2708910"/>
              <a:ext cx="720090" cy="1251585"/>
            </a:xfrm>
            <a:custGeom>
              <a:avLst/>
              <a:gdLst/>
              <a:ahLst/>
              <a:cxnLst/>
              <a:rect l="l" t="t" r="r" b="b"/>
              <a:pathLst>
                <a:path w="720089" h="1251585">
                  <a:moveTo>
                    <a:pt x="719928" y="0"/>
                  </a:moveTo>
                  <a:lnTo>
                    <a:pt x="678101" y="1982"/>
                  </a:lnTo>
                  <a:lnTo>
                    <a:pt x="628412" y="9460"/>
                  </a:lnTo>
                  <a:lnTo>
                    <a:pt x="558691" y="29394"/>
                  </a:lnTo>
                  <a:lnTo>
                    <a:pt x="491631" y="59686"/>
                  </a:lnTo>
                  <a:lnTo>
                    <a:pt x="427533" y="99763"/>
                  </a:lnTo>
                  <a:lnTo>
                    <a:pt x="396691" y="123294"/>
                  </a:lnTo>
                  <a:lnTo>
                    <a:pt x="366703" y="149056"/>
                  </a:lnTo>
                  <a:lnTo>
                    <a:pt x="337608" y="176979"/>
                  </a:lnTo>
                  <a:lnTo>
                    <a:pt x="309443" y="206991"/>
                  </a:lnTo>
                  <a:lnTo>
                    <a:pt x="282247" y="239021"/>
                  </a:lnTo>
                  <a:lnTo>
                    <a:pt x="256058" y="272997"/>
                  </a:lnTo>
                  <a:lnTo>
                    <a:pt x="230912" y="308848"/>
                  </a:lnTo>
                  <a:lnTo>
                    <a:pt x="206850" y="346502"/>
                  </a:lnTo>
                  <a:lnTo>
                    <a:pt x="183907" y="385889"/>
                  </a:lnTo>
                  <a:lnTo>
                    <a:pt x="162123" y="426936"/>
                  </a:lnTo>
                  <a:lnTo>
                    <a:pt x="141534" y="469571"/>
                  </a:lnTo>
                  <a:lnTo>
                    <a:pt x="122180" y="513725"/>
                  </a:lnTo>
                  <a:lnTo>
                    <a:pt x="104098" y="559325"/>
                  </a:lnTo>
                  <a:lnTo>
                    <a:pt x="87326" y="606299"/>
                  </a:lnTo>
                  <a:lnTo>
                    <a:pt x="71902" y="654576"/>
                  </a:lnTo>
                  <a:lnTo>
                    <a:pt x="57863" y="704086"/>
                  </a:lnTo>
                  <a:lnTo>
                    <a:pt x="45249" y="754755"/>
                  </a:lnTo>
                  <a:lnTo>
                    <a:pt x="34096" y="806513"/>
                  </a:lnTo>
                  <a:lnTo>
                    <a:pt x="24443" y="859289"/>
                  </a:lnTo>
                  <a:lnTo>
                    <a:pt x="16327" y="913011"/>
                  </a:lnTo>
                  <a:lnTo>
                    <a:pt x="9787" y="967607"/>
                  </a:lnTo>
                  <a:lnTo>
                    <a:pt x="4860" y="1023006"/>
                  </a:lnTo>
                  <a:lnTo>
                    <a:pt x="1585" y="1079137"/>
                  </a:lnTo>
                  <a:lnTo>
                    <a:pt x="0" y="1135927"/>
                  </a:lnTo>
                  <a:lnTo>
                    <a:pt x="141" y="1193307"/>
                  </a:lnTo>
                  <a:lnTo>
                    <a:pt x="2048" y="1251203"/>
                  </a:lnTo>
                  <a:lnTo>
                    <a:pt x="5901" y="1191212"/>
                  </a:lnTo>
                  <a:lnTo>
                    <a:pt x="11595" y="1132214"/>
                  </a:lnTo>
                  <a:lnTo>
                    <a:pt x="19081" y="1074283"/>
                  </a:lnTo>
                  <a:lnTo>
                    <a:pt x="28311" y="1017492"/>
                  </a:lnTo>
                  <a:lnTo>
                    <a:pt x="39235" y="961915"/>
                  </a:lnTo>
                  <a:lnTo>
                    <a:pt x="51804" y="907623"/>
                  </a:lnTo>
                  <a:lnTo>
                    <a:pt x="65970" y="854690"/>
                  </a:lnTo>
                  <a:lnTo>
                    <a:pt x="81684" y="803189"/>
                  </a:lnTo>
                  <a:lnTo>
                    <a:pt x="98896" y="753193"/>
                  </a:lnTo>
                  <a:lnTo>
                    <a:pt x="117559" y="704774"/>
                  </a:lnTo>
                  <a:lnTo>
                    <a:pt x="137622" y="658007"/>
                  </a:lnTo>
                  <a:lnTo>
                    <a:pt x="159037" y="612962"/>
                  </a:lnTo>
                  <a:lnTo>
                    <a:pt x="181755" y="569715"/>
                  </a:lnTo>
                  <a:lnTo>
                    <a:pt x="205727" y="528337"/>
                  </a:lnTo>
                  <a:lnTo>
                    <a:pt x="230905" y="488902"/>
                  </a:lnTo>
                  <a:lnTo>
                    <a:pt x="257239" y="451482"/>
                  </a:lnTo>
                  <a:lnTo>
                    <a:pt x="284680" y="416151"/>
                  </a:lnTo>
                  <a:lnTo>
                    <a:pt x="313180" y="382981"/>
                  </a:lnTo>
                  <a:lnTo>
                    <a:pt x="342689" y="352045"/>
                  </a:lnTo>
                  <a:lnTo>
                    <a:pt x="373159" y="323417"/>
                  </a:lnTo>
                  <a:lnTo>
                    <a:pt x="404540" y="297169"/>
                  </a:lnTo>
                  <a:lnTo>
                    <a:pt x="436785" y="273374"/>
                  </a:lnTo>
                  <a:lnTo>
                    <a:pt x="469843" y="252105"/>
                  </a:lnTo>
                  <a:lnTo>
                    <a:pt x="503666" y="233436"/>
                  </a:lnTo>
                  <a:lnTo>
                    <a:pt x="573411" y="204186"/>
                  </a:lnTo>
                  <a:lnTo>
                    <a:pt x="645629" y="186208"/>
                  </a:lnTo>
                  <a:lnTo>
                    <a:pt x="719928" y="180086"/>
                  </a:lnTo>
                  <a:lnTo>
                    <a:pt x="719928" y="0"/>
                  </a:lnTo>
                  <a:close/>
                </a:path>
              </a:pathLst>
            </a:custGeom>
            <a:solidFill>
              <a:srgbClr val="9F5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7627" y="2708910"/>
              <a:ext cx="720090" cy="2555875"/>
            </a:xfrm>
            <a:custGeom>
              <a:avLst/>
              <a:gdLst/>
              <a:ahLst/>
              <a:cxnLst/>
              <a:rect l="l" t="t" r="r" b="b"/>
              <a:pathLst>
                <a:path w="720089" h="2555875">
                  <a:moveTo>
                    <a:pt x="0" y="1161160"/>
                  </a:moveTo>
                  <a:lnTo>
                    <a:pt x="907" y="1219700"/>
                  </a:lnTo>
                  <a:lnTo>
                    <a:pt x="3604" y="1277608"/>
                  </a:lnTo>
                  <a:lnTo>
                    <a:pt x="8051" y="1334804"/>
                  </a:lnTo>
                  <a:lnTo>
                    <a:pt x="14211" y="1391207"/>
                  </a:lnTo>
                  <a:lnTo>
                    <a:pt x="22045" y="1446738"/>
                  </a:lnTo>
                  <a:lnTo>
                    <a:pt x="31515" y="1501315"/>
                  </a:lnTo>
                  <a:lnTo>
                    <a:pt x="42581" y="1554860"/>
                  </a:lnTo>
                  <a:lnTo>
                    <a:pt x="55207" y="1607292"/>
                  </a:lnTo>
                  <a:lnTo>
                    <a:pt x="69352" y="1658530"/>
                  </a:lnTo>
                  <a:lnTo>
                    <a:pt x="84979" y="1708495"/>
                  </a:lnTo>
                  <a:lnTo>
                    <a:pt x="102049" y="1757106"/>
                  </a:lnTo>
                  <a:lnTo>
                    <a:pt x="120524" y="1804284"/>
                  </a:lnTo>
                  <a:lnTo>
                    <a:pt x="140366" y="1849947"/>
                  </a:lnTo>
                  <a:lnTo>
                    <a:pt x="161535" y="1894016"/>
                  </a:lnTo>
                  <a:lnTo>
                    <a:pt x="183994" y="1936411"/>
                  </a:lnTo>
                  <a:lnTo>
                    <a:pt x="207703" y="1977051"/>
                  </a:lnTo>
                  <a:lnTo>
                    <a:pt x="232626" y="2015857"/>
                  </a:lnTo>
                  <a:lnTo>
                    <a:pt x="258722" y="2052748"/>
                  </a:lnTo>
                  <a:lnTo>
                    <a:pt x="285954" y="2087643"/>
                  </a:lnTo>
                  <a:lnTo>
                    <a:pt x="314283" y="2120464"/>
                  </a:lnTo>
                  <a:lnTo>
                    <a:pt x="343671" y="2151128"/>
                  </a:lnTo>
                  <a:lnTo>
                    <a:pt x="374080" y="2179558"/>
                  </a:lnTo>
                  <a:lnTo>
                    <a:pt x="405470" y="2205671"/>
                  </a:lnTo>
                  <a:lnTo>
                    <a:pt x="437803" y="2229389"/>
                  </a:lnTo>
                  <a:lnTo>
                    <a:pt x="471042" y="2250631"/>
                  </a:lnTo>
                  <a:lnTo>
                    <a:pt x="505147" y="2269316"/>
                  </a:lnTo>
                  <a:lnTo>
                    <a:pt x="540080" y="2285365"/>
                  </a:lnTo>
                  <a:lnTo>
                    <a:pt x="540080" y="2195448"/>
                  </a:lnTo>
                  <a:lnTo>
                    <a:pt x="720039" y="2412238"/>
                  </a:lnTo>
                  <a:lnTo>
                    <a:pt x="540080" y="2555366"/>
                  </a:lnTo>
                  <a:lnTo>
                    <a:pt x="540080" y="2465451"/>
                  </a:lnTo>
                  <a:lnTo>
                    <a:pt x="505147" y="2449388"/>
                  </a:lnTo>
                  <a:lnTo>
                    <a:pt x="471042" y="2430690"/>
                  </a:lnTo>
                  <a:lnTo>
                    <a:pt x="437803" y="2409437"/>
                  </a:lnTo>
                  <a:lnTo>
                    <a:pt x="405470" y="2385709"/>
                  </a:lnTo>
                  <a:lnTo>
                    <a:pt x="374080" y="2359586"/>
                  </a:lnTo>
                  <a:lnTo>
                    <a:pt x="343671" y="2331147"/>
                  </a:lnTo>
                  <a:lnTo>
                    <a:pt x="314283" y="2300474"/>
                  </a:lnTo>
                  <a:lnTo>
                    <a:pt x="285954" y="2267646"/>
                  </a:lnTo>
                  <a:lnTo>
                    <a:pt x="258722" y="2232744"/>
                  </a:lnTo>
                  <a:lnTo>
                    <a:pt x="232626" y="2195848"/>
                  </a:lnTo>
                  <a:lnTo>
                    <a:pt x="207703" y="2157037"/>
                  </a:lnTo>
                  <a:lnTo>
                    <a:pt x="183994" y="2116392"/>
                  </a:lnTo>
                  <a:lnTo>
                    <a:pt x="161535" y="2073993"/>
                  </a:lnTo>
                  <a:lnTo>
                    <a:pt x="140366" y="2029920"/>
                  </a:lnTo>
                  <a:lnTo>
                    <a:pt x="120524" y="1984254"/>
                  </a:lnTo>
                  <a:lnTo>
                    <a:pt x="102049" y="1937074"/>
                  </a:lnTo>
                  <a:lnTo>
                    <a:pt x="84979" y="1888460"/>
                  </a:lnTo>
                  <a:lnTo>
                    <a:pt x="69352" y="1838494"/>
                  </a:lnTo>
                  <a:lnTo>
                    <a:pt x="55207" y="1787254"/>
                  </a:lnTo>
                  <a:lnTo>
                    <a:pt x="42581" y="1734821"/>
                  </a:lnTo>
                  <a:lnTo>
                    <a:pt x="31515" y="1681276"/>
                  </a:lnTo>
                  <a:lnTo>
                    <a:pt x="22045" y="1626697"/>
                  </a:lnTo>
                  <a:lnTo>
                    <a:pt x="14211" y="1571166"/>
                  </a:lnTo>
                  <a:lnTo>
                    <a:pt x="8051" y="1514763"/>
                  </a:lnTo>
                  <a:lnTo>
                    <a:pt x="3604" y="1457567"/>
                  </a:lnTo>
                  <a:lnTo>
                    <a:pt x="907" y="1399659"/>
                  </a:lnTo>
                  <a:lnTo>
                    <a:pt x="0" y="1341120"/>
                  </a:lnTo>
                  <a:lnTo>
                    <a:pt x="0" y="1161160"/>
                  </a:lnTo>
                  <a:lnTo>
                    <a:pt x="936" y="1101402"/>
                  </a:lnTo>
                  <a:lnTo>
                    <a:pt x="3717" y="1042429"/>
                  </a:lnTo>
                  <a:lnTo>
                    <a:pt x="8297" y="984314"/>
                  </a:lnTo>
                  <a:lnTo>
                    <a:pt x="14629" y="927129"/>
                  </a:lnTo>
                  <a:lnTo>
                    <a:pt x="22670" y="870949"/>
                  </a:lnTo>
                  <a:lnTo>
                    <a:pt x="32374" y="815845"/>
                  </a:lnTo>
                  <a:lnTo>
                    <a:pt x="43695" y="761891"/>
                  </a:lnTo>
                  <a:lnTo>
                    <a:pt x="56588" y="709160"/>
                  </a:lnTo>
                  <a:lnTo>
                    <a:pt x="71008" y="657724"/>
                  </a:lnTo>
                  <a:lnTo>
                    <a:pt x="86910" y="607656"/>
                  </a:lnTo>
                  <a:lnTo>
                    <a:pt x="104249" y="559030"/>
                  </a:lnTo>
                  <a:lnTo>
                    <a:pt x="122979" y="511919"/>
                  </a:lnTo>
                  <a:lnTo>
                    <a:pt x="143055" y="466394"/>
                  </a:lnTo>
                  <a:lnTo>
                    <a:pt x="164431" y="422530"/>
                  </a:lnTo>
                  <a:lnTo>
                    <a:pt x="187063" y="380399"/>
                  </a:lnTo>
                  <a:lnTo>
                    <a:pt x="210905" y="340074"/>
                  </a:lnTo>
                  <a:lnTo>
                    <a:pt x="235912" y="301628"/>
                  </a:lnTo>
                  <a:lnTo>
                    <a:pt x="262039" y="265133"/>
                  </a:lnTo>
                  <a:lnTo>
                    <a:pt x="289241" y="230664"/>
                  </a:lnTo>
                  <a:lnTo>
                    <a:pt x="317471" y="198292"/>
                  </a:lnTo>
                  <a:lnTo>
                    <a:pt x="346685" y="168091"/>
                  </a:lnTo>
                  <a:lnTo>
                    <a:pt x="376838" y="140134"/>
                  </a:lnTo>
                  <a:lnTo>
                    <a:pt x="407885" y="114493"/>
                  </a:lnTo>
                  <a:lnTo>
                    <a:pt x="439779" y="91241"/>
                  </a:lnTo>
                  <a:lnTo>
                    <a:pt x="472477" y="70452"/>
                  </a:lnTo>
                  <a:lnTo>
                    <a:pt x="505932" y="52198"/>
                  </a:lnTo>
                  <a:lnTo>
                    <a:pt x="574934" y="23588"/>
                  </a:lnTo>
                  <a:lnTo>
                    <a:pt x="646424" y="5994"/>
                  </a:lnTo>
                  <a:lnTo>
                    <a:pt x="720039" y="0"/>
                  </a:lnTo>
                  <a:lnTo>
                    <a:pt x="720039" y="180086"/>
                  </a:lnTo>
                  <a:lnTo>
                    <a:pt x="682653" y="181628"/>
                  </a:lnTo>
                  <a:lnTo>
                    <a:pt x="645740" y="186208"/>
                  </a:lnTo>
                  <a:lnTo>
                    <a:pt x="573522" y="204186"/>
                  </a:lnTo>
                  <a:lnTo>
                    <a:pt x="503776" y="233436"/>
                  </a:lnTo>
                  <a:lnTo>
                    <a:pt x="469953" y="252105"/>
                  </a:lnTo>
                  <a:lnTo>
                    <a:pt x="436895" y="273374"/>
                  </a:lnTo>
                  <a:lnTo>
                    <a:pt x="404651" y="297169"/>
                  </a:lnTo>
                  <a:lnTo>
                    <a:pt x="373269" y="323417"/>
                  </a:lnTo>
                  <a:lnTo>
                    <a:pt x="342800" y="352045"/>
                  </a:lnTo>
                  <a:lnTo>
                    <a:pt x="313290" y="382981"/>
                  </a:lnTo>
                  <a:lnTo>
                    <a:pt x="284791" y="416151"/>
                  </a:lnTo>
                  <a:lnTo>
                    <a:pt x="257350" y="451482"/>
                  </a:lnTo>
                  <a:lnTo>
                    <a:pt x="231016" y="488902"/>
                  </a:lnTo>
                  <a:lnTo>
                    <a:pt x="205838" y="528337"/>
                  </a:lnTo>
                  <a:lnTo>
                    <a:pt x="181866" y="569715"/>
                  </a:lnTo>
                  <a:lnTo>
                    <a:pt x="159148" y="612962"/>
                  </a:lnTo>
                  <a:lnTo>
                    <a:pt x="137732" y="658007"/>
                  </a:lnTo>
                  <a:lnTo>
                    <a:pt x="117669" y="704774"/>
                  </a:lnTo>
                  <a:lnTo>
                    <a:pt x="99007" y="753193"/>
                  </a:lnTo>
                  <a:lnTo>
                    <a:pt x="81794" y="803189"/>
                  </a:lnTo>
                  <a:lnTo>
                    <a:pt x="66081" y="854690"/>
                  </a:lnTo>
                  <a:lnTo>
                    <a:pt x="51915" y="907623"/>
                  </a:lnTo>
                  <a:lnTo>
                    <a:pt x="39345" y="961915"/>
                  </a:lnTo>
                  <a:lnTo>
                    <a:pt x="28421" y="1017492"/>
                  </a:lnTo>
                  <a:lnTo>
                    <a:pt x="19192" y="1074283"/>
                  </a:lnTo>
                  <a:lnTo>
                    <a:pt x="11705" y="1132214"/>
                  </a:lnTo>
                  <a:lnTo>
                    <a:pt x="6011" y="1191212"/>
                  </a:lnTo>
                  <a:lnTo>
                    <a:pt x="2159" y="1251203"/>
                  </a:lnTo>
                </a:path>
              </a:pathLst>
            </a:custGeom>
            <a:ln w="19049">
              <a:solidFill>
                <a:srgbClr val="914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61555" y="2750693"/>
              <a:ext cx="720090" cy="1394460"/>
            </a:xfrm>
            <a:custGeom>
              <a:avLst/>
              <a:gdLst/>
              <a:ahLst/>
              <a:cxnLst/>
              <a:rect l="l" t="t" r="r" b="b"/>
              <a:pathLst>
                <a:path w="720090" h="1394460">
                  <a:moveTo>
                    <a:pt x="179959" y="0"/>
                  </a:moveTo>
                  <a:lnTo>
                    <a:pt x="0" y="143129"/>
                  </a:lnTo>
                  <a:lnTo>
                    <a:pt x="179959" y="360045"/>
                  </a:lnTo>
                  <a:lnTo>
                    <a:pt x="179959" y="270002"/>
                  </a:lnTo>
                  <a:lnTo>
                    <a:pt x="214892" y="286064"/>
                  </a:lnTo>
                  <a:lnTo>
                    <a:pt x="248997" y="304762"/>
                  </a:lnTo>
                  <a:lnTo>
                    <a:pt x="282237" y="326015"/>
                  </a:lnTo>
                  <a:lnTo>
                    <a:pt x="314572" y="349743"/>
                  </a:lnTo>
                  <a:lnTo>
                    <a:pt x="345963" y="375866"/>
                  </a:lnTo>
                  <a:lnTo>
                    <a:pt x="376373" y="404305"/>
                  </a:lnTo>
                  <a:lnTo>
                    <a:pt x="405763" y="434978"/>
                  </a:lnTo>
                  <a:lnTo>
                    <a:pt x="434095" y="467806"/>
                  </a:lnTo>
                  <a:lnTo>
                    <a:pt x="461329" y="502708"/>
                  </a:lnTo>
                  <a:lnTo>
                    <a:pt x="487428" y="539604"/>
                  </a:lnTo>
                  <a:lnTo>
                    <a:pt x="512353" y="578415"/>
                  </a:lnTo>
                  <a:lnTo>
                    <a:pt x="536066" y="619060"/>
                  </a:lnTo>
                  <a:lnTo>
                    <a:pt x="558527" y="661459"/>
                  </a:lnTo>
                  <a:lnTo>
                    <a:pt x="579699" y="705532"/>
                  </a:lnTo>
                  <a:lnTo>
                    <a:pt x="599544" y="751198"/>
                  </a:lnTo>
                  <a:lnTo>
                    <a:pt x="618021" y="798378"/>
                  </a:lnTo>
                  <a:lnTo>
                    <a:pt x="635094" y="846992"/>
                  </a:lnTo>
                  <a:lnTo>
                    <a:pt x="650724" y="896958"/>
                  </a:lnTo>
                  <a:lnTo>
                    <a:pt x="664872" y="948198"/>
                  </a:lnTo>
                  <a:lnTo>
                    <a:pt x="677499" y="1000631"/>
                  </a:lnTo>
                  <a:lnTo>
                    <a:pt x="688568" y="1054176"/>
                  </a:lnTo>
                  <a:lnTo>
                    <a:pt x="698039" y="1108755"/>
                  </a:lnTo>
                  <a:lnTo>
                    <a:pt x="705875" y="1164286"/>
                  </a:lnTo>
                  <a:lnTo>
                    <a:pt x="712036" y="1220689"/>
                  </a:lnTo>
                  <a:lnTo>
                    <a:pt x="716484" y="1277885"/>
                  </a:lnTo>
                  <a:lnTo>
                    <a:pt x="719182" y="1335793"/>
                  </a:lnTo>
                  <a:lnTo>
                    <a:pt x="720090" y="1394333"/>
                  </a:lnTo>
                  <a:lnTo>
                    <a:pt x="720090" y="1214247"/>
                  </a:lnTo>
                  <a:lnTo>
                    <a:pt x="719182" y="1155707"/>
                  </a:lnTo>
                  <a:lnTo>
                    <a:pt x="716484" y="1097799"/>
                  </a:lnTo>
                  <a:lnTo>
                    <a:pt x="712036" y="1040603"/>
                  </a:lnTo>
                  <a:lnTo>
                    <a:pt x="705875" y="984200"/>
                  </a:lnTo>
                  <a:lnTo>
                    <a:pt x="698039" y="928669"/>
                  </a:lnTo>
                  <a:lnTo>
                    <a:pt x="688568" y="874092"/>
                  </a:lnTo>
                  <a:lnTo>
                    <a:pt x="677499" y="820547"/>
                  </a:lnTo>
                  <a:lnTo>
                    <a:pt x="664872" y="768115"/>
                  </a:lnTo>
                  <a:lnTo>
                    <a:pt x="650724" y="716877"/>
                  </a:lnTo>
                  <a:lnTo>
                    <a:pt x="635094" y="666912"/>
                  </a:lnTo>
                  <a:lnTo>
                    <a:pt x="618021" y="618301"/>
                  </a:lnTo>
                  <a:lnTo>
                    <a:pt x="599544" y="571123"/>
                  </a:lnTo>
                  <a:lnTo>
                    <a:pt x="579699" y="525460"/>
                  </a:lnTo>
                  <a:lnTo>
                    <a:pt x="558527" y="481391"/>
                  </a:lnTo>
                  <a:lnTo>
                    <a:pt x="536066" y="438996"/>
                  </a:lnTo>
                  <a:lnTo>
                    <a:pt x="512353" y="398356"/>
                  </a:lnTo>
                  <a:lnTo>
                    <a:pt x="487428" y="359550"/>
                  </a:lnTo>
                  <a:lnTo>
                    <a:pt x="461329" y="322659"/>
                  </a:lnTo>
                  <a:lnTo>
                    <a:pt x="434095" y="287764"/>
                  </a:lnTo>
                  <a:lnTo>
                    <a:pt x="405763" y="254943"/>
                  </a:lnTo>
                  <a:lnTo>
                    <a:pt x="376373" y="224279"/>
                  </a:lnTo>
                  <a:lnTo>
                    <a:pt x="345963" y="195849"/>
                  </a:lnTo>
                  <a:lnTo>
                    <a:pt x="314572" y="169736"/>
                  </a:lnTo>
                  <a:lnTo>
                    <a:pt x="282237" y="146018"/>
                  </a:lnTo>
                  <a:lnTo>
                    <a:pt x="248997" y="124776"/>
                  </a:lnTo>
                  <a:lnTo>
                    <a:pt x="214892" y="106091"/>
                  </a:lnTo>
                  <a:lnTo>
                    <a:pt x="179959" y="90043"/>
                  </a:lnTo>
                  <a:lnTo>
                    <a:pt x="179959" y="0"/>
                  </a:lnTo>
                  <a:close/>
                </a:path>
              </a:pathLst>
            </a:custGeom>
            <a:solidFill>
              <a:srgbClr val="C56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61555" y="4054983"/>
              <a:ext cx="720090" cy="1251585"/>
            </a:xfrm>
            <a:custGeom>
              <a:avLst/>
              <a:gdLst/>
              <a:ahLst/>
              <a:cxnLst/>
              <a:rect l="l" t="t" r="r" b="b"/>
              <a:pathLst>
                <a:path w="720090" h="1251585">
                  <a:moveTo>
                    <a:pt x="717930" y="0"/>
                  </a:moveTo>
                  <a:lnTo>
                    <a:pt x="714073" y="59980"/>
                  </a:lnTo>
                  <a:lnTo>
                    <a:pt x="708374" y="118967"/>
                  </a:lnTo>
                  <a:lnTo>
                    <a:pt x="700884" y="176889"/>
                  </a:lnTo>
                  <a:lnTo>
                    <a:pt x="691650" y="233673"/>
                  </a:lnTo>
                  <a:lnTo>
                    <a:pt x="680722" y="289244"/>
                  </a:lnTo>
                  <a:lnTo>
                    <a:pt x="668150" y="343531"/>
                  </a:lnTo>
                  <a:lnTo>
                    <a:pt x="653980" y="396461"/>
                  </a:lnTo>
                  <a:lnTo>
                    <a:pt x="638264" y="447959"/>
                  </a:lnTo>
                  <a:lnTo>
                    <a:pt x="621049" y="497954"/>
                  </a:lnTo>
                  <a:lnTo>
                    <a:pt x="602384" y="546372"/>
                  </a:lnTo>
                  <a:lnTo>
                    <a:pt x="582319" y="593140"/>
                  </a:lnTo>
                  <a:lnTo>
                    <a:pt x="560902" y="638186"/>
                  </a:lnTo>
                  <a:lnTo>
                    <a:pt x="538182" y="681435"/>
                  </a:lnTo>
                  <a:lnTo>
                    <a:pt x="514208" y="722815"/>
                  </a:lnTo>
                  <a:lnTo>
                    <a:pt x="489029" y="762254"/>
                  </a:lnTo>
                  <a:lnTo>
                    <a:pt x="462694" y="799677"/>
                  </a:lnTo>
                  <a:lnTo>
                    <a:pt x="435252" y="835012"/>
                  </a:lnTo>
                  <a:lnTo>
                    <a:pt x="406751" y="868186"/>
                  </a:lnTo>
                  <a:lnTo>
                    <a:pt x="377241" y="899125"/>
                  </a:lnTo>
                  <a:lnTo>
                    <a:pt x="346771" y="927758"/>
                  </a:lnTo>
                  <a:lnTo>
                    <a:pt x="315389" y="954010"/>
                  </a:lnTo>
                  <a:lnTo>
                    <a:pt x="283144" y="977809"/>
                  </a:lnTo>
                  <a:lnTo>
                    <a:pt x="250086" y="999082"/>
                  </a:lnTo>
                  <a:lnTo>
                    <a:pt x="216262" y="1017755"/>
                  </a:lnTo>
                  <a:lnTo>
                    <a:pt x="146517" y="1047011"/>
                  </a:lnTo>
                  <a:lnTo>
                    <a:pt x="74299" y="1064994"/>
                  </a:lnTo>
                  <a:lnTo>
                    <a:pt x="0" y="1071118"/>
                  </a:lnTo>
                  <a:lnTo>
                    <a:pt x="0" y="1251204"/>
                  </a:lnTo>
                  <a:lnTo>
                    <a:pt x="41826" y="1249168"/>
                  </a:lnTo>
                  <a:lnTo>
                    <a:pt x="91515" y="1241743"/>
                  </a:lnTo>
                  <a:lnTo>
                    <a:pt x="161235" y="1221806"/>
                  </a:lnTo>
                  <a:lnTo>
                    <a:pt x="228295" y="1191510"/>
                  </a:lnTo>
                  <a:lnTo>
                    <a:pt x="292391" y="1151426"/>
                  </a:lnTo>
                  <a:lnTo>
                    <a:pt x="323232" y="1127893"/>
                  </a:lnTo>
                  <a:lnTo>
                    <a:pt x="353219" y="1102127"/>
                  </a:lnTo>
                  <a:lnTo>
                    <a:pt x="382314" y="1074200"/>
                  </a:lnTo>
                  <a:lnTo>
                    <a:pt x="410478" y="1044184"/>
                  </a:lnTo>
                  <a:lnTo>
                    <a:pt x="437673" y="1012150"/>
                  </a:lnTo>
                  <a:lnTo>
                    <a:pt x="463862" y="978170"/>
                  </a:lnTo>
                  <a:lnTo>
                    <a:pt x="489007" y="942316"/>
                  </a:lnTo>
                  <a:lnTo>
                    <a:pt x="513070" y="904658"/>
                  </a:lnTo>
                  <a:lnTo>
                    <a:pt x="536013" y="865268"/>
                  </a:lnTo>
                  <a:lnTo>
                    <a:pt x="557797" y="824218"/>
                  </a:lnTo>
                  <a:lnTo>
                    <a:pt x="578386" y="781580"/>
                  </a:lnTo>
                  <a:lnTo>
                    <a:pt x="597741" y="737424"/>
                  </a:lnTo>
                  <a:lnTo>
                    <a:pt x="615824" y="691823"/>
                  </a:lnTo>
                  <a:lnTo>
                    <a:pt x="632598" y="644848"/>
                  </a:lnTo>
                  <a:lnTo>
                    <a:pt x="648024" y="596570"/>
                  </a:lnTo>
                  <a:lnTo>
                    <a:pt x="662065" y="547061"/>
                  </a:lnTo>
                  <a:lnTo>
                    <a:pt x="674682" y="496393"/>
                  </a:lnTo>
                  <a:lnTo>
                    <a:pt x="685838" y="444637"/>
                  </a:lnTo>
                  <a:lnTo>
                    <a:pt x="695495" y="391864"/>
                  </a:lnTo>
                  <a:lnTo>
                    <a:pt x="703615" y="338146"/>
                  </a:lnTo>
                  <a:lnTo>
                    <a:pt x="710159" y="283555"/>
                  </a:lnTo>
                  <a:lnTo>
                    <a:pt x="715091" y="228161"/>
                  </a:lnTo>
                  <a:lnTo>
                    <a:pt x="718372" y="172038"/>
                  </a:lnTo>
                  <a:lnTo>
                    <a:pt x="719964" y="115255"/>
                  </a:lnTo>
                  <a:lnTo>
                    <a:pt x="719830" y="57885"/>
                  </a:lnTo>
                  <a:lnTo>
                    <a:pt x="717930" y="0"/>
                  </a:lnTo>
                  <a:close/>
                </a:path>
              </a:pathLst>
            </a:custGeom>
            <a:solidFill>
              <a:srgbClr val="9F5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61555" y="2750693"/>
              <a:ext cx="720090" cy="2555875"/>
            </a:xfrm>
            <a:custGeom>
              <a:avLst/>
              <a:gdLst/>
              <a:ahLst/>
              <a:cxnLst/>
              <a:rect l="l" t="t" r="r" b="b"/>
              <a:pathLst>
                <a:path w="720090" h="2555875">
                  <a:moveTo>
                    <a:pt x="720090" y="1394333"/>
                  </a:moveTo>
                  <a:lnTo>
                    <a:pt x="719182" y="1335793"/>
                  </a:lnTo>
                  <a:lnTo>
                    <a:pt x="716484" y="1277885"/>
                  </a:lnTo>
                  <a:lnTo>
                    <a:pt x="712036" y="1220689"/>
                  </a:lnTo>
                  <a:lnTo>
                    <a:pt x="705875" y="1164286"/>
                  </a:lnTo>
                  <a:lnTo>
                    <a:pt x="698039" y="1108755"/>
                  </a:lnTo>
                  <a:lnTo>
                    <a:pt x="688568" y="1054176"/>
                  </a:lnTo>
                  <a:lnTo>
                    <a:pt x="677499" y="1000631"/>
                  </a:lnTo>
                  <a:lnTo>
                    <a:pt x="664872" y="948198"/>
                  </a:lnTo>
                  <a:lnTo>
                    <a:pt x="650724" y="896958"/>
                  </a:lnTo>
                  <a:lnTo>
                    <a:pt x="635094" y="846992"/>
                  </a:lnTo>
                  <a:lnTo>
                    <a:pt x="618021" y="798378"/>
                  </a:lnTo>
                  <a:lnTo>
                    <a:pt x="599544" y="751198"/>
                  </a:lnTo>
                  <a:lnTo>
                    <a:pt x="579699" y="705532"/>
                  </a:lnTo>
                  <a:lnTo>
                    <a:pt x="558527" y="661459"/>
                  </a:lnTo>
                  <a:lnTo>
                    <a:pt x="536066" y="619060"/>
                  </a:lnTo>
                  <a:lnTo>
                    <a:pt x="512353" y="578415"/>
                  </a:lnTo>
                  <a:lnTo>
                    <a:pt x="487428" y="539604"/>
                  </a:lnTo>
                  <a:lnTo>
                    <a:pt x="461329" y="502708"/>
                  </a:lnTo>
                  <a:lnTo>
                    <a:pt x="434095" y="467806"/>
                  </a:lnTo>
                  <a:lnTo>
                    <a:pt x="405763" y="434978"/>
                  </a:lnTo>
                  <a:lnTo>
                    <a:pt x="376373" y="404305"/>
                  </a:lnTo>
                  <a:lnTo>
                    <a:pt x="345963" y="375866"/>
                  </a:lnTo>
                  <a:lnTo>
                    <a:pt x="314572" y="349743"/>
                  </a:lnTo>
                  <a:lnTo>
                    <a:pt x="282237" y="326015"/>
                  </a:lnTo>
                  <a:lnTo>
                    <a:pt x="248997" y="304762"/>
                  </a:lnTo>
                  <a:lnTo>
                    <a:pt x="214892" y="286064"/>
                  </a:lnTo>
                  <a:lnTo>
                    <a:pt x="179959" y="270002"/>
                  </a:lnTo>
                  <a:lnTo>
                    <a:pt x="179959" y="360045"/>
                  </a:lnTo>
                  <a:lnTo>
                    <a:pt x="0" y="143129"/>
                  </a:lnTo>
                  <a:lnTo>
                    <a:pt x="179959" y="0"/>
                  </a:lnTo>
                  <a:lnTo>
                    <a:pt x="179959" y="90043"/>
                  </a:lnTo>
                  <a:lnTo>
                    <a:pt x="214892" y="106091"/>
                  </a:lnTo>
                  <a:lnTo>
                    <a:pt x="248997" y="124776"/>
                  </a:lnTo>
                  <a:lnTo>
                    <a:pt x="282237" y="146018"/>
                  </a:lnTo>
                  <a:lnTo>
                    <a:pt x="314572" y="169736"/>
                  </a:lnTo>
                  <a:lnTo>
                    <a:pt x="345963" y="195849"/>
                  </a:lnTo>
                  <a:lnTo>
                    <a:pt x="376373" y="224279"/>
                  </a:lnTo>
                  <a:lnTo>
                    <a:pt x="405763" y="254943"/>
                  </a:lnTo>
                  <a:lnTo>
                    <a:pt x="434095" y="287764"/>
                  </a:lnTo>
                  <a:lnTo>
                    <a:pt x="461329" y="322659"/>
                  </a:lnTo>
                  <a:lnTo>
                    <a:pt x="487428" y="359550"/>
                  </a:lnTo>
                  <a:lnTo>
                    <a:pt x="512353" y="398356"/>
                  </a:lnTo>
                  <a:lnTo>
                    <a:pt x="536066" y="438996"/>
                  </a:lnTo>
                  <a:lnTo>
                    <a:pt x="558527" y="481391"/>
                  </a:lnTo>
                  <a:lnTo>
                    <a:pt x="579699" y="525460"/>
                  </a:lnTo>
                  <a:lnTo>
                    <a:pt x="599544" y="571123"/>
                  </a:lnTo>
                  <a:lnTo>
                    <a:pt x="618021" y="618301"/>
                  </a:lnTo>
                  <a:lnTo>
                    <a:pt x="635094" y="666912"/>
                  </a:lnTo>
                  <a:lnTo>
                    <a:pt x="650724" y="716877"/>
                  </a:lnTo>
                  <a:lnTo>
                    <a:pt x="664872" y="768115"/>
                  </a:lnTo>
                  <a:lnTo>
                    <a:pt x="677499" y="820547"/>
                  </a:lnTo>
                  <a:lnTo>
                    <a:pt x="688568" y="874092"/>
                  </a:lnTo>
                  <a:lnTo>
                    <a:pt x="698039" y="928669"/>
                  </a:lnTo>
                  <a:lnTo>
                    <a:pt x="705875" y="984200"/>
                  </a:lnTo>
                  <a:lnTo>
                    <a:pt x="712036" y="1040603"/>
                  </a:lnTo>
                  <a:lnTo>
                    <a:pt x="716484" y="1097799"/>
                  </a:lnTo>
                  <a:lnTo>
                    <a:pt x="719182" y="1155707"/>
                  </a:lnTo>
                  <a:lnTo>
                    <a:pt x="720090" y="1214247"/>
                  </a:lnTo>
                  <a:lnTo>
                    <a:pt x="720090" y="1394333"/>
                  </a:lnTo>
                  <a:lnTo>
                    <a:pt x="719152" y="1454080"/>
                  </a:lnTo>
                  <a:lnTo>
                    <a:pt x="716371" y="1513043"/>
                  </a:lnTo>
                  <a:lnTo>
                    <a:pt x="711791" y="1571150"/>
                  </a:lnTo>
                  <a:lnTo>
                    <a:pt x="705457" y="1628327"/>
                  </a:lnTo>
                  <a:lnTo>
                    <a:pt x="697416" y="1684502"/>
                  </a:lnTo>
                  <a:lnTo>
                    <a:pt x="687711" y="1739601"/>
                  </a:lnTo>
                  <a:lnTo>
                    <a:pt x="676388" y="1793551"/>
                  </a:lnTo>
                  <a:lnTo>
                    <a:pt x="663493" y="1846280"/>
                  </a:lnTo>
                  <a:lnTo>
                    <a:pt x="649071" y="1897714"/>
                  </a:lnTo>
                  <a:lnTo>
                    <a:pt x="633167" y="1947780"/>
                  </a:lnTo>
                  <a:lnTo>
                    <a:pt x="615826" y="1996406"/>
                  </a:lnTo>
                  <a:lnTo>
                    <a:pt x="597094" y="2043519"/>
                  </a:lnTo>
                  <a:lnTo>
                    <a:pt x="577016" y="2089044"/>
                  </a:lnTo>
                  <a:lnTo>
                    <a:pt x="555637" y="2132910"/>
                  </a:lnTo>
                  <a:lnTo>
                    <a:pt x="533003" y="2175044"/>
                  </a:lnTo>
                  <a:lnTo>
                    <a:pt x="509158" y="2215372"/>
                  </a:lnTo>
                  <a:lnTo>
                    <a:pt x="484149" y="2253821"/>
                  </a:lnTo>
                  <a:lnTo>
                    <a:pt x="458020" y="2290319"/>
                  </a:lnTo>
                  <a:lnTo>
                    <a:pt x="430816" y="2324792"/>
                  </a:lnTo>
                  <a:lnTo>
                    <a:pt x="402583" y="2357167"/>
                  </a:lnTo>
                  <a:lnTo>
                    <a:pt x="373367" y="2387372"/>
                  </a:lnTo>
                  <a:lnTo>
                    <a:pt x="343212" y="2415334"/>
                  </a:lnTo>
                  <a:lnTo>
                    <a:pt x="312163" y="2440979"/>
                  </a:lnTo>
                  <a:lnTo>
                    <a:pt x="280267" y="2464234"/>
                  </a:lnTo>
                  <a:lnTo>
                    <a:pt x="247567" y="2485027"/>
                  </a:lnTo>
                  <a:lnTo>
                    <a:pt x="214111" y="2503284"/>
                  </a:lnTo>
                  <a:lnTo>
                    <a:pt x="145106" y="2531900"/>
                  </a:lnTo>
                  <a:lnTo>
                    <a:pt x="73615" y="2549498"/>
                  </a:lnTo>
                  <a:lnTo>
                    <a:pt x="0" y="2555494"/>
                  </a:lnTo>
                  <a:lnTo>
                    <a:pt x="0" y="2375408"/>
                  </a:lnTo>
                  <a:lnTo>
                    <a:pt x="37385" y="2373864"/>
                  </a:lnTo>
                  <a:lnTo>
                    <a:pt x="74299" y="2369284"/>
                  </a:lnTo>
                  <a:lnTo>
                    <a:pt x="146517" y="2351301"/>
                  </a:lnTo>
                  <a:lnTo>
                    <a:pt x="216262" y="2322045"/>
                  </a:lnTo>
                  <a:lnTo>
                    <a:pt x="250086" y="2303372"/>
                  </a:lnTo>
                  <a:lnTo>
                    <a:pt x="283144" y="2282099"/>
                  </a:lnTo>
                  <a:lnTo>
                    <a:pt x="315389" y="2258300"/>
                  </a:lnTo>
                  <a:lnTo>
                    <a:pt x="346771" y="2232048"/>
                  </a:lnTo>
                  <a:lnTo>
                    <a:pt x="377241" y="2203415"/>
                  </a:lnTo>
                  <a:lnTo>
                    <a:pt x="406751" y="2172476"/>
                  </a:lnTo>
                  <a:lnTo>
                    <a:pt x="435252" y="2139302"/>
                  </a:lnTo>
                  <a:lnTo>
                    <a:pt x="462694" y="2103967"/>
                  </a:lnTo>
                  <a:lnTo>
                    <a:pt x="489029" y="2066544"/>
                  </a:lnTo>
                  <a:lnTo>
                    <a:pt x="514208" y="2027105"/>
                  </a:lnTo>
                  <a:lnTo>
                    <a:pt x="538182" y="1985725"/>
                  </a:lnTo>
                  <a:lnTo>
                    <a:pt x="560902" y="1942476"/>
                  </a:lnTo>
                  <a:lnTo>
                    <a:pt x="582319" y="1897430"/>
                  </a:lnTo>
                  <a:lnTo>
                    <a:pt x="602384" y="1850662"/>
                  </a:lnTo>
                  <a:lnTo>
                    <a:pt x="621049" y="1802244"/>
                  </a:lnTo>
                  <a:lnTo>
                    <a:pt x="638264" y="1752249"/>
                  </a:lnTo>
                  <a:lnTo>
                    <a:pt x="653980" y="1700751"/>
                  </a:lnTo>
                  <a:lnTo>
                    <a:pt x="668150" y="1647821"/>
                  </a:lnTo>
                  <a:lnTo>
                    <a:pt x="680722" y="1593534"/>
                  </a:lnTo>
                  <a:lnTo>
                    <a:pt x="691650" y="1537963"/>
                  </a:lnTo>
                  <a:lnTo>
                    <a:pt x="700884" y="1481179"/>
                  </a:lnTo>
                  <a:lnTo>
                    <a:pt x="708374" y="1423257"/>
                  </a:lnTo>
                  <a:lnTo>
                    <a:pt x="714073" y="1364270"/>
                  </a:lnTo>
                  <a:lnTo>
                    <a:pt x="717930" y="1304290"/>
                  </a:lnTo>
                </a:path>
              </a:pathLst>
            </a:custGeom>
            <a:ln w="19050">
              <a:solidFill>
                <a:srgbClr val="914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48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4497" y="2030474"/>
            <a:ext cx="5842888" cy="4264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9295" algn="just">
              <a:lnSpc>
                <a:spcPct val="110500"/>
              </a:lnSpc>
              <a:spcBef>
                <a:spcPts val="100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u="sng" spc="12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Aprendizaje</a:t>
            </a:r>
            <a:r>
              <a:rPr u="sng" spc="130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u="sng" spc="70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de</a:t>
            </a:r>
            <a:r>
              <a:rPr u="sng" spc="7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u="sng" spc="12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representaciones </a:t>
            </a:r>
            <a:r>
              <a:rPr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Aprendizaje</a:t>
            </a:r>
            <a:r>
              <a:rPr spc="3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elemental,</a:t>
            </a:r>
            <a:r>
              <a:rPr spc="3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</a:t>
            </a:r>
            <a:r>
              <a:rPr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relaciona</a:t>
            </a:r>
            <a:r>
              <a:rPr lang="es-ES" dirty="0">
                <a:latin typeface="Franklin Gothic Medium"/>
                <a:cs typeface="Franklin Gothic Medium"/>
              </a:rPr>
              <a:t> </a:t>
            </a:r>
            <a:r>
              <a:rPr spc="114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símbolo</a:t>
            </a:r>
            <a:r>
              <a:rPr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-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</a:t>
            </a:r>
            <a:r>
              <a:rPr spc="2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objeto.</a:t>
            </a:r>
            <a:endParaRPr dirty="0">
              <a:latin typeface="Franklin Gothic Medium"/>
              <a:cs typeface="Franklin Gothic Medium"/>
            </a:endParaRPr>
          </a:p>
          <a:p>
            <a:pPr algn="just">
              <a:spcBef>
                <a:spcPts val="15"/>
              </a:spcBef>
            </a:pPr>
            <a:endParaRPr dirty="0">
              <a:latin typeface="Franklin Gothic Medium"/>
              <a:cs typeface="Franklin Gothic Medium"/>
            </a:endParaRPr>
          </a:p>
          <a:p>
            <a:pPr marL="241300" indent="-228600" algn="just"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u="sng" spc="12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Aprendizaje</a:t>
            </a:r>
            <a:r>
              <a:rPr u="sng" spc="34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u="sng" spc="70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de</a:t>
            </a:r>
            <a:r>
              <a:rPr u="sng" spc="280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u="sng" spc="120" dirty="0" err="1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conceptos</a:t>
            </a:r>
            <a:r>
              <a:rPr lang="es-ES" dirty="0">
                <a:latin typeface="Franklin Gothic Medium"/>
                <a:cs typeface="Franklin Gothic Medium"/>
              </a:rPr>
              <a:t> </a:t>
            </a:r>
          </a:p>
          <a:p>
            <a:pPr marL="241300" indent="-228600" algn="just"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endParaRPr lang="es-ES" spc="125" dirty="0">
              <a:solidFill>
                <a:srgbClr val="524848"/>
              </a:solidFill>
              <a:latin typeface="Franklin Gothic Medium"/>
              <a:cs typeface="Franklin Gothic Medium"/>
            </a:endParaRPr>
          </a:p>
          <a:p>
            <a:pPr marL="241300" indent="-228600" algn="just"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Aprendizaje</a:t>
            </a:r>
            <a:r>
              <a:rPr spc="3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representaciones</a:t>
            </a:r>
            <a:r>
              <a:rPr spc="409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-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través</a:t>
            </a:r>
            <a:endParaRPr dirty="0">
              <a:latin typeface="Franklin Gothic Medium"/>
              <a:cs typeface="Franklin Gothic Medium"/>
            </a:endParaRPr>
          </a:p>
          <a:p>
            <a:pPr marL="12700" algn="just">
              <a:lnSpc>
                <a:spcPts val="2160"/>
              </a:lnSpc>
            </a:pPr>
            <a:r>
              <a:rPr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formación</a:t>
            </a:r>
            <a:r>
              <a:rPr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-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</a:t>
            </a:r>
            <a:r>
              <a:rPr spc="2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asimilación.</a:t>
            </a:r>
            <a:endParaRPr dirty="0">
              <a:latin typeface="Franklin Gothic Medium"/>
              <a:cs typeface="Franklin Gothic Medium"/>
            </a:endParaRPr>
          </a:p>
          <a:p>
            <a:pPr algn="just">
              <a:spcBef>
                <a:spcPts val="20"/>
              </a:spcBef>
            </a:pPr>
            <a:endParaRPr dirty="0">
              <a:latin typeface="Franklin Gothic Medium"/>
              <a:cs typeface="Franklin Gothic Medium"/>
            </a:endParaRPr>
          </a:p>
          <a:p>
            <a:pPr marL="241300" indent="-228600" algn="just"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u="sng" spc="12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Aprendizaje</a:t>
            </a:r>
            <a:r>
              <a:rPr u="sng" spc="360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u="sng" spc="70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de</a:t>
            </a:r>
            <a:r>
              <a:rPr u="sng" spc="28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u="sng" spc="125" dirty="0" err="1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proposiciones</a:t>
            </a:r>
            <a:r>
              <a:rPr lang="es-ES" dirty="0">
                <a:latin typeface="Franklin Gothic Medium"/>
                <a:cs typeface="Franklin Gothic Medium"/>
              </a:rPr>
              <a:t> </a:t>
            </a:r>
            <a:r>
              <a:rPr spc="114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Implica</a:t>
            </a:r>
            <a:r>
              <a:rPr spc="3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combinación</a:t>
            </a:r>
            <a:r>
              <a:rPr spc="3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-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</a:t>
            </a:r>
            <a:r>
              <a:rPr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relación</a:t>
            </a:r>
            <a:r>
              <a:rPr spc="3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 </a:t>
            </a:r>
            <a:r>
              <a:rPr spc="-459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palabras</a:t>
            </a:r>
            <a:r>
              <a:rPr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cada</a:t>
            </a:r>
            <a:r>
              <a:rPr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una</a:t>
            </a:r>
            <a:r>
              <a:rPr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</a:t>
            </a:r>
            <a:r>
              <a:rPr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</a:t>
            </a:r>
            <a:r>
              <a:rPr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1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referente</a:t>
            </a:r>
            <a:r>
              <a:rPr lang="es-ES" dirty="0">
                <a:latin typeface="Franklin Gothic Medium"/>
                <a:cs typeface="Franklin Gothic Medium"/>
              </a:rPr>
              <a:t> </a:t>
            </a:r>
            <a:r>
              <a:rPr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unitario</a:t>
            </a:r>
            <a:r>
              <a:rPr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,</a:t>
            </a:r>
            <a:r>
              <a:rPr spc="3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</a:t>
            </a:r>
            <a:r>
              <a:rPr spc="3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resultado</a:t>
            </a:r>
            <a:r>
              <a:rPr spc="3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</a:t>
            </a:r>
            <a:r>
              <a:rPr spc="3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más</a:t>
            </a:r>
            <a:r>
              <a:rPr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</a:t>
            </a:r>
            <a:r>
              <a:rPr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0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suma</a:t>
            </a:r>
            <a:r>
              <a:rPr lang="es-ES" dirty="0">
                <a:latin typeface="Franklin Gothic Medium"/>
                <a:cs typeface="Franklin Gothic Medium"/>
              </a:rPr>
              <a:t> </a:t>
            </a:r>
            <a:r>
              <a:rPr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los</a:t>
            </a:r>
            <a:r>
              <a:rPr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significados</a:t>
            </a:r>
            <a:r>
              <a:rPr spc="3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individuales, </a:t>
            </a:r>
            <a:r>
              <a:rPr spc="-459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produciendo</a:t>
            </a:r>
            <a:r>
              <a:rPr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</a:t>
            </a:r>
            <a:r>
              <a:rPr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0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nuevo</a:t>
            </a:r>
            <a:r>
              <a:rPr lang="es-ES" dirty="0">
                <a:latin typeface="Franklin Gothic Medium"/>
                <a:cs typeface="Franklin Gothic Medium"/>
              </a:rPr>
              <a:t> </a:t>
            </a:r>
            <a:r>
              <a:rPr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significado</a:t>
            </a:r>
            <a:r>
              <a:rPr spc="3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</a:t>
            </a:r>
            <a:r>
              <a:rPr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</a:t>
            </a:r>
            <a:r>
              <a:rPr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asimilado</a:t>
            </a:r>
            <a:r>
              <a:rPr spc="3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-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 </a:t>
            </a:r>
            <a:r>
              <a:rPr spc="-459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estructura</a:t>
            </a:r>
            <a:r>
              <a:rPr spc="3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cognoscitiva.</a:t>
            </a:r>
            <a:endParaRPr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0"/>
            <a:ext cx="8814435" cy="868186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635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603885">
              <a:lnSpc>
                <a:spcPct val="100000"/>
              </a:lnSpc>
              <a:spcBef>
                <a:spcPts val="5"/>
              </a:spcBef>
              <a:tabLst>
                <a:tab pos="1896745" algn="l"/>
                <a:tab pos="2557145" algn="l"/>
                <a:tab pos="5393055" algn="l"/>
              </a:tabLst>
            </a:pPr>
            <a:r>
              <a:rPr sz="2800" spc="145" dirty="0">
                <a:solidFill>
                  <a:srgbClr val="FFFFFF"/>
                </a:solidFill>
              </a:rPr>
              <a:t>TIPOS	</a:t>
            </a:r>
            <a:r>
              <a:rPr sz="2800" spc="85" dirty="0">
                <a:solidFill>
                  <a:srgbClr val="FFFFFF"/>
                </a:solidFill>
              </a:rPr>
              <a:t>DE	</a:t>
            </a:r>
            <a:r>
              <a:rPr sz="2800" spc="165" dirty="0">
                <a:solidFill>
                  <a:srgbClr val="FFFFFF"/>
                </a:solidFill>
              </a:rPr>
              <a:t>APRENDIZAJE	</a:t>
            </a:r>
            <a:r>
              <a:rPr sz="2800" spc="145" dirty="0">
                <a:solidFill>
                  <a:srgbClr val="FFFFFF"/>
                </a:solidFill>
              </a:rPr>
              <a:t>SIGNIFICATIVO</a:t>
            </a:r>
            <a:endParaRPr sz="28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213091" y="1716533"/>
            <a:ext cx="3161030" cy="4989195"/>
            <a:chOff x="5689091" y="1716532"/>
            <a:chExt cx="3161030" cy="49891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9091" y="1716532"/>
              <a:ext cx="1480819" cy="14808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907" y="3452406"/>
              <a:ext cx="1076667" cy="10821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2819" y="4162628"/>
              <a:ext cx="754494" cy="7438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3092323"/>
              <a:ext cx="1650999" cy="1651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5798" y="3092335"/>
              <a:ext cx="1083017" cy="7856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5288" y="4875961"/>
              <a:ext cx="1777491" cy="1829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5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4924" y="1501636"/>
            <a:ext cx="8461071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spcBef>
                <a:spcPts val="100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  <a:tab pos="4511675" algn="l"/>
                <a:tab pos="4610735" algn="l"/>
              </a:tabLst>
            </a:pP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Involucra</a:t>
            </a:r>
            <a:r>
              <a:rPr sz="2400" spc="3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</a:t>
            </a:r>
            <a:r>
              <a:rPr sz="24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reordenamiento	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información,</a:t>
            </a:r>
            <a:r>
              <a:rPr sz="24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integración</a:t>
            </a:r>
            <a:r>
              <a:rPr sz="2400" spc="3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</a:t>
            </a:r>
            <a:r>
              <a:rPr sz="24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z="24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estructura		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cognitiva</a:t>
            </a:r>
            <a:r>
              <a:rPr sz="2400" spc="3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</a:t>
            </a:r>
            <a:r>
              <a:rPr sz="24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reorganizar </a:t>
            </a:r>
            <a:r>
              <a:rPr sz="2400" spc="-5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24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transformar</a:t>
            </a:r>
            <a:r>
              <a:rPr sz="2400" spc="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z="24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combinación</a:t>
            </a:r>
            <a:r>
              <a:rPr sz="2400" spc="3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integrada</a:t>
            </a:r>
            <a:r>
              <a:rPr sz="2400" spc="3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4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manera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</a:t>
            </a:r>
            <a:r>
              <a:rPr sz="24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</a:t>
            </a:r>
            <a:r>
              <a:rPr sz="24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produzca</a:t>
            </a:r>
            <a:r>
              <a:rPr sz="24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</a:t>
            </a:r>
            <a:r>
              <a:rPr sz="2400" spc="3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aprendizaje</a:t>
            </a:r>
            <a:r>
              <a:rPr sz="2400" spc="3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deseado.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0"/>
            <a:ext cx="8814435" cy="929742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635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  <a:tabLst>
                <a:tab pos="3596004" algn="l"/>
                <a:tab pos="4565015" algn="l"/>
              </a:tabLst>
            </a:pPr>
            <a:r>
              <a:rPr sz="2800" spc="165" dirty="0">
                <a:solidFill>
                  <a:srgbClr val="FFFFFF"/>
                </a:solidFill>
              </a:rPr>
              <a:t>APRENDIZAJE	</a:t>
            </a:r>
            <a:r>
              <a:rPr sz="2800" spc="125" dirty="0">
                <a:solidFill>
                  <a:srgbClr val="FFFFFF"/>
                </a:solidFill>
              </a:rPr>
              <a:t>POR	</a:t>
            </a:r>
            <a:r>
              <a:rPr sz="2800" spc="170" dirty="0">
                <a:solidFill>
                  <a:srgbClr val="FFFFFF"/>
                </a:solidFill>
              </a:rPr>
              <a:t>DESCUBRIMIENTO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919542" y="6079071"/>
            <a:ext cx="8496935" cy="394339"/>
          </a:xfrm>
          <a:prstGeom prst="rect">
            <a:avLst/>
          </a:prstGeom>
          <a:solidFill>
            <a:srgbClr val="BE964D"/>
          </a:solidFill>
          <a:ln w="38100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spcBef>
                <a:spcPts val="315"/>
              </a:spcBef>
            </a:pPr>
            <a:r>
              <a:rPr sz="2300" dirty="0">
                <a:latin typeface="Franklin Gothic Medium"/>
                <a:cs typeface="Franklin Gothic Medium"/>
              </a:rPr>
              <a:t>Puede</a:t>
            </a:r>
            <a:r>
              <a:rPr sz="2300" spc="-55" dirty="0">
                <a:latin typeface="Franklin Gothic Medium"/>
                <a:cs typeface="Franklin Gothic Medium"/>
              </a:rPr>
              <a:t> </a:t>
            </a:r>
            <a:r>
              <a:rPr sz="2300" spc="-5" dirty="0">
                <a:latin typeface="Franklin Gothic Medium"/>
                <a:cs typeface="Franklin Gothic Medium"/>
              </a:rPr>
              <a:t>ser</a:t>
            </a:r>
            <a:r>
              <a:rPr sz="2300" dirty="0">
                <a:latin typeface="Franklin Gothic Medium"/>
                <a:cs typeface="Franklin Gothic Medium"/>
              </a:rPr>
              <a:t> </a:t>
            </a:r>
            <a:r>
              <a:rPr sz="2300" spc="-10" dirty="0">
                <a:latin typeface="Franklin Gothic Medium"/>
                <a:cs typeface="Franklin Gothic Medium"/>
              </a:rPr>
              <a:t>significativo</a:t>
            </a:r>
            <a:r>
              <a:rPr sz="2300" dirty="0">
                <a:latin typeface="Franklin Gothic Medium"/>
                <a:cs typeface="Franklin Gothic Medium"/>
              </a:rPr>
              <a:t> o</a:t>
            </a:r>
            <a:r>
              <a:rPr sz="2300" spc="-20" dirty="0">
                <a:latin typeface="Franklin Gothic Medium"/>
                <a:cs typeface="Franklin Gothic Medium"/>
              </a:rPr>
              <a:t> </a:t>
            </a:r>
            <a:r>
              <a:rPr sz="2300" dirty="0">
                <a:latin typeface="Franklin Gothic Medium"/>
                <a:cs typeface="Franklin Gothic Medium"/>
              </a:rPr>
              <a:t>mecánico</a:t>
            </a:r>
            <a:endParaRPr sz="23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90359" y="3102865"/>
            <a:ext cx="3977640" cy="3148965"/>
            <a:chOff x="5166359" y="3102864"/>
            <a:chExt cx="3977640" cy="31489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6359" y="3102864"/>
              <a:ext cx="3977640" cy="31485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098" y="3300412"/>
              <a:ext cx="3401187" cy="255562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646825" y="3524631"/>
            <a:ext cx="4747260" cy="2107565"/>
            <a:chOff x="122825" y="3524630"/>
            <a:chExt cx="4747260" cy="21075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25" y="3524630"/>
              <a:ext cx="3573526" cy="21070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11954" y="4365116"/>
              <a:ext cx="648335" cy="576580"/>
            </a:xfrm>
            <a:custGeom>
              <a:avLst/>
              <a:gdLst/>
              <a:ahLst/>
              <a:cxnLst/>
              <a:rect l="l" t="t" r="r" b="b"/>
              <a:pathLst>
                <a:path w="648335" h="576579">
                  <a:moveTo>
                    <a:pt x="360045" y="0"/>
                  </a:moveTo>
                  <a:lnTo>
                    <a:pt x="360045" y="144017"/>
                  </a:lnTo>
                  <a:lnTo>
                    <a:pt x="0" y="144017"/>
                  </a:lnTo>
                  <a:lnTo>
                    <a:pt x="0" y="432053"/>
                  </a:lnTo>
                  <a:lnTo>
                    <a:pt x="360045" y="432053"/>
                  </a:lnTo>
                  <a:lnTo>
                    <a:pt x="360045" y="576071"/>
                  </a:lnTo>
                  <a:lnTo>
                    <a:pt x="648081" y="288035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C56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1954" y="4365116"/>
              <a:ext cx="648335" cy="576580"/>
            </a:xfrm>
            <a:custGeom>
              <a:avLst/>
              <a:gdLst/>
              <a:ahLst/>
              <a:cxnLst/>
              <a:rect l="l" t="t" r="r" b="b"/>
              <a:pathLst>
                <a:path w="648335" h="576579">
                  <a:moveTo>
                    <a:pt x="0" y="144017"/>
                  </a:moveTo>
                  <a:lnTo>
                    <a:pt x="360045" y="144017"/>
                  </a:lnTo>
                  <a:lnTo>
                    <a:pt x="360045" y="0"/>
                  </a:lnTo>
                  <a:lnTo>
                    <a:pt x="648081" y="288035"/>
                  </a:lnTo>
                  <a:lnTo>
                    <a:pt x="360045" y="576071"/>
                  </a:lnTo>
                  <a:lnTo>
                    <a:pt x="360045" y="432053"/>
                  </a:lnTo>
                  <a:lnTo>
                    <a:pt x="0" y="432053"/>
                  </a:lnTo>
                  <a:lnTo>
                    <a:pt x="0" y="144017"/>
                  </a:lnTo>
                  <a:close/>
                </a:path>
              </a:pathLst>
            </a:custGeom>
            <a:ln w="19050">
              <a:solidFill>
                <a:srgbClr val="914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876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252" y="1518515"/>
            <a:ext cx="81267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spcBef>
                <a:spcPts val="100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  <a:tab pos="1919605" algn="l"/>
                <a:tab pos="5553710" algn="l"/>
                <a:tab pos="7719059" algn="l"/>
              </a:tabLst>
            </a:pP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</a:t>
            </a:r>
            <a:r>
              <a:rPr sz="2400"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contenido</a:t>
            </a:r>
            <a:r>
              <a:rPr sz="2400" spc="3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24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motivo</a:t>
            </a:r>
            <a:r>
              <a:rPr sz="24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4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aprendizaje</a:t>
            </a:r>
            <a:r>
              <a:rPr sz="2400" spc="3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</a:t>
            </a:r>
            <a:r>
              <a:rPr sz="2400" spc="3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presenta</a:t>
            </a:r>
            <a:r>
              <a:rPr sz="2400" spc="3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al </a:t>
            </a:r>
            <a:r>
              <a:rPr sz="2400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alumno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forma </a:t>
            </a: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final,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sólo</a:t>
            </a:r>
            <a:r>
              <a:rPr sz="24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le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exige</a:t>
            </a:r>
            <a:r>
              <a:rPr sz="24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 </a:t>
            </a:r>
            <a:r>
              <a:rPr sz="24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internalice	</a:t>
            </a:r>
            <a:r>
              <a:rPr sz="2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2400" spc="2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incorpore</a:t>
            </a:r>
            <a:r>
              <a:rPr sz="2400" spc="3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</a:t>
            </a:r>
            <a:r>
              <a:rPr sz="2400"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material</a:t>
            </a:r>
            <a:r>
              <a:rPr sz="2400" spc="3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</a:t>
            </a:r>
            <a:r>
              <a:rPr sz="24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</a:t>
            </a:r>
            <a:r>
              <a:rPr sz="2400"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le</a:t>
            </a:r>
            <a:r>
              <a:rPr sz="24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presenta </a:t>
            </a:r>
            <a:r>
              <a:rPr sz="2400" spc="-5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4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tal</a:t>
            </a:r>
            <a:r>
              <a:rPr sz="24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modo</a:t>
            </a:r>
            <a:r>
              <a:rPr sz="24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</a:t>
            </a:r>
            <a:r>
              <a:rPr sz="2400" spc="3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pueda</a:t>
            </a:r>
            <a:r>
              <a:rPr sz="2400" spc="3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recuperarlo	</a:t>
            </a:r>
            <a:r>
              <a:rPr sz="2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2400" spc="3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reproducirlo	</a:t>
            </a:r>
            <a:r>
              <a:rPr sz="24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 </a:t>
            </a:r>
            <a:r>
              <a:rPr sz="2400" spc="-5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</a:t>
            </a:r>
            <a:r>
              <a:rPr sz="24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momento</a:t>
            </a:r>
            <a:r>
              <a:rPr sz="2400" spc="3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posterior.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96982"/>
            <a:ext cx="8814435" cy="868186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635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2835910" algn="l"/>
                <a:tab pos="3803650" algn="l"/>
              </a:tabLst>
            </a:pPr>
            <a:r>
              <a:rPr sz="2800" spc="165" dirty="0">
                <a:solidFill>
                  <a:srgbClr val="FFFFFF"/>
                </a:solidFill>
              </a:rPr>
              <a:t>APRENDIZAJE	</a:t>
            </a:r>
            <a:r>
              <a:rPr sz="2800" spc="120" dirty="0">
                <a:solidFill>
                  <a:srgbClr val="FFFFFF"/>
                </a:solidFill>
              </a:rPr>
              <a:t>POR	</a:t>
            </a:r>
            <a:r>
              <a:rPr sz="2800" spc="155" dirty="0">
                <a:solidFill>
                  <a:srgbClr val="FFFFFF"/>
                </a:solidFill>
              </a:rPr>
              <a:t>RECEPCIÓN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2135556" y="3572255"/>
            <a:ext cx="8438515" cy="3199130"/>
            <a:chOff x="611555" y="3572255"/>
            <a:chExt cx="8438515" cy="31991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5450" y="4635831"/>
              <a:ext cx="2802381" cy="21355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3572967"/>
              <a:ext cx="1872233" cy="2074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9176" y="3572255"/>
              <a:ext cx="3450335" cy="2535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6152" y="3769220"/>
              <a:ext cx="2857500" cy="194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5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636" y="1716101"/>
            <a:ext cx="433416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20000"/>
              </a:lnSpc>
              <a:spcBef>
                <a:spcPts val="100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sz="2000" u="sng" spc="12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Aprendizaje</a:t>
            </a:r>
            <a:r>
              <a:rPr sz="2000" u="sng" spc="32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2000" u="sng" spc="12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supraordinado </a:t>
            </a:r>
            <a:r>
              <a:rPr sz="2000" spc="-48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Cuando</a:t>
            </a:r>
            <a:r>
              <a:rPr sz="20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9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una</a:t>
            </a:r>
            <a:r>
              <a:rPr sz="20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0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nueva</a:t>
            </a:r>
            <a:r>
              <a:rPr lang="es-ES" sz="2000" dirty="0">
                <a:latin typeface="Franklin Gothic Medium"/>
                <a:cs typeface="Franklin Gothic Medium"/>
              </a:rPr>
              <a:t> </a:t>
            </a:r>
            <a:r>
              <a:rPr sz="2000"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proposición</a:t>
            </a:r>
            <a:r>
              <a:rPr sz="2000" spc="3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</a:t>
            </a:r>
            <a:r>
              <a:rPr sz="20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relaciona</a:t>
            </a:r>
            <a:r>
              <a:rPr sz="2000" spc="3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</a:t>
            </a:r>
            <a:r>
              <a:rPr lang="es-ES" sz="20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ideas</a:t>
            </a:r>
            <a:r>
              <a:rPr sz="20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subordinadas</a:t>
            </a:r>
            <a:r>
              <a:rPr lang="es-ES" sz="2000" dirty="0">
                <a:latin typeface="Franklin Gothic Medium"/>
                <a:cs typeface="Franklin Gothic Medium"/>
              </a:rPr>
              <a:t> </a:t>
            </a:r>
            <a:r>
              <a:rPr sz="2000"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específicas</a:t>
            </a:r>
            <a:r>
              <a:rPr sz="2000" spc="3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ya</a:t>
            </a:r>
            <a:r>
              <a:rPr sz="2000" spc="2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establecidas.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1"/>
            <a:ext cx="8814435" cy="966931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508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71450" algn="ctr">
              <a:lnSpc>
                <a:spcPct val="100000"/>
              </a:lnSpc>
              <a:tabLst>
                <a:tab pos="2359025" algn="l"/>
                <a:tab pos="3020695" algn="l"/>
                <a:tab pos="3644900" algn="l"/>
              </a:tabLst>
            </a:pPr>
            <a:r>
              <a:rPr sz="3200" spc="160" dirty="0">
                <a:solidFill>
                  <a:srgbClr val="FFFFFF"/>
                </a:solidFill>
              </a:rPr>
              <a:t>PRINCIPIO</a:t>
            </a:r>
            <a:r>
              <a:rPr lang="es-ES" sz="3200" spc="160" dirty="0">
                <a:solidFill>
                  <a:srgbClr val="FFFFFF"/>
                </a:solidFill>
              </a:rPr>
              <a:t> </a:t>
            </a:r>
            <a:r>
              <a:rPr sz="3200" spc="85" dirty="0">
                <a:solidFill>
                  <a:srgbClr val="FFFFFF"/>
                </a:solidFill>
              </a:rPr>
              <a:t>DE</a:t>
            </a:r>
            <a:r>
              <a:rPr lang="es-ES" sz="3200" spc="85" dirty="0">
                <a:solidFill>
                  <a:srgbClr val="FFFFFF"/>
                </a:solidFill>
              </a:rPr>
              <a:t> </a:t>
            </a:r>
            <a:r>
              <a:rPr sz="3200" spc="85" dirty="0">
                <a:solidFill>
                  <a:srgbClr val="FFFFFF"/>
                </a:solidFill>
              </a:rPr>
              <a:t>LA</a:t>
            </a:r>
            <a:r>
              <a:rPr lang="es-ES" sz="3200" spc="85" dirty="0">
                <a:solidFill>
                  <a:srgbClr val="FFFFFF"/>
                </a:solidFill>
              </a:rPr>
              <a:t> </a:t>
            </a:r>
            <a:r>
              <a:rPr sz="3200" spc="160" dirty="0">
                <a:solidFill>
                  <a:srgbClr val="FFFFFF"/>
                </a:solidFill>
              </a:rPr>
              <a:t>ASIMILACIÓN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637" y="4498518"/>
            <a:ext cx="4935385" cy="23594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48400" y="1684706"/>
            <a:ext cx="4419600" cy="260135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indent="-228600" algn="just">
              <a:spcBef>
                <a:spcPts val="585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sz="2000" u="sng" spc="125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Aprendizaje</a:t>
            </a:r>
            <a:r>
              <a:rPr sz="2000" u="sng" spc="290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2000" u="sng" spc="120" dirty="0">
                <a:solidFill>
                  <a:srgbClr val="524848"/>
                </a:solidFill>
                <a:uFill>
                  <a:solidFill>
                    <a:srgbClr val="524848"/>
                  </a:solidFill>
                </a:uFill>
                <a:latin typeface="Franklin Gothic Medium"/>
                <a:cs typeface="Franklin Gothic Medium"/>
              </a:rPr>
              <a:t>combinatorio</a:t>
            </a:r>
            <a:endParaRPr sz="2000" dirty="0">
              <a:latin typeface="Franklin Gothic Medium"/>
              <a:cs typeface="Franklin Gothic Medium"/>
            </a:endParaRPr>
          </a:p>
          <a:p>
            <a:pPr marL="12700" marR="382270" algn="just">
              <a:spcBef>
                <a:spcPts val="480"/>
              </a:spcBef>
            </a:pPr>
            <a:r>
              <a:rPr sz="20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 </a:t>
            </a:r>
            <a:r>
              <a:rPr sz="20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nueva </a:t>
            </a:r>
            <a:r>
              <a:rPr sz="20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información </a:t>
            </a:r>
            <a:r>
              <a:rPr sz="20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no se </a:t>
            </a:r>
            <a:r>
              <a:rPr sz="2000"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relaciona</a:t>
            </a:r>
            <a:r>
              <a:rPr sz="2000" spc="3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0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1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manera</a:t>
            </a:r>
            <a:r>
              <a:rPr lang="es-ES" sz="2000" dirty="0">
                <a:latin typeface="Franklin Gothic Medium"/>
                <a:cs typeface="Franklin Gothic Medium"/>
              </a:rPr>
              <a:t> </a:t>
            </a:r>
            <a:r>
              <a:rPr sz="2000"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subordinada</a:t>
            </a:r>
            <a:r>
              <a:rPr sz="20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, </a:t>
            </a:r>
            <a:r>
              <a:rPr sz="20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ni </a:t>
            </a:r>
            <a:r>
              <a:rPr sz="20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supraordinada </a:t>
            </a:r>
            <a:r>
              <a:rPr sz="2000" spc="-48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 </a:t>
            </a:r>
            <a:r>
              <a:rPr sz="20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 </a:t>
            </a:r>
            <a:r>
              <a:rPr sz="20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estructura </a:t>
            </a:r>
            <a:r>
              <a:rPr sz="20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cognoscitiva </a:t>
            </a:r>
            <a:r>
              <a:rPr sz="20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previa,</a:t>
            </a:r>
            <a:r>
              <a:rPr sz="20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sino</a:t>
            </a:r>
            <a:r>
              <a:rPr sz="2000" spc="3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</a:t>
            </a:r>
            <a:r>
              <a:rPr sz="20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</a:t>
            </a:r>
            <a:r>
              <a:rPr sz="2000"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relaciona</a:t>
            </a:r>
            <a:r>
              <a:rPr lang="es-ES" sz="2000" dirty="0">
                <a:latin typeface="Franklin Gothic Medium"/>
                <a:cs typeface="Franklin Gothic Medium"/>
              </a:rPr>
              <a:t> </a:t>
            </a:r>
            <a:r>
              <a:rPr sz="20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000" spc="2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manera</a:t>
            </a:r>
            <a:r>
              <a:rPr sz="20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general</a:t>
            </a:r>
            <a:r>
              <a:rPr sz="20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</a:t>
            </a:r>
            <a:r>
              <a:rPr lang="es-ES" sz="2000" dirty="0">
                <a:latin typeface="Franklin Gothic Medium"/>
                <a:cs typeface="Franklin Gothic Medium"/>
              </a:rPr>
              <a:t> </a:t>
            </a:r>
            <a:r>
              <a:rPr sz="2000" spc="114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aspectos</a:t>
            </a:r>
            <a:r>
              <a:rPr sz="20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relevantes</a:t>
            </a:r>
            <a:r>
              <a:rPr sz="20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000"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0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esta</a:t>
            </a:r>
            <a:r>
              <a:rPr lang="es-ES" sz="2000" dirty="0">
                <a:latin typeface="Franklin Gothic Medium"/>
                <a:cs typeface="Franklin Gothic Medium"/>
              </a:rPr>
              <a:t> </a:t>
            </a:r>
            <a:r>
              <a:rPr sz="2000" spc="13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estructura</a:t>
            </a:r>
            <a:r>
              <a:rPr sz="20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.</a:t>
            </a:r>
            <a:endParaRPr sz="20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398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19076"/>
            <a:ext cx="87058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428625"/>
            <a:ext cx="86487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5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228600"/>
            <a:ext cx="874395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921EF-50B1-ADDE-B7B4-0209500E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80" y="115455"/>
            <a:ext cx="8397240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/>
              <a:t>MULTIPARADIGMAS DEL PROCESO DE ENSEÑANZA- APRENDIZAJE </a:t>
            </a:r>
            <a:endParaRPr lang="es-EC" sz="2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ED3E06-A7DC-7968-8A29-6C0D3D78A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1143001"/>
            <a:ext cx="8763000" cy="559954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La escuela y el sistema escolar se adapten a las particularidades de los alumnos, para satisfacer a plenitud sus disímiles necesidades.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Para Rumelhart, el aprendizaje es un proceso analógico donde intervienen los esquemas que posee el sujeto tres tipos de aprendizaje: 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/>
              <a:t>Por crecimiento, donde simplemente se acumula nueva información a los esquemas preexistentes (se rellenan las variables de los esquemas).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234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3852BE-912B-B95C-BCBC-B71A7135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"/>
            <a:ext cx="8991600" cy="602959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</a:pPr>
            <a:endParaRPr lang="es-ES" dirty="0"/>
          </a:p>
          <a:p>
            <a:pPr marL="342900" indent="-342900" algn="just">
              <a:lnSpc>
                <a:spcPct val="150000"/>
              </a:lnSpc>
            </a:pPr>
            <a:endParaRPr lang="es-ES" dirty="0"/>
          </a:p>
          <a:p>
            <a:pPr marL="342900" indent="-342900" algn="just">
              <a:lnSpc>
                <a:spcPct val="150000"/>
              </a:lnSpc>
            </a:pPr>
            <a:r>
              <a:rPr lang="es-ES" dirty="0"/>
              <a:t>Por ajuste, cuando los esquemas resultan de mayor nivel de especificidad respecto a la información a ser aprendida provocándose modificaciones parciales en los mismos. </a:t>
            </a:r>
          </a:p>
          <a:p>
            <a:pPr marL="342900" indent="-342900" algn="just">
              <a:lnSpc>
                <a:spcPct val="150000"/>
              </a:lnSpc>
            </a:pPr>
            <a:endParaRPr lang="es-ES" dirty="0"/>
          </a:p>
          <a:p>
            <a:pPr marL="342900" indent="-342900" algn="just">
              <a:lnSpc>
                <a:spcPct val="150000"/>
              </a:lnSpc>
            </a:pPr>
            <a:endParaRPr lang="es-ES" dirty="0"/>
          </a:p>
          <a:p>
            <a:pPr marL="342900" indent="-342900" algn="just">
              <a:lnSpc>
                <a:spcPct val="150000"/>
              </a:lnSpc>
            </a:pPr>
            <a:r>
              <a:rPr lang="es-ES" dirty="0"/>
              <a:t>Por reestructuración, cuando los esquemas que posee el sujeto, están muy alejados semánticamente de la nueva información, provocándose reestructuraciones o formación de nuevos esquemas, a partir de la interacción de esquemas existentes-información nueva.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581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CA7D13-DBF6-E92D-CB8A-54479BDF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304800"/>
            <a:ext cx="8686800" cy="598728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Reconocimiento de la diversidad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Libertad de ideas y creencias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Rechazo a todo tipo de violencia y discriminación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El ser humano tiende de manera natural a buscar su autorrealización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El hombre es un ser humano (Vive en relaciones con otras personas)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El hombre consiente de si mismo y su existencia </a:t>
            </a:r>
          </a:p>
          <a:p>
            <a:pPr marL="457200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El hombre tiene la capacidad para decidir.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6232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1" y="5784015"/>
            <a:ext cx="5396865" cy="1074420"/>
            <a:chOff x="0" y="5784015"/>
            <a:chExt cx="5396865" cy="1074420"/>
          </a:xfrm>
        </p:grpSpPr>
        <p:sp>
          <p:nvSpPr>
            <p:cNvPr id="4" name="object 4"/>
            <p:cNvSpPr/>
            <p:nvPr/>
          </p:nvSpPr>
          <p:spPr>
            <a:xfrm>
              <a:off x="499275" y="5944933"/>
              <a:ext cx="4897755" cy="913130"/>
            </a:xfrm>
            <a:custGeom>
              <a:avLst/>
              <a:gdLst/>
              <a:ahLst/>
              <a:cxnLst/>
              <a:rect l="l" t="t" r="r" b="b"/>
              <a:pathLst>
                <a:path w="4897755" h="913129">
                  <a:moveTo>
                    <a:pt x="85714" y="21358"/>
                  </a:moveTo>
                  <a:lnTo>
                    <a:pt x="3636702" y="913064"/>
                  </a:lnTo>
                  <a:lnTo>
                    <a:pt x="4897405" y="913064"/>
                  </a:lnTo>
                  <a:lnTo>
                    <a:pt x="85714" y="21358"/>
                  </a:lnTo>
                  <a:close/>
                </a:path>
                <a:path w="4897755" h="913129">
                  <a:moveTo>
                    <a:pt x="660" y="0"/>
                  </a:moveTo>
                  <a:lnTo>
                    <a:pt x="0" y="5473"/>
                  </a:lnTo>
                  <a:lnTo>
                    <a:pt x="85714" y="2135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9E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711" y="5939015"/>
              <a:ext cx="3651885" cy="919480"/>
            </a:xfrm>
            <a:custGeom>
              <a:avLst/>
              <a:gdLst/>
              <a:ahLst/>
              <a:cxnLst/>
              <a:rect l="l" t="t" r="r" b="b"/>
              <a:pathLst>
                <a:path w="3651885" h="919479">
                  <a:moveTo>
                    <a:pt x="0" y="0"/>
                  </a:moveTo>
                  <a:lnTo>
                    <a:pt x="7924" y="6349"/>
                  </a:lnTo>
                  <a:lnTo>
                    <a:pt x="2868870" y="918983"/>
                  </a:lnTo>
                  <a:lnTo>
                    <a:pt x="3651885" y="918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9674"/>
              <a:ext cx="3398520" cy="10683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4015"/>
              <a:ext cx="3372797" cy="107398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009025" y="1391675"/>
            <a:ext cx="8415020" cy="2913380"/>
            <a:chOff x="485025" y="1391675"/>
            <a:chExt cx="8415020" cy="2913380"/>
          </a:xfrm>
        </p:grpSpPr>
        <p:sp>
          <p:nvSpPr>
            <p:cNvPr id="9" name="object 9"/>
            <p:cNvSpPr/>
            <p:nvPr/>
          </p:nvSpPr>
          <p:spPr>
            <a:xfrm>
              <a:off x="512051" y="1418716"/>
              <a:ext cx="8361045" cy="2859405"/>
            </a:xfrm>
            <a:custGeom>
              <a:avLst/>
              <a:gdLst/>
              <a:ahLst/>
              <a:cxnLst/>
              <a:rect l="l" t="t" r="r" b="b"/>
              <a:pathLst>
                <a:path w="8361045" h="2859404">
                  <a:moveTo>
                    <a:pt x="8121154" y="0"/>
                  </a:moveTo>
                  <a:lnTo>
                    <a:pt x="0" y="1741678"/>
                  </a:lnTo>
                  <a:lnTo>
                    <a:pt x="239687" y="2859278"/>
                  </a:lnTo>
                  <a:lnTo>
                    <a:pt x="8360803" y="1117600"/>
                  </a:lnTo>
                  <a:lnTo>
                    <a:pt x="81211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025" y="1391675"/>
              <a:ext cx="8415020" cy="2913380"/>
            </a:xfrm>
            <a:custGeom>
              <a:avLst/>
              <a:gdLst/>
              <a:ahLst/>
              <a:cxnLst/>
              <a:rect l="l" t="t" r="r" b="b"/>
              <a:pathLst>
                <a:path w="8415020" h="2913379">
                  <a:moveTo>
                    <a:pt x="8153260" y="0"/>
                  </a:moveTo>
                  <a:lnTo>
                    <a:pt x="21247" y="1741922"/>
                  </a:lnTo>
                  <a:lnTo>
                    <a:pt x="0" y="1763639"/>
                  </a:lnTo>
                  <a:lnTo>
                    <a:pt x="127" y="1774561"/>
                  </a:lnTo>
                  <a:lnTo>
                    <a:pt x="239826" y="2892161"/>
                  </a:lnTo>
                  <a:lnTo>
                    <a:pt x="244180" y="2902170"/>
                  </a:lnTo>
                  <a:lnTo>
                    <a:pt x="251776" y="2909464"/>
                  </a:lnTo>
                  <a:lnTo>
                    <a:pt x="261560" y="2913378"/>
                  </a:lnTo>
                  <a:lnTo>
                    <a:pt x="272478" y="2913243"/>
                  </a:lnTo>
                  <a:lnTo>
                    <a:pt x="428220" y="2879842"/>
                  </a:lnTo>
                  <a:lnTo>
                    <a:pt x="270929" y="2879842"/>
                  </a:lnTo>
                  <a:lnTo>
                    <a:pt x="33553" y="1773037"/>
                  </a:lnTo>
                  <a:lnTo>
                    <a:pt x="8143862" y="33518"/>
                  </a:lnTo>
                  <a:lnTo>
                    <a:pt x="8177620" y="33518"/>
                  </a:lnTo>
                  <a:lnTo>
                    <a:pt x="8174977" y="21199"/>
                  </a:lnTo>
                  <a:lnTo>
                    <a:pt x="8170627" y="11243"/>
                  </a:lnTo>
                  <a:lnTo>
                    <a:pt x="8163039" y="3942"/>
                  </a:lnTo>
                  <a:lnTo>
                    <a:pt x="8153260" y="0"/>
                  </a:lnTo>
                  <a:close/>
                </a:path>
                <a:path w="8415020" h="2913379">
                  <a:moveTo>
                    <a:pt x="8177620" y="33518"/>
                  </a:moveTo>
                  <a:lnTo>
                    <a:pt x="8143862" y="33518"/>
                  </a:lnTo>
                  <a:lnTo>
                    <a:pt x="8381352" y="1140450"/>
                  </a:lnTo>
                  <a:lnTo>
                    <a:pt x="270929" y="2879842"/>
                  </a:lnTo>
                  <a:lnTo>
                    <a:pt x="428220" y="2879842"/>
                  </a:lnTo>
                  <a:lnTo>
                    <a:pt x="8393544" y="1171565"/>
                  </a:lnTo>
                  <a:lnTo>
                    <a:pt x="8403573" y="1167141"/>
                  </a:lnTo>
                  <a:lnTo>
                    <a:pt x="8410911" y="1159515"/>
                  </a:lnTo>
                  <a:lnTo>
                    <a:pt x="8414868" y="1149723"/>
                  </a:lnTo>
                  <a:lnTo>
                    <a:pt x="8414753" y="1138799"/>
                  </a:lnTo>
                  <a:lnTo>
                    <a:pt x="8177620" y="33518"/>
                  </a:lnTo>
                  <a:close/>
                </a:path>
                <a:path w="8415020" h="2913379">
                  <a:moveTo>
                    <a:pt x="8135480" y="46599"/>
                  </a:moveTo>
                  <a:lnTo>
                    <a:pt x="46609" y="1781419"/>
                  </a:lnTo>
                  <a:lnTo>
                    <a:pt x="279387" y="2866761"/>
                  </a:lnTo>
                  <a:lnTo>
                    <a:pt x="340379" y="2853680"/>
                  </a:lnTo>
                  <a:lnTo>
                    <a:pt x="287832" y="2853680"/>
                  </a:lnTo>
                  <a:lnTo>
                    <a:pt x="59677" y="1789928"/>
                  </a:lnTo>
                  <a:lnTo>
                    <a:pt x="8126971" y="59680"/>
                  </a:lnTo>
                  <a:lnTo>
                    <a:pt x="8138286" y="59680"/>
                  </a:lnTo>
                  <a:lnTo>
                    <a:pt x="8135480" y="46599"/>
                  </a:lnTo>
                  <a:close/>
                </a:path>
                <a:path w="8415020" h="2913379">
                  <a:moveTo>
                    <a:pt x="8138286" y="59680"/>
                  </a:moveTo>
                  <a:lnTo>
                    <a:pt x="8126971" y="59680"/>
                  </a:lnTo>
                  <a:lnTo>
                    <a:pt x="8355190" y="1123432"/>
                  </a:lnTo>
                  <a:lnTo>
                    <a:pt x="287832" y="2853680"/>
                  </a:lnTo>
                  <a:lnTo>
                    <a:pt x="340379" y="2853680"/>
                  </a:lnTo>
                  <a:lnTo>
                    <a:pt x="8368271" y="1131941"/>
                  </a:lnTo>
                  <a:lnTo>
                    <a:pt x="8138286" y="59680"/>
                  </a:lnTo>
                  <a:close/>
                </a:path>
              </a:pathLst>
            </a:custGeom>
            <a:solidFill>
              <a:srgbClr val="E3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5949" y="1752599"/>
              <a:ext cx="5705475" cy="2038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983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DC6750-F4B6-77C3-9382-8A0C4D3E8613}"/>
              </a:ext>
            </a:extLst>
          </p:cNvPr>
          <p:cNvSpPr txBox="1"/>
          <p:nvPr/>
        </p:nvSpPr>
        <p:spPr>
          <a:xfrm>
            <a:off x="1714500" y="381000"/>
            <a:ext cx="8763000" cy="6323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Los 13 tipos de aprendizaje, ¿cuáles son?</a:t>
            </a: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asociativo: </a:t>
            </a:r>
            <a:r>
              <a:rPr lang="es-ES" sz="1600" dirty="0">
                <a:solidFill>
                  <a:srgbClr val="504B4B"/>
                </a:solidFill>
                <a:latin typeface="Century Gothic" panose="020B0502020202020204" pitchFamily="34" charset="0"/>
              </a:rPr>
              <a:t>asociamos determinados estímulos externos o sucesos con una idea o un comportamiento</a:t>
            </a:r>
            <a:r>
              <a:rPr lang="es-ES" sz="16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600" dirty="0">
              <a:solidFill>
                <a:srgbClr val="504B4B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no asociativo: </a:t>
            </a:r>
            <a:r>
              <a:rPr lang="es-ES" sz="1600" dirty="0">
                <a:solidFill>
                  <a:srgbClr val="504B4B"/>
                </a:solidFill>
                <a:latin typeface="Century Gothic" panose="020B0502020202020204" pitchFamily="34" charset="0"/>
              </a:rPr>
              <a:t>Se produce cuando nuestra respuesta cambia ante un estímulo que se repite en el tiempo  </a:t>
            </a:r>
          </a:p>
          <a:p>
            <a:pPr algn="just">
              <a:lnSpc>
                <a:spcPct val="150000"/>
              </a:lnSpc>
            </a:pPr>
            <a:endParaRPr lang="es-ES" sz="16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cooperativo; </a:t>
            </a:r>
            <a:r>
              <a:rPr lang="es-ES" sz="1600" dirty="0">
                <a:solidFill>
                  <a:srgbClr val="504B4B"/>
                </a:solidFill>
                <a:latin typeface="Century Gothic" panose="020B0502020202020204" pitchFamily="34" charset="0"/>
              </a:rPr>
              <a:t>Referencia al aprendizaje en grupo. el docente se encarga de hacer los equipos de trabajo, asignar los roles y las funciones de cada alumno, y los dirige.  </a:t>
            </a:r>
            <a:endParaRPr lang="es-ES" sz="16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16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colaborativo; </a:t>
            </a:r>
            <a:r>
              <a:rPr lang="es-ES" sz="1600" dirty="0">
                <a:solidFill>
                  <a:srgbClr val="504B4B"/>
                </a:solidFill>
                <a:latin typeface="Century Gothic" panose="020B0502020202020204" pitchFamily="34" charset="0"/>
              </a:rPr>
              <a:t>el docente propone el tema o plantea un problema y los estudiantes deciden cómo abordar el proyecto. </a:t>
            </a:r>
          </a:p>
          <a:p>
            <a:pPr algn="just">
              <a:lnSpc>
                <a:spcPct val="150000"/>
              </a:lnSpc>
            </a:pPr>
            <a:endParaRPr lang="es-ES" sz="16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emocional:</a:t>
            </a:r>
            <a:r>
              <a:rPr lang="es-ES" sz="1600" dirty="0">
                <a:solidFill>
                  <a:srgbClr val="1E1E1E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>
                <a:solidFill>
                  <a:srgbClr val="504B4B"/>
                </a:solidFill>
                <a:latin typeface="Century Gothic" panose="020B0502020202020204" pitchFamily="34" charset="0"/>
              </a:rPr>
              <a:t>Aprendamos a conocer nuestras emociones y gestionarlas de una forma eficiente. </a:t>
            </a:r>
          </a:p>
          <a:p>
            <a:pPr algn="just">
              <a:lnSpc>
                <a:spcPct val="150000"/>
              </a:lnSpc>
            </a:pPr>
            <a:endParaRPr lang="es-ES" sz="16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20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0D4DF-D8E6-7333-2BDE-2DDCE5C00390}"/>
              </a:ext>
            </a:extLst>
          </p:cNvPr>
          <p:cNvSpPr txBox="1"/>
          <p:nvPr/>
        </p:nvSpPr>
        <p:spPr>
          <a:xfrm>
            <a:off x="1676400" y="76200"/>
            <a:ext cx="8839200" cy="671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17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7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implícito:</a:t>
            </a:r>
            <a:r>
              <a:rPr lang="es-ES" sz="1700" dirty="0">
                <a:solidFill>
                  <a:srgbClr val="504B4B"/>
                </a:solidFill>
                <a:latin typeface="Century Gothic" panose="020B0502020202020204" pitchFamily="34" charset="0"/>
              </a:rPr>
              <a:t> Sucede sin darnos cuenta y casi de manera automática. </a:t>
            </a:r>
            <a:endParaRPr lang="es-ES" sz="17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17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7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explícito: </a:t>
            </a:r>
            <a:r>
              <a:rPr lang="es-ES" sz="1700" dirty="0">
                <a:solidFill>
                  <a:srgbClr val="504B4B"/>
                </a:solidFill>
                <a:latin typeface="Century Gothic" panose="020B0502020202020204" pitchFamily="34" charset="0"/>
              </a:rPr>
              <a:t>Tiene una intención y, también, existe una conciencia.</a:t>
            </a:r>
          </a:p>
          <a:p>
            <a:pPr algn="just">
              <a:lnSpc>
                <a:spcPct val="150000"/>
              </a:lnSpc>
            </a:pPr>
            <a:endParaRPr lang="es-ES" sz="1700" dirty="0">
              <a:solidFill>
                <a:srgbClr val="504B4B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7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memorístico: </a:t>
            </a:r>
            <a:r>
              <a:rPr lang="es-ES" sz="1700" dirty="0">
                <a:solidFill>
                  <a:srgbClr val="504B4B"/>
                </a:solidFill>
                <a:latin typeface="Century Gothic" panose="020B0502020202020204" pitchFamily="34" charset="0"/>
              </a:rPr>
              <a:t>fijar en la memoria y recordar conceptos casi de manera autómata.</a:t>
            </a:r>
          </a:p>
          <a:p>
            <a:pPr algn="just">
              <a:lnSpc>
                <a:spcPct val="150000"/>
              </a:lnSpc>
            </a:pPr>
            <a:endParaRPr lang="es-ES" sz="17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7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observacional:</a:t>
            </a:r>
            <a:r>
              <a:rPr lang="es-ES" sz="1700" dirty="0">
                <a:solidFill>
                  <a:srgbClr val="504B4B"/>
                </a:solidFill>
                <a:latin typeface="Century Gothic" panose="020B0502020202020204" pitchFamily="34" charset="0"/>
              </a:rPr>
              <a:t> Se trata de una forma de aprender basada en lo visual.</a:t>
            </a:r>
          </a:p>
          <a:p>
            <a:pPr algn="just">
              <a:lnSpc>
                <a:spcPct val="150000"/>
              </a:lnSpc>
            </a:pPr>
            <a:endParaRPr lang="es-ES" sz="17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7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por descubrimiento: </a:t>
            </a:r>
            <a:r>
              <a:rPr lang="es-ES" sz="1700" dirty="0">
                <a:solidFill>
                  <a:srgbClr val="504B4B"/>
                </a:solidFill>
                <a:latin typeface="Century Gothic" panose="020B0502020202020204" pitchFamily="34" charset="0"/>
              </a:rPr>
              <a:t>Además de aprender participando e interactuando con el docente, Busca información por su cuenta </a:t>
            </a:r>
          </a:p>
          <a:p>
            <a:pPr algn="just">
              <a:lnSpc>
                <a:spcPct val="150000"/>
              </a:lnSpc>
            </a:pPr>
            <a:endParaRPr lang="es-ES" sz="17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700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receptivo: </a:t>
            </a:r>
            <a:r>
              <a:rPr lang="es-ES" sz="1700" dirty="0">
                <a:solidFill>
                  <a:srgbClr val="504B4B"/>
                </a:solidFill>
                <a:latin typeface="Century Gothic" panose="020B0502020202020204" pitchFamily="34" charset="0"/>
              </a:rPr>
              <a:t>Recibir la información, ya sea vía oral, escrita o audiovisual, e interiorizar ese contenido para poder reproducirlo </a:t>
            </a:r>
            <a:r>
              <a:rPr lang="es-ES" sz="1700" i="1" dirty="0">
                <a:solidFill>
                  <a:srgbClr val="504B4B"/>
                </a:solidFill>
                <a:latin typeface="Century Gothic" panose="020B0502020202020204" pitchFamily="34" charset="0"/>
              </a:rPr>
              <a:t>a posteriori</a:t>
            </a:r>
            <a:r>
              <a:rPr lang="es-ES" sz="1700" dirty="0">
                <a:solidFill>
                  <a:srgbClr val="504B4B"/>
                </a:solidFill>
                <a:latin typeface="Century Gothic" panose="020B0502020202020204" pitchFamily="34" charset="0"/>
              </a:rPr>
              <a:t>.  </a:t>
            </a:r>
          </a:p>
          <a:p>
            <a:pPr algn="just">
              <a:lnSpc>
                <a:spcPct val="150000"/>
              </a:lnSpc>
            </a:pPr>
            <a:endParaRPr lang="es-ES" sz="1700" b="1" dirty="0">
              <a:solidFill>
                <a:srgbClr val="1E1E1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7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5760A3-B6B5-67BD-4B28-A0B443EB5435}"/>
              </a:ext>
            </a:extLst>
          </p:cNvPr>
          <p:cNvSpPr txBox="1"/>
          <p:nvPr/>
        </p:nvSpPr>
        <p:spPr>
          <a:xfrm>
            <a:off x="2400300" y="2133600"/>
            <a:ext cx="7391400" cy="2116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1E1E1E"/>
                </a:solidFill>
                <a:latin typeface="Century Gothic" panose="020B0502020202020204" pitchFamily="34" charset="0"/>
              </a:rPr>
              <a:t>Aprendizaje significativo: </a:t>
            </a:r>
            <a:r>
              <a:rPr lang="es-ES" dirty="0">
                <a:solidFill>
                  <a:srgbClr val="504B4B"/>
                </a:solidFill>
                <a:latin typeface="Century Gothic" panose="020B0502020202020204" pitchFamily="34" charset="0"/>
              </a:rPr>
              <a:t> consiste en recopilar, seleccionar y organizar la información que se nos está transmitiendo para, a continuación, </a:t>
            </a:r>
            <a:r>
              <a:rPr lang="es-ES" b="1" dirty="0">
                <a:solidFill>
                  <a:srgbClr val="504B4B"/>
                </a:solidFill>
                <a:latin typeface="Century Gothic" panose="020B0502020202020204" pitchFamily="34" charset="0"/>
              </a:rPr>
              <a:t>establecer una relación entre estos conocimientos adquiridos de nuevas y aquellos con los que ya se contaba</a:t>
            </a:r>
            <a:r>
              <a:rPr lang="es-ES" dirty="0">
                <a:solidFill>
                  <a:srgbClr val="504B4B"/>
                </a:solidFill>
                <a:latin typeface="Century Gothic" panose="020B0502020202020204" pitchFamily="34" charset="0"/>
              </a:rPr>
              <a:t> previamente.  </a:t>
            </a:r>
          </a:p>
        </p:txBody>
      </p:sp>
    </p:spTree>
    <p:extLst>
      <p:ext uri="{BB962C8B-B14F-4D97-AF65-F5344CB8AC3E}">
        <p14:creationId xmlns:p14="http://schemas.microsoft.com/office/powerpoint/2010/main" val="2299752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E68EA4-A217-C359-AE43-3AB7D81763EE}"/>
              </a:ext>
            </a:extLst>
          </p:cNvPr>
          <p:cNvSpPr txBox="1"/>
          <p:nvPr/>
        </p:nvSpPr>
        <p:spPr>
          <a:xfrm>
            <a:off x="1676400" y="152400"/>
            <a:ext cx="8991600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rgbClr val="504B4B"/>
                </a:solidFill>
                <a:latin typeface="Hellix"/>
              </a:rPr>
              <a:t>Trabajar con diferentes tipos de aprendizaje es importante, especialmente, cuando se quiere brindar una educación eficaz e igualitaria para personas con diversos </a:t>
            </a:r>
            <a:r>
              <a:rPr lang="es-ES" dirty="0">
                <a:solidFill>
                  <a:srgbClr val="FF3228"/>
                </a:solidFill>
                <a:latin typeface="Hellix"/>
                <a:hlinkClick r:id="rId2"/>
              </a:rPr>
              <a:t>estilos de aprendizaje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. Por esta razón, hemos recopilado algunas estrategias para abordarlos en clase:</a:t>
            </a:r>
          </a:p>
          <a:p>
            <a:pPr algn="just">
              <a:lnSpc>
                <a:spcPct val="150000"/>
              </a:lnSpc>
            </a:pPr>
            <a:endParaRPr lang="es-ES" dirty="0">
              <a:solidFill>
                <a:srgbClr val="504B4B"/>
              </a:solidFill>
              <a:latin typeface="Hellix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04B4B"/>
                </a:solidFill>
                <a:latin typeface="Hellix"/>
              </a:rPr>
              <a:t>Utilizar </a:t>
            </a:r>
            <a:r>
              <a:rPr lang="es-ES" b="1" dirty="0">
                <a:solidFill>
                  <a:srgbClr val="504B4B"/>
                </a:solidFill>
                <a:latin typeface="Hellix"/>
              </a:rPr>
              <a:t>recursos multimedia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 como vídeos, gráficos, animaciones y presentaciones visuales.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rgbClr val="504B4B"/>
              </a:solidFill>
              <a:latin typeface="Hellix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04B4B"/>
                </a:solidFill>
                <a:latin typeface="Hellix"/>
              </a:rPr>
              <a:t>Fomentar </a:t>
            </a:r>
            <a:r>
              <a:rPr lang="es-ES" b="1" dirty="0">
                <a:solidFill>
                  <a:srgbClr val="504B4B"/>
                </a:solidFill>
                <a:latin typeface="Hellix"/>
              </a:rPr>
              <a:t>actividades y proyectos prácticos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 como debates, juegos de rol y proyectos de investigación.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rgbClr val="504B4B"/>
              </a:solidFill>
              <a:latin typeface="Hellix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04B4B"/>
                </a:solidFill>
                <a:latin typeface="Hellix"/>
              </a:rPr>
              <a:t>Organizar </a:t>
            </a:r>
            <a:r>
              <a:rPr lang="es-ES" b="1" dirty="0">
                <a:solidFill>
                  <a:srgbClr val="504B4B"/>
                </a:solidFill>
                <a:latin typeface="Hellix"/>
              </a:rPr>
              <a:t>grupos de trabajo y actividades de colaboración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 para que los estudiantes aprendan los unos de los otros y desarrollen habilidades sociales.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rgbClr val="504B4B"/>
              </a:solidFill>
              <a:latin typeface="Hellix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04B4B"/>
                </a:solidFill>
                <a:latin typeface="Hellix"/>
              </a:rPr>
              <a:t>Dar un </a:t>
            </a:r>
            <a:r>
              <a:rPr lang="es-ES" b="1" dirty="0">
                <a:solidFill>
                  <a:srgbClr val="504B4B"/>
                </a:solidFill>
                <a:latin typeface="Hellix"/>
              </a:rPr>
              <a:t>tiempo de reflexión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 a los alumnos para que asimilen la información y tengan una comprensión profunda.</a:t>
            </a:r>
          </a:p>
          <a:p>
            <a:pPr algn="just">
              <a:lnSpc>
                <a:spcPct val="150000"/>
              </a:lnSpc>
            </a:pPr>
            <a:endParaRPr lang="es-ES" dirty="0">
              <a:solidFill>
                <a:srgbClr val="504B4B"/>
              </a:solidFill>
              <a:latin typeface="Hellix"/>
            </a:endParaRPr>
          </a:p>
        </p:txBody>
      </p:sp>
    </p:spTree>
    <p:extLst>
      <p:ext uri="{BB962C8B-B14F-4D97-AF65-F5344CB8AC3E}">
        <p14:creationId xmlns:p14="http://schemas.microsoft.com/office/powerpoint/2010/main" val="510305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D86B24-02F0-D0E6-69D1-B22911E728DE}"/>
              </a:ext>
            </a:extLst>
          </p:cNvPr>
          <p:cNvSpPr txBox="1"/>
          <p:nvPr/>
        </p:nvSpPr>
        <p:spPr>
          <a:xfrm>
            <a:off x="2133600" y="1121382"/>
            <a:ext cx="762000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04B4B"/>
                </a:solidFill>
                <a:latin typeface="Hellix"/>
              </a:rPr>
              <a:t>Usar una </a:t>
            </a:r>
            <a:r>
              <a:rPr lang="es-ES" b="1" dirty="0">
                <a:solidFill>
                  <a:srgbClr val="504B4B"/>
                </a:solidFill>
                <a:latin typeface="Hellix"/>
              </a:rPr>
              <a:t>variedad de métodos de evaluación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 como exámenes escritos, presentaciones orales, proyectos creativos y portafolios.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rgbClr val="504B4B"/>
              </a:solidFill>
              <a:latin typeface="Hellix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04B4B"/>
                </a:solidFill>
                <a:latin typeface="Hellix"/>
              </a:rPr>
              <a:t>Ayudar a cada estudiante a identificar cuáles son sus fortalezas y puntos de mejora mediante un </a:t>
            </a:r>
            <a:r>
              <a:rPr lang="es-ES" b="1" i="1" dirty="0" err="1">
                <a:solidFill>
                  <a:srgbClr val="504B4B"/>
                </a:solidFill>
                <a:latin typeface="Hellix"/>
              </a:rPr>
              <a:t>feedback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 </a:t>
            </a:r>
            <a:r>
              <a:rPr lang="es-ES" b="1" dirty="0">
                <a:solidFill>
                  <a:srgbClr val="504B4B"/>
                </a:solidFill>
                <a:latin typeface="Hellix"/>
              </a:rPr>
              <a:t>individualizado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rgbClr val="504B4B"/>
              </a:solidFill>
              <a:latin typeface="Hellix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04B4B"/>
                </a:solidFill>
                <a:latin typeface="Hellix"/>
              </a:rPr>
              <a:t>Proporcionar un </a:t>
            </a:r>
            <a:r>
              <a:rPr lang="es-ES" b="1" dirty="0">
                <a:solidFill>
                  <a:srgbClr val="504B4B"/>
                </a:solidFill>
                <a:latin typeface="Hellix"/>
              </a:rPr>
              <a:t>apoyo adicional</a:t>
            </a:r>
            <a:r>
              <a:rPr lang="es-ES" dirty="0">
                <a:solidFill>
                  <a:srgbClr val="504B4B"/>
                </a:solidFill>
                <a:latin typeface="Hellix"/>
              </a:rPr>
              <a:t> a aquellos niños y jóvenes con dificultades de aprendizaje o necesidades educativas especiales a través de tutorías o recursos adicionales.</a:t>
            </a:r>
          </a:p>
        </p:txBody>
      </p:sp>
    </p:spTree>
    <p:extLst>
      <p:ext uri="{BB962C8B-B14F-4D97-AF65-F5344CB8AC3E}">
        <p14:creationId xmlns:p14="http://schemas.microsoft.com/office/powerpoint/2010/main" val="246324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tmos de aprendizaje">
            <a:extLst>
              <a:ext uri="{FF2B5EF4-FFF2-40B4-BE49-F238E27FC236}">
                <a16:creationId xmlns:a16="http://schemas.microsoft.com/office/drawing/2014/main" id="{8045F6FE-1790-7201-6CCF-3CBCD43A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4" y="0"/>
            <a:ext cx="837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5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22FA7-611F-59C0-E5F6-753778E5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79" y="373379"/>
            <a:ext cx="8397240" cy="369332"/>
          </a:xfrm>
        </p:spPr>
        <p:txBody>
          <a:bodyPr>
            <a:normAutofit fontScale="90000"/>
          </a:bodyPr>
          <a:lstStyle/>
          <a:p>
            <a:r>
              <a:rPr lang="es-ES" sz="2400" b="1" dirty="0">
                <a:latin typeface="ArialNormal"/>
              </a:rPr>
              <a:t>Teorías del aprendizaje en el siglo XXI</a:t>
            </a:r>
            <a:endParaRPr lang="es-EC" sz="40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940DF6-71CA-D07B-79AE-CBB3A9AC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379" y="1712277"/>
            <a:ext cx="8397240" cy="47723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400" dirty="0">
                <a:solidFill>
                  <a:srgbClr val="524D66"/>
                </a:solidFill>
                <a:latin typeface="Source Sans 3"/>
              </a:rPr>
              <a:t>En la actualidad sabemos que aprender conocimientos teóricos y prácticos debe ir más allá de lo que hay en los libros. </a:t>
            </a:r>
            <a:r>
              <a:rPr lang="es-ES" sz="2400" b="1" dirty="0">
                <a:solidFill>
                  <a:srgbClr val="524D66"/>
                </a:solidFill>
                <a:latin typeface="Source Sans 3"/>
              </a:rPr>
              <a:t>La inmersión en nuevas tecnologías y en capacidades sociales y creativas es algo fundamental</a:t>
            </a:r>
            <a:r>
              <a:rPr lang="es-ES" sz="2400" dirty="0">
                <a:solidFill>
                  <a:srgbClr val="524D66"/>
                </a:solidFill>
                <a:latin typeface="Source Sans 3"/>
              </a:rPr>
              <a:t> en un mundo que está en constante cambio. Uno de los referentes de esta corriente es la Asociación para las Habilidades del Siglo 21 (P21) o </a:t>
            </a:r>
            <a:r>
              <a:rPr lang="es-ES" sz="2400" dirty="0" err="1">
                <a:solidFill>
                  <a:srgbClr val="524D66"/>
                </a:solidFill>
                <a:latin typeface="Source Sans 3"/>
              </a:rPr>
              <a:t>Partnership</a:t>
            </a:r>
            <a:r>
              <a:rPr lang="es-ES" sz="2400" dirty="0">
                <a:solidFill>
                  <a:srgbClr val="524D66"/>
                </a:solidFill>
                <a:latin typeface="Source Sans 3"/>
              </a:rPr>
              <a:t> </a:t>
            </a:r>
            <a:r>
              <a:rPr lang="es-ES" sz="2400" dirty="0" err="1">
                <a:solidFill>
                  <a:srgbClr val="524D66"/>
                </a:solidFill>
                <a:latin typeface="Source Sans 3"/>
              </a:rPr>
              <a:t>for</a:t>
            </a:r>
            <a:r>
              <a:rPr lang="es-ES" sz="2400" dirty="0">
                <a:solidFill>
                  <a:srgbClr val="524D66"/>
                </a:solidFill>
                <a:latin typeface="Source Sans 3"/>
              </a:rPr>
              <a:t> 21st Century </a:t>
            </a:r>
            <a:r>
              <a:rPr lang="es-ES" sz="2400" dirty="0" err="1">
                <a:solidFill>
                  <a:srgbClr val="524D66"/>
                </a:solidFill>
                <a:latin typeface="Source Sans 3"/>
              </a:rPr>
              <a:t>Skills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3744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57018"/>
            <a:ext cx="850119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6705600" y="0"/>
                </a:moveTo>
                <a:lnTo>
                  <a:pt x="0" y="0"/>
                </a:lnTo>
                <a:lnTo>
                  <a:pt x="0" y="6553200"/>
                </a:lnTo>
                <a:lnTo>
                  <a:pt x="6705600" y="6553200"/>
                </a:lnTo>
                <a:lnTo>
                  <a:pt x="6705600" y="0"/>
                </a:lnTo>
                <a:close/>
              </a:path>
            </a:pathLst>
          </a:custGeom>
          <a:solidFill>
            <a:srgbClr val="52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4698" y="2669977"/>
            <a:ext cx="6705600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 indent="661670" algn="ctr">
              <a:lnSpc>
                <a:spcPct val="100000"/>
              </a:lnSpc>
              <a:spcBef>
                <a:spcPts val="95"/>
              </a:spcBef>
            </a:pPr>
            <a:r>
              <a:rPr sz="4000" spc="110" dirty="0">
                <a:solidFill>
                  <a:srgbClr val="FFFFFF"/>
                </a:solidFill>
              </a:rPr>
              <a:t>TEORÍA </a:t>
            </a:r>
            <a:r>
              <a:rPr sz="4000" spc="85" dirty="0">
                <a:solidFill>
                  <a:srgbClr val="FFFFFF"/>
                </a:solidFill>
              </a:rPr>
              <a:t>DEL </a:t>
            </a:r>
            <a:r>
              <a:rPr sz="4000" spc="-1085" dirty="0">
                <a:solidFill>
                  <a:srgbClr val="FFFFFF"/>
                </a:solidFill>
              </a:rPr>
              <a:t> </a:t>
            </a:r>
            <a:r>
              <a:rPr sz="4000" spc="120" dirty="0">
                <a:solidFill>
                  <a:srgbClr val="FFFFFF"/>
                </a:solidFill>
              </a:rPr>
              <a:t>APRENDIZAJE </a:t>
            </a:r>
            <a:r>
              <a:rPr sz="4000" spc="-1090" dirty="0">
                <a:solidFill>
                  <a:srgbClr val="FFFFFF"/>
                </a:solidFill>
              </a:rPr>
              <a:t> </a:t>
            </a:r>
            <a:r>
              <a:rPr sz="4000" spc="140" dirty="0">
                <a:solidFill>
                  <a:srgbClr val="FFFFFF"/>
                </a:solidFill>
              </a:rPr>
              <a:t>S</a:t>
            </a:r>
            <a:r>
              <a:rPr sz="4000" spc="135" dirty="0">
                <a:solidFill>
                  <a:srgbClr val="FFFFFF"/>
                </a:solidFill>
              </a:rPr>
              <a:t>I</a:t>
            </a:r>
            <a:r>
              <a:rPr sz="4000" spc="140" dirty="0">
                <a:solidFill>
                  <a:srgbClr val="FFFFFF"/>
                </a:solidFill>
              </a:rPr>
              <a:t>G</a:t>
            </a:r>
            <a:r>
              <a:rPr sz="4000" spc="135" dirty="0">
                <a:solidFill>
                  <a:srgbClr val="FFFFFF"/>
                </a:solidFill>
              </a:rPr>
              <a:t>NIFI</a:t>
            </a:r>
            <a:r>
              <a:rPr sz="4000" spc="105" dirty="0">
                <a:solidFill>
                  <a:srgbClr val="FFFFFF"/>
                </a:solidFill>
              </a:rPr>
              <a:t>C</a:t>
            </a:r>
            <a:r>
              <a:rPr sz="4000" spc="-114" dirty="0">
                <a:solidFill>
                  <a:srgbClr val="FFFFFF"/>
                </a:solidFill>
              </a:rPr>
              <a:t>A</a:t>
            </a:r>
            <a:r>
              <a:rPr sz="4000" spc="120" dirty="0">
                <a:solidFill>
                  <a:srgbClr val="FFFFFF"/>
                </a:solidFill>
              </a:rPr>
              <a:t>T</a:t>
            </a:r>
            <a:r>
              <a:rPr sz="4000" spc="135" dirty="0">
                <a:solidFill>
                  <a:srgbClr val="FFFFFF"/>
                </a:solidFill>
              </a:rPr>
              <a:t>I</a:t>
            </a:r>
            <a:r>
              <a:rPr sz="4000" spc="60" dirty="0">
                <a:solidFill>
                  <a:srgbClr val="FFFFFF"/>
                </a:solidFill>
              </a:rPr>
              <a:t>V</a:t>
            </a:r>
            <a:r>
              <a:rPr sz="4000" spc="-5" dirty="0">
                <a:solidFill>
                  <a:srgbClr val="FFFFFF"/>
                </a:solidFill>
              </a:rPr>
              <a:t>O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4176142" y="458799"/>
            <a:ext cx="39427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680970" algn="l"/>
              </a:tabLst>
            </a:pPr>
            <a:r>
              <a:rPr sz="2500" spc="1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sz="2500" spc="1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2500" spc="1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2500" spc="1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po</a:t>
            </a:r>
            <a:r>
              <a:rPr sz="250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sz="2500" spc="1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2500" spc="1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2500" spc="1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2500" spc="1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2500" spc="1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2500" spc="1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250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sz="2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sz="25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2500" spc="1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</a:t>
            </a:r>
            <a:r>
              <a:rPr sz="2500" spc="1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sz="2500" spc="1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sz="2500" spc="1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sz="2500" spc="1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sz="25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1" y="6193156"/>
            <a:ext cx="25012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32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David</a:t>
            </a:r>
            <a:r>
              <a:rPr sz="32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Ausubel</a:t>
            </a:r>
            <a:endParaRPr sz="32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1813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8635" y="1371600"/>
            <a:ext cx="6258306" cy="3886200"/>
            <a:chOff x="152400" y="1634985"/>
            <a:chExt cx="8832215" cy="5045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2273807"/>
              <a:ext cx="3246120" cy="28437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4822" y="2048509"/>
              <a:ext cx="3695700" cy="3295650"/>
            </a:xfrm>
            <a:custGeom>
              <a:avLst/>
              <a:gdLst/>
              <a:ahLst/>
              <a:cxnLst/>
              <a:rect l="l" t="t" r="r" b="b"/>
              <a:pathLst>
                <a:path w="3695700" h="3295650">
                  <a:moveTo>
                    <a:pt x="3512807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067050"/>
                  </a:lnTo>
                  <a:lnTo>
                    <a:pt x="182880" y="3112770"/>
                  </a:lnTo>
                  <a:lnTo>
                    <a:pt x="3512807" y="3112770"/>
                  </a:lnTo>
                  <a:lnTo>
                    <a:pt x="3512807" y="3067050"/>
                  </a:lnTo>
                  <a:lnTo>
                    <a:pt x="228600" y="3067050"/>
                  </a:lnTo>
                  <a:lnTo>
                    <a:pt x="228600" y="228600"/>
                  </a:lnTo>
                  <a:lnTo>
                    <a:pt x="3467087" y="228600"/>
                  </a:lnTo>
                  <a:lnTo>
                    <a:pt x="3467087" y="3066796"/>
                  </a:lnTo>
                  <a:lnTo>
                    <a:pt x="3512807" y="3066796"/>
                  </a:lnTo>
                  <a:lnTo>
                    <a:pt x="3512807" y="228600"/>
                  </a:lnTo>
                  <a:lnTo>
                    <a:pt x="3512807" y="228346"/>
                  </a:lnTo>
                  <a:lnTo>
                    <a:pt x="3512807" y="182880"/>
                  </a:lnTo>
                  <a:close/>
                </a:path>
                <a:path w="3695700" h="3295650">
                  <a:moveTo>
                    <a:pt x="3695687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158490"/>
                  </a:lnTo>
                  <a:lnTo>
                    <a:pt x="0" y="3295650"/>
                  </a:lnTo>
                  <a:lnTo>
                    <a:pt x="3695687" y="3295650"/>
                  </a:lnTo>
                  <a:lnTo>
                    <a:pt x="3695687" y="3158490"/>
                  </a:lnTo>
                  <a:lnTo>
                    <a:pt x="137160" y="3158490"/>
                  </a:lnTo>
                  <a:lnTo>
                    <a:pt x="137160" y="137160"/>
                  </a:lnTo>
                  <a:lnTo>
                    <a:pt x="3558527" y="137160"/>
                  </a:lnTo>
                  <a:lnTo>
                    <a:pt x="3558527" y="3158236"/>
                  </a:lnTo>
                  <a:lnTo>
                    <a:pt x="3695687" y="3158248"/>
                  </a:lnTo>
                  <a:lnTo>
                    <a:pt x="3695687" y="137160"/>
                  </a:lnTo>
                  <a:lnTo>
                    <a:pt x="3695687" y="136906"/>
                  </a:lnTo>
                  <a:lnTo>
                    <a:pt x="36956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91000" y="1752601"/>
            <a:ext cx="6258306" cy="50856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3075" indent="-229235" algn="just">
              <a:lnSpc>
                <a:spcPts val="1730"/>
              </a:lnSpc>
              <a:spcBef>
                <a:spcPts val="105"/>
              </a:spcBef>
              <a:buClr>
                <a:srgbClr val="C56951"/>
              </a:buClr>
              <a:buFont typeface="Cambria"/>
              <a:buChar char="◾"/>
              <a:tabLst>
                <a:tab pos="1743710" algn="l"/>
              </a:tabLst>
            </a:pPr>
            <a:r>
              <a:rPr sz="1600" spc="1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</a:t>
            </a:r>
            <a:r>
              <a:rPr sz="16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z="1600" spc="1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v</a:t>
            </a:r>
            <a:r>
              <a:rPr sz="16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 </a:t>
            </a:r>
            <a:r>
              <a:rPr sz="1600" spc="-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</a:t>
            </a:r>
            <a:r>
              <a:rPr sz="16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au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 </a:t>
            </a:r>
            <a:r>
              <a:rPr sz="1600" spc="-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z="16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</a:t>
            </a:r>
            <a:r>
              <a:rPr sz="16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</a:t>
            </a:r>
            <a:r>
              <a:rPr sz="1600" spc="1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b</a:t>
            </a:r>
            <a:r>
              <a:rPr sz="16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 </a:t>
            </a:r>
            <a:r>
              <a:rPr sz="1600" spc="-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(</a:t>
            </a:r>
            <a:r>
              <a:rPr sz="1600" spc="-2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</a:t>
            </a:r>
            <a:r>
              <a:rPr sz="16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9</a:t>
            </a:r>
            <a:r>
              <a:rPr sz="1600" spc="1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8</a:t>
            </a:r>
            <a:r>
              <a:rPr sz="1600" spc="-2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-</a:t>
            </a:r>
            <a:r>
              <a:rPr sz="1600" spc="-2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2008</a:t>
            </a:r>
            <a:r>
              <a:rPr sz="1600" spc="1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)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,</a:t>
            </a:r>
            <a:r>
              <a:rPr lang="es-ES" sz="1600" dirty="0">
                <a:latin typeface="Franklin Gothic Medium"/>
                <a:cs typeface="Franklin Gothic Medium"/>
              </a:rPr>
              <a:t> </a:t>
            </a:r>
            <a:r>
              <a:rPr sz="1600"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psicólogo</a:t>
            </a:r>
            <a:r>
              <a:rPr sz="1600" spc="3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</a:t>
            </a:r>
            <a:r>
              <a:rPr sz="1600"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pedagogo</a:t>
            </a:r>
            <a:r>
              <a:rPr sz="16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estadounidense.</a:t>
            </a:r>
            <a:endParaRPr sz="1600" dirty="0">
              <a:latin typeface="Franklin Gothic Medium"/>
              <a:cs typeface="Franklin Gothic Medium"/>
            </a:endParaRPr>
          </a:p>
          <a:p>
            <a:pPr marL="1743075" marR="722630" indent="-228600" algn="just">
              <a:lnSpc>
                <a:spcPts val="1540"/>
              </a:lnSpc>
              <a:spcBef>
                <a:spcPts val="370"/>
              </a:spcBef>
              <a:buClr>
                <a:srgbClr val="C56951"/>
              </a:buClr>
              <a:buFont typeface="Cambria"/>
              <a:buChar char="◾"/>
              <a:tabLst>
                <a:tab pos="1743710" algn="l"/>
              </a:tabLst>
            </a:pPr>
            <a:endParaRPr lang="es-ES" sz="1600" spc="114" dirty="0">
              <a:solidFill>
                <a:srgbClr val="524848"/>
              </a:solidFill>
              <a:latin typeface="Franklin Gothic Medium"/>
              <a:cs typeface="Franklin Gothic Medium"/>
            </a:endParaRPr>
          </a:p>
          <a:p>
            <a:pPr marL="1743075" marR="722630" indent="-228600" algn="just">
              <a:lnSpc>
                <a:spcPts val="1540"/>
              </a:lnSpc>
              <a:spcBef>
                <a:spcPts val="370"/>
              </a:spcBef>
              <a:buClr>
                <a:srgbClr val="C56951"/>
              </a:buClr>
              <a:buFont typeface="Cambria"/>
              <a:buChar char="◾"/>
              <a:tabLst>
                <a:tab pos="1743710" algn="l"/>
              </a:tabLst>
            </a:pPr>
            <a:r>
              <a:rPr sz="1600" spc="114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Nacido</a:t>
            </a:r>
            <a:r>
              <a:rPr sz="16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</a:t>
            </a:r>
            <a:r>
              <a:rPr sz="16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una</a:t>
            </a:r>
            <a:r>
              <a:rPr sz="1600" spc="2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familia</a:t>
            </a:r>
            <a:r>
              <a:rPr sz="16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judía</a:t>
            </a:r>
            <a:r>
              <a:rPr sz="16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</a:t>
            </a:r>
            <a:r>
              <a:rPr lang="es-ES" sz="16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4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emigró</a:t>
            </a:r>
            <a:r>
              <a:rPr sz="16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1600" spc="2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Europa</a:t>
            </a:r>
            <a:r>
              <a:rPr sz="16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z="1600"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EU.</a:t>
            </a:r>
            <a:endParaRPr sz="1600" dirty="0">
              <a:latin typeface="Franklin Gothic Medium"/>
              <a:cs typeface="Franklin Gothic Medium"/>
            </a:endParaRPr>
          </a:p>
          <a:p>
            <a:pPr algn="just">
              <a:spcBef>
                <a:spcPts val="30"/>
              </a:spcBef>
              <a:buClr>
                <a:srgbClr val="C56951"/>
              </a:buClr>
              <a:buFont typeface="Cambria"/>
              <a:buChar char="◾"/>
            </a:pPr>
            <a:endParaRPr sz="2000" dirty="0">
              <a:latin typeface="Franklin Gothic Medium"/>
              <a:cs typeface="Franklin Gothic Medium"/>
            </a:endParaRPr>
          </a:p>
          <a:p>
            <a:pPr marL="1743075" marR="1092835" indent="-228600" algn="just">
              <a:lnSpc>
                <a:spcPts val="1540"/>
              </a:lnSpc>
              <a:buClr>
                <a:srgbClr val="C56951"/>
              </a:buClr>
              <a:buFont typeface="Cambria"/>
              <a:buChar char="◾"/>
              <a:tabLst>
                <a:tab pos="1743710" algn="l"/>
              </a:tabLst>
            </a:pPr>
            <a:r>
              <a:rPr sz="16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</a:t>
            </a:r>
            <a:r>
              <a:rPr sz="1600" spc="2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propuesta</a:t>
            </a:r>
            <a:r>
              <a:rPr sz="1600" spc="3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surge</a:t>
            </a:r>
            <a:r>
              <a:rPr sz="1600" spc="2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desde</a:t>
            </a:r>
            <a:r>
              <a:rPr sz="16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lang="es-ES" sz="16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pedagogía</a:t>
            </a:r>
            <a:r>
              <a:rPr sz="1600"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3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constructivista</a:t>
            </a:r>
            <a:r>
              <a:rPr sz="1600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,</a:t>
            </a:r>
            <a:r>
              <a:rPr lang="es-ES" sz="1600" dirty="0">
                <a:latin typeface="Franklin Gothic Medium"/>
                <a:cs typeface="Franklin Gothic Medium"/>
              </a:rPr>
              <a:t> </a:t>
            </a:r>
            <a:r>
              <a:rPr sz="1600"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desarrollando</a:t>
            </a:r>
            <a:r>
              <a:rPr sz="1600" spc="3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z="16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teoría</a:t>
            </a:r>
            <a:r>
              <a:rPr sz="16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del</a:t>
            </a:r>
            <a:r>
              <a:rPr lang="es-ES" sz="16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aprendizaje</a:t>
            </a:r>
            <a:r>
              <a:rPr sz="16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-3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significativo.</a:t>
            </a:r>
            <a:endParaRPr sz="1600" dirty="0">
              <a:latin typeface="Franklin Gothic Medium"/>
              <a:cs typeface="Franklin Gothic Medium"/>
            </a:endParaRPr>
          </a:p>
          <a:p>
            <a:pPr marL="1743075" indent="-229235" algn="just">
              <a:lnSpc>
                <a:spcPts val="1730"/>
              </a:lnSpc>
              <a:spcBef>
                <a:spcPts val="5"/>
              </a:spcBef>
              <a:buClr>
                <a:srgbClr val="C56951"/>
              </a:buClr>
              <a:buFont typeface="Cambria"/>
              <a:buChar char="◾"/>
              <a:tabLst>
                <a:tab pos="1743710" algn="l"/>
              </a:tabLst>
            </a:pPr>
            <a:endParaRPr lang="es-ES" sz="1600" spc="120" dirty="0">
              <a:solidFill>
                <a:srgbClr val="524848"/>
              </a:solidFill>
              <a:latin typeface="Franklin Gothic Medium"/>
              <a:cs typeface="Franklin Gothic Medium"/>
            </a:endParaRPr>
          </a:p>
          <a:p>
            <a:pPr marL="1743075" indent="-229235" algn="just">
              <a:lnSpc>
                <a:spcPts val="1730"/>
              </a:lnSpc>
              <a:spcBef>
                <a:spcPts val="5"/>
              </a:spcBef>
              <a:buClr>
                <a:srgbClr val="C56951"/>
              </a:buClr>
              <a:buFont typeface="Cambria"/>
              <a:buChar char="◾"/>
              <a:tabLst>
                <a:tab pos="1743710" algn="l"/>
              </a:tabLst>
            </a:pPr>
            <a:r>
              <a:rPr sz="1600"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Estudió</a:t>
            </a:r>
            <a:r>
              <a:rPr sz="16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</a:t>
            </a:r>
            <a:r>
              <a:rPr sz="1600" spc="2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z="1600" spc="2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Universidad</a:t>
            </a:r>
            <a:r>
              <a:rPr sz="1600" spc="3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1600" spc="3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NY</a:t>
            </a:r>
            <a:r>
              <a:rPr lang="es-ES" sz="1600" dirty="0">
                <a:latin typeface="Franklin Gothic Medium"/>
                <a:cs typeface="Franklin Gothic Medium"/>
              </a:rPr>
              <a:t> </a:t>
            </a:r>
            <a:r>
              <a:rPr sz="1600" spc="12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desarrollándose</a:t>
            </a:r>
            <a:r>
              <a:rPr sz="1600" spc="3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profesional</a:t>
            </a:r>
            <a:r>
              <a:rPr sz="1600" spc="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</a:t>
            </a:r>
            <a:r>
              <a:rPr lang="es-ES" sz="1600" dirty="0">
                <a:latin typeface="Franklin Gothic Medium"/>
                <a:cs typeface="Franklin Gothic Medium"/>
              </a:rPr>
              <a:t> </a:t>
            </a:r>
            <a:r>
              <a:rPr sz="1600" spc="12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teóricamente</a:t>
            </a:r>
            <a:r>
              <a:rPr sz="1600" spc="3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</a:t>
            </a:r>
            <a:r>
              <a:rPr sz="1600"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z="1600" spc="3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educación</a:t>
            </a:r>
            <a:r>
              <a:rPr sz="1600" spc="3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escolar.</a:t>
            </a:r>
            <a:endParaRPr sz="1600" dirty="0">
              <a:latin typeface="Franklin Gothic Medium"/>
              <a:cs typeface="Franklin Gothic Medium"/>
            </a:endParaRPr>
          </a:p>
          <a:p>
            <a:pPr algn="just">
              <a:spcBef>
                <a:spcPts val="50"/>
              </a:spcBef>
            </a:pPr>
            <a:endParaRPr sz="1650" dirty="0">
              <a:latin typeface="Franklin Gothic Medium"/>
              <a:cs typeface="Franklin Gothic Medium"/>
            </a:endParaRPr>
          </a:p>
          <a:p>
            <a:pPr marL="1743075" indent="-229235" algn="just">
              <a:lnSpc>
                <a:spcPts val="1730"/>
              </a:lnSpc>
              <a:buClr>
                <a:srgbClr val="C56951"/>
              </a:buClr>
              <a:buFont typeface="Cambria"/>
              <a:buChar char="◾"/>
              <a:tabLst>
                <a:tab pos="1743710" algn="l"/>
              </a:tabLst>
            </a:pPr>
            <a:r>
              <a:rPr sz="16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Su</a:t>
            </a:r>
            <a:r>
              <a:rPr sz="1600" spc="2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auge</a:t>
            </a:r>
            <a:r>
              <a:rPr sz="1600" spc="2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fue</a:t>
            </a:r>
            <a:r>
              <a:rPr sz="16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</a:t>
            </a:r>
            <a:r>
              <a:rPr sz="16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los</a:t>
            </a:r>
            <a:r>
              <a:rPr sz="16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0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años</a:t>
            </a:r>
            <a:r>
              <a:rPr sz="1600" spc="3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60</a:t>
            </a:r>
            <a:r>
              <a:rPr lang="es-ES" sz="1600" dirty="0">
                <a:latin typeface="Franklin Gothic Medium"/>
                <a:cs typeface="Franklin Gothic Medium"/>
              </a:rPr>
              <a:t> </a:t>
            </a:r>
            <a:r>
              <a:rPr sz="16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con:</a:t>
            </a:r>
            <a:r>
              <a:rPr sz="1600" spc="3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Psicología</a:t>
            </a:r>
            <a:r>
              <a:rPr sz="1600" i="1"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del</a:t>
            </a:r>
            <a:r>
              <a:rPr sz="1600" i="1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13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aprendizaje</a:t>
            </a:r>
            <a:r>
              <a:rPr lang="es-ES" sz="1600" dirty="0">
                <a:latin typeface="Franklin Gothic Medium"/>
                <a:cs typeface="Franklin Gothic Medium"/>
              </a:rPr>
              <a:t> </a:t>
            </a:r>
            <a:r>
              <a:rPr sz="1600" i="1" spc="14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s</a:t>
            </a:r>
            <a:r>
              <a:rPr sz="1600" i="1" spc="15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1600" i="1" spc="14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gn</a:t>
            </a:r>
            <a:r>
              <a:rPr sz="1600" i="1" spc="15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1600" i="1" spc="16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f</a:t>
            </a:r>
            <a:r>
              <a:rPr sz="1600" i="1" spc="15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1600" i="1" spc="14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ca</a:t>
            </a:r>
            <a:r>
              <a:rPr sz="1600" i="1" spc="15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ti</a:t>
            </a:r>
            <a:r>
              <a:rPr sz="1600" i="1" spc="114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v</a:t>
            </a:r>
            <a:r>
              <a:rPr sz="1600" i="1" spc="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1600" i="1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-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v</a:t>
            </a:r>
            <a:r>
              <a:rPr sz="1600" i="1" spc="1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</a:t>
            </a:r>
            <a:r>
              <a:rPr sz="1600" i="1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</a:t>
            </a:r>
            <a:r>
              <a:rPr sz="1600" i="1" spc="1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b</a:t>
            </a:r>
            <a:r>
              <a:rPr sz="1600" i="1" spc="1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z="1600" i="1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 </a:t>
            </a:r>
            <a:r>
              <a:rPr sz="1600" i="1" spc="-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(</a:t>
            </a:r>
            <a:r>
              <a:rPr sz="1600" spc="-25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1963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) </a:t>
            </a:r>
            <a:r>
              <a:rPr sz="1600" spc="-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</a:t>
            </a:r>
            <a:r>
              <a:rPr lang="es-ES" sz="1600" dirty="0">
                <a:latin typeface="Franklin Gothic Medium"/>
                <a:cs typeface="Franklin Gothic Medium"/>
              </a:rPr>
              <a:t> </a:t>
            </a:r>
            <a:r>
              <a:rPr sz="1600" i="1" spc="130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Psicología</a:t>
            </a:r>
            <a:r>
              <a:rPr sz="1600" i="1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1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educativa:</a:t>
            </a:r>
            <a:r>
              <a:rPr sz="1600" i="1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</a:t>
            </a:r>
            <a:r>
              <a:rPr sz="1600" i="1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punto</a:t>
            </a:r>
            <a:r>
              <a:rPr sz="1600" i="1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 </a:t>
            </a:r>
            <a:r>
              <a:rPr sz="1600" i="1" spc="-3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1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v</a:t>
            </a:r>
            <a:r>
              <a:rPr sz="1600" i="1" spc="1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</a:t>
            </a:r>
            <a:r>
              <a:rPr sz="1600" i="1" spc="1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</a:t>
            </a:r>
            <a:r>
              <a:rPr sz="1600" i="1" spc="1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</a:t>
            </a:r>
            <a:r>
              <a:rPr sz="1600" i="1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 </a:t>
            </a:r>
            <a:r>
              <a:rPr sz="1600" i="1" spc="-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1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</a:t>
            </a:r>
            <a:r>
              <a:rPr sz="1600" i="1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1600" i="1" spc="1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gn</a:t>
            </a:r>
            <a:r>
              <a:rPr sz="1600" i="1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</a:t>
            </a:r>
            <a:r>
              <a:rPr sz="1600" i="1" spc="1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</a:t>
            </a:r>
            <a:r>
              <a:rPr sz="1600" i="1" spc="1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</a:t>
            </a:r>
            <a:r>
              <a:rPr sz="1600" i="1" spc="1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iti</a:t>
            </a:r>
            <a:r>
              <a:rPr sz="1600" i="1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v</a:t>
            </a:r>
            <a:r>
              <a:rPr sz="1600" i="1" dirty="0">
                <a:solidFill>
                  <a:srgbClr val="524848"/>
                </a:solidFill>
                <a:latin typeface="Franklin Gothic Medium"/>
                <a:cs typeface="Franklin Gothic Medium"/>
              </a:rPr>
              <a:t>o </a:t>
            </a:r>
            <a:r>
              <a:rPr sz="1600" i="1" spc="-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(</a:t>
            </a:r>
            <a:r>
              <a:rPr sz="1600" spc="-2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1600" spc="1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1968</a:t>
            </a:r>
            <a:r>
              <a:rPr sz="1600" spc="1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)</a:t>
            </a:r>
            <a:r>
              <a:rPr sz="16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.</a:t>
            </a:r>
            <a:endParaRPr sz="1600" dirty="0">
              <a:latin typeface="Franklin Gothic Medium"/>
              <a:cs typeface="Franklin Gothic Medium"/>
            </a:endParaRPr>
          </a:p>
          <a:p>
            <a:pPr algn="just">
              <a:spcBef>
                <a:spcPts val="5"/>
              </a:spcBef>
            </a:pPr>
            <a:endParaRPr sz="2500" dirty="0">
              <a:latin typeface="Franklin Gothic Medium"/>
              <a:cs typeface="Franklin Gothic Medium"/>
            </a:endParaRPr>
          </a:p>
          <a:p>
            <a:pPr marL="241300" indent="-228600" algn="just"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sz="20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Seguidor</a:t>
            </a:r>
            <a:r>
              <a:rPr sz="2000" spc="34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0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Jean</a:t>
            </a:r>
            <a:r>
              <a:rPr sz="20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0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Piaget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5563" y="116325"/>
            <a:ext cx="8814435" cy="994503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37528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2955"/>
              </a:spcBef>
            </a:pPr>
            <a:r>
              <a:rPr sz="4000" spc="145" dirty="0">
                <a:solidFill>
                  <a:srgbClr val="FFFFFF"/>
                </a:solidFill>
              </a:rPr>
              <a:t>BREVE</a:t>
            </a:r>
            <a:r>
              <a:rPr sz="4000" spc="380" dirty="0">
                <a:solidFill>
                  <a:srgbClr val="FFFFFF"/>
                </a:solidFill>
              </a:rPr>
              <a:t> </a:t>
            </a:r>
            <a:r>
              <a:rPr sz="4000" spc="165" dirty="0">
                <a:solidFill>
                  <a:srgbClr val="FFFFFF"/>
                </a:solidFill>
              </a:rPr>
              <a:t>BIOGRAFÍA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02675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0"/>
            <a:ext cx="8814435" cy="868186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635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5"/>
              </a:spcBef>
              <a:tabLst>
                <a:tab pos="1918970" algn="l"/>
                <a:tab pos="2809240" algn="l"/>
                <a:tab pos="5648325" algn="l"/>
              </a:tabLst>
            </a:pPr>
            <a:r>
              <a:rPr sz="2800" spc="145" dirty="0">
                <a:solidFill>
                  <a:srgbClr val="FFFFFF"/>
                </a:solidFill>
              </a:rPr>
              <a:t>TEORÍA	</a:t>
            </a:r>
            <a:r>
              <a:rPr sz="2800" spc="114" dirty="0">
                <a:solidFill>
                  <a:srgbClr val="FFFFFF"/>
                </a:solidFill>
              </a:rPr>
              <a:t>DEL	</a:t>
            </a:r>
            <a:r>
              <a:rPr sz="2800" spc="165" dirty="0">
                <a:solidFill>
                  <a:srgbClr val="FFFFFF"/>
                </a:solidFill>
              </a:rPr>
              <a:t>APRENDIZAJE	</a:t>
            </a:r>
            <a:r>
              <a:rPr sz="2800" spc="150" dirty="0">
                <a:solidFill>
                  <a:srgbClr val="FFFFFF"/>
                </a:solidFill>
              </a:rPr>
              <a:t>SIGNIFICATIVO</a:t>
            </a:r>
            <a:endParaRPr sz="2800"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1905001" y="1347469"/>
            <a:ext cx="8762999" cy="27301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9554" marR="843915" algn="just">
              <a:lnSpc>
                <a:spcPct val="150000"/>
              </a:lnSpc>
              <a:spcBef>
                <a:spcPts val="105"/>
              </a:spcBef>
              <a:buClr>
                <a:srgbClr val="C56951"/>
              </a:buClr>
              <a:buFont typeface="Cambria"/>
              <a:buChar char="◾"/>
              <a:tabLst>
                <a:tab pos="250190" algn="l"/>
              </a:tabLst>
            </a:pPr>
            <a:r>
              <a:rPr lang="es-EC" sz="2400" spc="120" dirty="0"/>
              <a:t>Cuando</a:t>
            </a:r>
            <a:r>
              <a:rPr lang="es-EC" sz="2400" spc="265" dirty="0"/>
              <a:t> </a:t>
            </a:r>
            <a:r>
              <a:rPr lang="es-EC" sz="2400" spc="100" dirty="0"/>
              <a:t>una</a:t>
            </a:r>
            <a:r>
              <a:rPr lang="es-EC" sz="2400" spc="295" dirty="0"/>
              <a:t> </a:t>
            </a:r>
            <a:r>
              <a:rPr lang="es-EC" sz="2400" spc="105" dirty="0"/>
              <a:t>nueva</a:t>
            </a:r>
            <a:r>
              <a:rPr lang="es-EC" sz="2400" spc="265" dirty="0"/>
              <a:t> </a:t>
            </a:r>
            <a:r>
              <a:rPr lang="es-EC" sz="2400" spc="130" dirty="0"/>
              <a:t>información</a:t>
            </a:r>
            <a:r>
              <a:rPr lang="es-EC" sz="2400" spc="245" dirty="0"/>
              <a:t> </a:t>
            </a:r>
            <a:r>
              <a:rPr lang="es-EC" sz="2400" spc="95" dirty="0"/>
              <a:t>«se</a:t>
            </a:r>
            <a:r>
              <a:rPr lang="es-EC" sz="2400" spc="280" dirty="0"/>
              <a:t> </a:t>
            </a:r>
            <a:r>
              <a:rPr lang="es-EC" sz="2400" spc="130" dirty="0"/>
              <a:t>conecta»</a:t>
            </a:r>
            <a:r>
              <a:rPr lang="es-EC" sz="2400" spc="275" dirty="0"/>
              <a:t> </a:t>
            </a:r>
            <a:r>
              <a:rPr lang="es-EC" sz="2400" spc="100" dirty="0"/>
              <a:t>con</a:t>
            </a:r>
            <a:r>
              <a:rPr lang="es-EC" sz="2400" spc="295" dirty="0"/>
              <a:t> </a:t>
            </a:r>
            <a:r>
              <a:rPr lang="es-EC" sz="2400" spc="75" dirty="0"/>
              <a:t>un </a:t>
            </a:r>
            <a:r>
              <a:rPr lang="es-EC" sz="2400" spc="-535" dirty="0"/>
              <a:t> </a:t>
            </a:r>
            <a:r>
              <a:rPr lang="es-EC" sz="2400" spc="125" dirty="0"/>
              <a:t>concepto</a:t>
            </a:r>
            <a:r>
              <a:rPr lang="es-EC" sz="2400" spc="260" dirty="0"/>
              <a:t> </a:t>
            </a:r>
            <a:r>
              <a:rPr lang="es-EC" sz="2400" spc="120" dirty="0"/>
              <a:t>relevante</a:t>
            </a:r>
            <a:r>
              <a:rPr lang="es-EC" sz="2400" spc="250" dirty="0"/>
              <a:t> </a:t>
            </a:r>
            <a:r>
              <a:rPr lang="es-EC" sz="2400" spc="140" dirty="0"/>
              <a:t>(«</a:t>
            </a:r>
            <a:r>
              <a:rPr lang="es-EC" sz="2400" spc="140" dirty="0" err="1"/>
              <a:t>subsunsor</a:t>
            </a:r>
            <a:r>
              <a:rPr lang="es-EC" sz="2400" spc="140" dirty="0"/>
              <a:t>»)</a:t>
            </a:r>
            <a:r>
              <a:rPr lang="es-EC" sz="2400" spc="254" dirty="0"/>
              <a:t> </a:t>
            </a:r>
            <a:r>
              <a:rPr lang="es-EC" sz="2400" spc="130" dirty="0"/>
              <a:t>preexistente</a:t>
            </a:r>
            <a:r>
              <a:rPr lang="es-EC" sz="2400" spc="254" dirty="0"/>
              <a:t> </a:t>
            </a:r>
            <a:r>
              <a:rPr lang="es-EC" sz="2400" spc="70" dirty="0"/>
              <a:t>en</a:t>
            </a:r>
            <a:r>
              <a:rPr lang="es-EC" sz="2400" spc="285" dirty="0"/>
              <a:t> </a:t>
            </a:r>
            <a:r>
              <a:rPr lang="es-EC" sz="2400" spc="75" dirty="0"/>
              <a:t>la</a:t>
            </a:r>
            <a:r>
              <a:rPr lang="es-EC" sz="2400" dirty="0"/>
              <a:t> </a:t>
            </a:r>
            <a:r>
              <a:rPr lang="es-EC" sz="2400" spc="135" dirty="0"/>
              <a:t>estructura</a:t>
            </a:r>
            <a:r>
              <a:rPr lang="es-EC" sz="2400" spc="235" dirty="0"/>
              <a:t> </a:t>
            </a:r>
            <a:r>
              <a:rPr lang="es-EC" sz="2400" spc="130" dirty="0"/>
              <a:t>cognitiva,</a:t>
            </a:r>
            <a:r>
              <a:rPr lang="es-EC" sz="2400" spc="229" dirty="0"/>
              <a:t> </a:t>
            </a:r>
            <a:r>
              <a:rPr lang="es-EC" sz="2400" spc="95" dirty="0"/>
              <a:t>esto</a:t>
            </a:r>
            <a:r>
              <a:rPr lang="es-EC" sz="2400" spc="285" dirty="0"/>
              <a:t> </a:t>
            </a:r>
            <a:r>
              <a:rPr lang="es-EC" sz="2400" spc="130" dirty="0"/>
              <a:t>implica</a:t>
            </a:r>
            <a:r>
              <a:rPr lang="es-EC" sz="2400" spc="265" dirty="0"/>
              <a:t> </a:t>
            </a:r>
            <a:r>
              <a:rPr lang="es-EC" sz="2400" spc="110" dirty="0"/>
              <a:t>que,</a:t>
            </a:r>
            <a:r>
              <a:rPr lang="es-EC" sz="2400" spc="280" dirty="0"/>
              <a:t> </a:t>
            </a:r>
            <a:r>
              <a:rPr lang="es-EC" sz="2400" spc="100" dirty="0"/>
              <a:t>las</a:t>
            </a:r>
            <a:r>
              <a:rPr lang="es-EC" sz="2400" spc="260" dirty="0"/>
              <a:t> </a:t>
            </a:r>
            <a:r>
              <a:rPr lang="es-EC" sz="2400" spc="114" dirty="0"/>
              <a:t>nuevas</a:t>
            </a:r>
            <a:r>
              <a:rPr lang="es-EC" sz="2400" spc="265" dirty="0"/>
              <a:t> </a:t>
            </a:r>
            <a:r>
              <a:rPr lang="es-EC" sz="2400" spc="120" dirty="0"/>
              <a:t>ideas, </a:t>
            </a:r>
            <a:r>
              <a:rPr lang="es-EC" sz="2400" spc="-535" dirty="0"/>
              <a:t> </a:t>
            </a:r>
            <a:r>
              <a:rPr lang="es-EC" sz="2400" spc="125" dirty="0"/>
              <a:t>conceptos</a:t>
            </a:r>
            <a:r>
              <a:rPr lang="es-EC" sz="2400" spc="265" dirty="0"/>
              <a:t> </a:t>
            </a:r>
            <a:r>
              <a:rPr lang="es-EC" sz="2400" dirty="0"/>
              <a:t>y</a:t>
            </a:r>
            <a:r>
              <a:rPr lang="es-EC" sz="2400" spc="290" dirty="0"/>
              <a:t> </a:t>
            </a:r>
            <a:r>
              <a:rPr lang="es-EC" sz="2400" spc="135" dirty="0"/>
              <a:t>proposiciones</a:t>
            </a:r>
            <a:r>
              <a:rPr lang="es-EC" sz="2400" spc="240" dirty="0"/>
              <a:t> </a:t>
            </a:r>
            <a:r>
              <a:rPr lang="es-EC" sz="2400" spc="120" dirty="0"/>
              <a:t>pueden</a:t>
            </a:r>
            <a:r>
              <a:rPr lang="es-EC" sz="2400" spc="265" dirty="0"/>
              <a:t> </a:t>
            </a:r>
            <a:r>
              <a:rPr lang="es-EC" sz="2400" spc="95" dirty="0"/>
              <a:t>ser</a:t>
            </a:r>
            <a:r>
              <a:rPr lang="es-EC" sz="2400" spc="300" dirty="0"/>
              <a:t> </a:t>
            </a:r>
            <a:r>
              <a:rPr lang="es-EC" sz="2400" spc="135" dirty="0"/>
              <a:t>aprendidos</a:t>
            </a:r>
            <a:r>
              <a:rPr lang="es-EC" sz="2400" dirty="0"/>
              <a:t> </a:t>
            </a:r>
            <a:r>
              <a:rPr lang="es-EC" sz="2400" spc="135" dirty="0"/>
              <a:t>significativamente.</a:t>
            </a:r>
            <a:endParaRPr lang="es-EC"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2152650" y="4777701"/>
            <a:ext cx="8047990" cy="1819910"/>
            <a:chOff x="628650" y="4777701"/>
            <a:chExt cx="8047990" cy="18199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" y="5229199"/>
              <a:ext cx="1424432" cy="1190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729" y="4777701"/>
              <a:ext cx="1519300" cy="1819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972" y="5301195"/>
              <a:ext cx="1944243" cy="12961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7213" y="5073357"/>
              <a:ext cx="201930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04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0945" y="1303708"/>
            <a:ext cx="6584420" cy="45962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 algn="just">
              <a:lnSpc>
                <a:spcPct val="150000"/>
              </a:lnSpc>
              <a:spcBef>
                <a:spcPts val="90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lang="es-EC" sz="2000" i="1" spc="12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Estructura</a:t>
            </a:r>
            <a:r>
              <a:rPr lang="es-EC" sz="2000" i="1" spc="36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i="1" spc="12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cognitiva</a:t>
            </a:r>
            <a:r>
              <a:rPr lang="es-EC" sz="2000" i="1" spc="35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7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es</a:t>
            </a:r>
            <a:r>
              <a:rPr lang="es-EC" sz="2000" spc="28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7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el</a:t>
            </a:r>
            <a:r>
              <a:rPr lang="es-EC" sz="2000" spc="29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conjunto</a:t>
            </a:r>
            <a:r>
              <a:rPr lang="es-EC" sz="2000" spc="37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de</a:t>
            </a:r>
            <a:r>
              <a:rPr lang="es-EC" sz="2000" dirty="0"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2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conceptos,</a:t>
            </a:r>
            <a:r>
              <a:rPr lang="es-EC" sz="2000" spc="37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0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ideas</a:t>
            </a:r>
            <a:r>
              <a:rPr lang="es-EC" sz="2000" spc="31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que</a:t>
            </a:r>
            <a:r>
              <a:rPr lang="es-EC" sz="2000" spc="32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un</a:t>
            </a:r>
            <a:r>
              <a:rPr lang="es-EC" sz="2000" spc="28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4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individuo.</a:t>
            </a:r>
          </a:p>
          <a:p>
            <a:pPr marL="241300" indent="-228600" algn="just">
              <a:lnSpc>
                <a:spcPct val="150000"/>
              </a:lnSpc>
              <a:spcBef>
                <a:spcPts val="90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endParaRPr lang="es-EC" sz="2000" dirty="0">
              <a:latin typeface="Century Gothic" panose="020B0502020202020204" pitchFamily="34" charset="0"/>
              <a:cs typeface="Franklin Gothic Medium"/>
            </a:endParaRPr>
          </a:p>
          <a:p>
            <a:pPr algn="just">
              <a:lnSpc>
                <a:spcPct val="150000"/>
              </a:lnSpc>
              <a:spcBef>
                <a:spcPts val="45"/>
              </a:spcBef>
            </a:pPr>
            <a:endParaRPr lang="es-EC" sz="2000" dirty="0">
              <a:latin typeface="Century Gothic" panose="020B0502020202020204" pitchFamily="34" charset="0"/>
              <a:cs typeface="Franklin Gothic Medium"/>
            </a:endParaRPr>
          </a:p>
          <a:p>
            <a:pPr marL="241300" indent="-228600" algn="just">
              <a:lnSpc>
                <a:spcPct val="150000"/>
              </a:lnSpc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No</a:t>
            </a:r>
            <a:r>
              <a:rPr lang="es-EC" sz="2000" spc="30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sólo</a:t>
            </a:r>
            <a:r>
              <a:rPr lang="es-EC" sz="2000" spc="33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se</a:t>
            </a:r>
            <a:r>
              <a:rPr lang="es-EC" sz="2000" spc="32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trata</a:t>
            </a:r>
            <a:r>
              <a:rPr lang="es-EC" sz="2000" spc="28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de</a:t>
            </a:r>
            <a:r>
              <a:rPr lang="es-EC" sz="2000" spc="29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saber</a:t>
            </a:r>
            <a:r>
              <a:rPr lang="es-EC" sz="2000" spc="31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la</a:t>
            </a:r>
            <a:r>
              <a:rPr lang="es-EC" sz="2000" dirty="0"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4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cantidad</a:t>
            </a:r>
            <a:r>
              <a:rPr lang="es-EC" sz="2000" spc="34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de</a:t>
            </a:r>
            <a:r>
              <a:rPr lang="es-EC" sz="2000" spc="3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4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información</a:t>
            </a:r>
            <a:r>
              <a:rPr lang="es-EC" sz="2000" spc="40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que</a:t>
            </a:r>
            <a:r>
              <a:rPr lang="es-EC" sz="2000" spc="32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4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posee,</a:t>
            </a:r>
            <a:r>
              <a:rPr lang="es-EC" sz="2000" spc="33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sino </a:t>
            </a:r>
            <a:r>
              <a:rPr lang="es-EC" sz="2000" spc="-484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cuales</a:t>
            </a:r>
            <a:r>
              <a:rPr lang="es-EC" sz="2000" spc="31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son</a:t>
            </a:r>
            <a:r>
              <a:rPr lang="es-EC" sz="2000" spc="33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8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los</a:t>
            </a:r>
            <a:r>
              <a:rPr lang="es-EC" sz="2000" spc="31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4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conceptos</a:t>
            </a:r>
            <a:r>
              <a:rPr lang="es-EC" sz="2000" spc="3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-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y</a:t>
            </a:r>
            <a:r>
              <a:rPr lang="es-EC" sz="2000" spc="29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2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proposiciones</a:t>
            </a:r>
            <a:r>
              <a:rPr lang="es-EC" sz="2000" dirty="0"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que</a:t>
            </a:r>
            <a:r>
              <a:rPr lang="es-EC" sz="2000" spc="31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maneja,</a:t>
            </a:r>
            <a:r>
              <a:rPr lang="es-EC" sz="2000" spc="33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así</a:t>
            </a:r>
            <a:r>
              <a:rPr lang="es-EC" sz="2000" spc="3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como</a:t>
            </a:r>
            <a:r>
              <a:rPr lang="es-EC" sz="2000" spc="33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de</a:t>
            </a:r>
            <a:r>
              <a:rPr lang="es-EC" sz="2000" spc="2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su</a:t>
            </a:r>
            <a:r>
              <a:rPr lang="es-EC" sz="2000" spc="2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1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grado</a:t>
            </a:r>
            <a:r>
              <a:rPr lang="es-EC" sz="2000" spc="30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6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de</a:t>
            </a:r>
            <a:r>
              <a:rPr lang="es-EC" sz="2000" dirty="0"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2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estabilidad.</a:t>
            </a:r>
            <a:endParaRPr lang="es-EC" sz="2000" dirty="0">
              <a:latin typeface="Century Gothic" panose="020B0502020202020204" pitchFamily="34" charset="0"/>
              <a:cs typeface="Franklin Gothic Medium"/>
            </a:endParaRPr>
          </a:p>
          <a:p>
            <a:pPr algn="just">
              <a:lnSpc>
                <a:spcPct val="150000"/>
              </a:lnSpc>
              <a:spcBef>
                <a:spcPts val="50"/>
              </a:spcBef>
            </a:pPr>
            <a:endParaRPr lang="es-EC" sz="2000" dirty="0">
              <a:latin typeface="Century Gothic" panose="020B0502020202020204" pitchFamily="34" charset="0"/>
              <a:cs typeface="Franklin Gothic Medium"/>
            </a:endParaRPr>
          </a:p>
          <a:p>
            <a:pPr marL="12700" algn="just">
              <a:lnSpc>
                <a:spcPct val="150000"/>
              </a:lnSpc>
            </a:pPr>
            <a:r>
              <a:rPr lang="es-EC" sz="2000" spc="-750" dirty="0">
                <a:solidFill>
                  <a:srgbClr val="C56951"/>
                </a:solidFill>
                <a:latin typeface="Century Gothic" panose="020B0502020202020204" pitchFamily="34" charset="0"/>
                <a:cs typeface="Cambria"/>
              </a:rPr>
              <a:t>◾ </a:t>
            </a:r>
            <a:r>
              <a:rPr lang="es-EC" sz="2000" spc="-185" dirty="0">
                <a:solidFill>
                  <a:srgbClr val="C56951"/>
                </a:solidFill>
                <a:latin typeface="Century Gothic" panose="020B0502020202020204" pitchFamily="34" charset="0"/>
                <a:cs typeface="Cambria"/>
              </a:rPr>
              <a:t> </a:t>
            </a:r>
            <a:r>
              <a:rPr lang="es-EC" sz="2000" spc="-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=</a:t>
            </a:r>
            <a:r>
              <a:rPr lang="es-EC" sz="20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-204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3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A</a:t>
            </a:r>
            <a:r>
              <a:rPr lang="es-EC" sz="2000" spc="14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s</a:t>
            </a:r>
            <a:r>
              <a:rPr lang="es-EC" sz="2000" spc="12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imil</a:t>
            </a:r>
            <a:r>
              <a:rPr lang="es-EC" sz="2000" spc="13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a</a:t>
            </a:r>
            <a:r>
              <a:rPr lang="es-EC" sz="2000" spc="14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</a:t>
            </a:r>
            <a:r>
              <a:rPr lang="es-EC" sz="2000" spc="12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i</a:t>
            </a:r>
            <a:r>
              <a:rPr lang="es-EC" sz="2000" spc="13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ó</a:t>
            </a:r>
            <a:r>
              <a:rPr lang="es-EC" sz="2000" spc="-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n</a:t>
            </a:r>
            <a:r>
              <a:rPr lang="es-EC" sz="20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-9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4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d</a:t>
            </a:r>
            <a:r>
              <a:rPr lang="es-EC" sz="2000" spc="14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e</a:t>
            </a:r>
            <a:r>
              <a:rPr lang="es-EC" sz="2000" spc="-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l</a:t>
            </a:r>
            <a:r>
              <a:rPr lang="es-EC" sz="20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-2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3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n</a:t>
            </a:r>
            <a:r>
              <a:rPr lang="es-EC" sz="2000" spc="14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u</a:t>
            </a:r>
            <a:r>
              <a:rPr lang="es-EC" sz="2000" spc="12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e</a:t>
            </a:r>
            <a:r>
              <a:rPr lang="es-EC" sz="2000" spc="114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v</a:t>
            </a:r>
            <a:r>
              <a:rPr lang="es-EC" sz="2000" spc="-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o</a:t>
            </a:r>
            <a:r>
              <a:rPr lang="es-EC" sz="200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-1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 </a:t>
            </a:r>
            <a:r>
              <a:rPr lang="es-EC" sz="2000" spc="14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</a:t>
            </a:r>
            <a:r>
              <a:rPr lang="es-EC" sz="2000" spc="13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ono</a:t>
            </a:r>
            <a:r>
              <a:rPr lang="es-EC" sz="2000" spc="14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c</a:t>
            </a:r>
            <a:r>
              <a:rPr lang="es-EC" sz="2000" spc="12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imi</a:t>
            </a:r>
            <a:r>
              <a:rPr lang="es-EC" sz="2000" spc="14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e</a:t>
            </a:r>
            <a:r>
              <a:rPr lang="es-EC" sz="2000" spc="16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n</a:t>
            </a:r>
            <a:r>
              <a:rPr lang="es-EC" sz="2000" spc="90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t</a:t>
            </a:r>
            <a:r>
              <a:rPr lang="es-EC" sz="2000" spc="-5" dirty="0">
                <a:solidFill>
                  <a:srgbClr val="524848"/>
                </a:solidFill>
                <a:latin typeface="Century Gothic" panose="020B0502020202020204" pitchFamily="34" charset="0"/>
                <a:cs typeface="Franklin Gothic Medium"/>
              </a:rPr>
              <a:t>o</a:t>
            </a:r>
            <a:endParaRPr lang="es-EC" sz="2000" dirty="0">
              <a:latin typeface="Century Gothic" panose="020B0502020202020204" pitchFamily="34" charset="0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398622"/>
            <a:ext cx="8814435" cy="545021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6350" rIns="0" bIns="0" rtlCol="0" anchor="ctr">
            <a:spAutoFit/>
          </a:bodyPr>
          <a:lstStyle/>
          <a:p>
            <a:pPr algn="just">
              <a:lnSpc>
                <a:spcPct val="100000"/>
              </a:lnSpc>
              <a:spcBef>
                <a:spcPts val="50"/>
              </a:spcBef>
            </a:pPr>
            <a:endParaRPr sz="300" dirty="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5"/>
              </a:spcBef>
              <a:tabLst>
                <a:tab pos="1918970" algn="l"/>
                <a:tab pos="2809240" algn="l"/>
                <a:tab pos="5648325" algn="l"/>
              </a:tabLst>
            </a:pPr>
            <a:r>
              <a:rPr sz="3200" spc="145" dirty="0">
                <a:solidFill>
                  <a:srgbClr val="FFFFFF"/>
                </a:solidFill>
              </a:rPr>
              <a:t>TEORÍA	</a:t>
            </a:r>
            <a:r>
              <a:rPr sz="3200" spc="114" dirty="0">
                <a:solidFill>
                  <a:srgbClr val="FFFFFF"/>
                </a:solidFill>
              </a:rPr>
              <a:t>DEL	</a:t>
            </a:r>
            <a:r>
              <a:rPr sz="3200" spc="165" dirty="0">
                <a:solidFill>
                  <a:srgbClr val="FFFFFF"/>
                </a:solidFill>
              </a:rPr>
              <a:t>APRENDIZAJE	</a:t>
            </a:r>
            <a:r>
              <a:rPr sz="3200" spc="150" dirty="0">
                <a:solidFill>
                  <a:srgbClr val="FFFFFF"/>
                </a:solidFill>
              </a:rPr>
              <a:t>SIGNIFICATIVO</a:t>
            </a:r>
            <a:endParaRPr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5365" y="1303708"/>
            <a:ext cx="2466974" cy="18478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957199" y="4572001"/>
            <a:ext cx="2673857" cy="2461895"/>
            <a:chOff x="5004053" y="4211573"/>
            <a:chExt cx="3970020" cy="26466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3680" y="4272800"/>
              <a:ext cx="1276350" cy="1695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053" y="4272813"/>
              <a:ext cx="2987725" cy="25851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20305" y="4221098"/>
              <a:ext cx="1944370" cy="1728470"/>
            </a:xfrm>
            <a:custGeom>
              <a:avLst/>
              <a:gdLst/>
              <a:ahLst/>
              <a:cxnLst/>
              <a:rect l="l" t="t" r="r" b="b"/>
              <a:pathLst>
                <a:path w="1944370" h="1728470">
                  <a:moveTo>
                    <a:pt x="972058" y="0"/>
                  </a:moveTo>
                  <a:lnTo>
                    <a:pt x="920435" y="1197"/>
                  </a:lnTo>
                  <a:lnTo>
                    <a:pt x="869513" y="4750"/>
                  </a:lnTo>
                  <a:lnTo>
                    <a:pt x="819361" y="10599"/>
                  </a:lnTo>
                  <a:lnTo>
                    <a:pt x="770044" y="18685"/>
                  </a:lnTo>
                  <a:lnTo>
                    <a:pt x="721631" y="28946"/>
                  </a:lnTo>
                  <a:lnTo>
                    <a:pt x="674187" y="41325"/>
                  </a:lnTo>
                  <a:lnTo>
                    <a:pt x="627782" y="55760"/>
                  </a:lnTo>
                  <a:lnTo>
                    <a:pt x="582481" y="72193"/>
                  </a:lnTo>
                  <a:lnTo>
                    <a:pt x="538352" y="90563"/>
                  </a:lnTo>
                  <a:lnTo>
                    <a:pt x="495462" y="110812"/>
                  </a:lnTo>
                  <a:lnTo>
                    <a:pt x="453878" y="132879"/>
                  </a:lnTo>
                  <a:lnTo>
                    <a:pt x="413667" y="156704"/>
                  </a:lnTo>
                  <a:lnTo>
                    <a:pt x="374898" y="182228"/>
                  </a:lnTo>
                  <a:lnTo>
                    <a:pt x="337636" y="209391"/>
                  </a:lnTo>
                  <a:lnTo>
                    <a:pt x="301949" y="238134"/>
                  </a:lnTo>
                  <a:lnTo>
                    <a:pt x="267905" y="268396"/>
                  </a:lnTo>
                  <a:lnTo>
                    <a:pt x="235570" y="300119"/>
                  </a:lnTo>
                  <a:lnTo>
                    <a:pt x="205011" y="333242"/>
                  </a:lnTo>
                  <a:lnTo>
                    <a:pt x="176297" y="367705"/>
                  </a:lnTo>
                  <a:lnTo>
                    <a:pt x="149493" y="403449"/>
                  </a:lnTo>
                  <a:lnTo>
                    <a:pt x="124668" y="440415"/>
                  </a:lnTo>
                  <a:lnTo>
                    <a:pt x="101888" y="478542"/>
                  </a:lnTo>
                  <a:lnTo>
                    <a:pt x="81221" y="517772"/>
                  </a:lnTo>
                  <a:lnTo>
                    <a:pt x="62733" y="558043"/>
                  </a:lnTo>
                  <a:lnTo>
                    <a:pt x="46493" y="599297"/>
                  </a:lnTo>
                  <a:lnTo>
                    <a:pt x="32567" y="641473"/>
                  </a:lnTo>
                  <a:lnTo>
                    <a:pt x="21022" y="684513"/>
                  </a:lnTo>
                  <a:lnTo>
                    <a:pt x="11925" y="728356"/>
                  </a:lnTo>
                  <a:lnTo>
                    <a:pt x="5345" y="772942"/>
                  </a:lnTo>
                  <a:lnTo>
                    <a:pt x="1347" y="818213"/>
                  </a:lnTo>
                  <a:lnTo>
                    <a:pt x="0" y="864107"/>
                  </a:lnTo>
                  <a:lnTo>
                    <a:pt x="1347" y="910002"/>
                  </a:lnTo>
                  <a:lnTo>
                    <a:pt x="5345" y="955272"/>
                  </a:lnTo>
                  <a:lnTo>
                    <a:pt x="11925" y="999858"/>
                  </a:lnTo>
                  <a:lnTo>
                    <a:pt x="21022" y="1043701"/>
                  </a:lnTo>
                  <a:lnTo>
                    <a:pt x="32567" y="1086739"/>
                  </a:lnTo>
                  <a:lnTo>
                    <a:pt x="46493" y="1128915"/>
                  </a:lnTo>
                  <a:lnTo>
                    <a:pt x="62733" y="1170167"/>
                  </a:lnTo>
                  <a:lnTo>
                    <a:pt x="81221" y="1210437"/>
                  </a:lnTo>
                  <a:lnTo>
                    <a:pt x="101888" y="1249665"/>
                  </a:lnTo>
                  <a:lnTo>
                    <a:pt x="124668" y="1287790"/>
                  </a:lnTo>
                  <a:lnTo>
                    <a:pt x="149493" y="1324755"/>
                  </a:lnTo>
                  <a:lnTo>
                    <a:pt x="176297" y="1360497"/>
                  </a:lnTo>
                  <a:lnTo>
                    <a:pt x="205011" y="1394959"/>
                  </a:lnTo>
                  <a:lnTo>
                    <a:pt x="235570" y="1428080"/>
                  </a:lnTo>
                  <a:lnTo>
                    <a:pt x="267905" y="1459801"/>
                  </a:lnTo>
                  <a:lnTo>
                    <a:pt x="301949" y="1490061"/>
                  </a:lnTo>
                  <a:lnTo>
                    <a:pt x="337636" y="1518802"/>
                  </a:lnTo>
                  <a:lnTo>
                    <a:pt x="374898" y="1545964"/>
                  </a:lnTo>
                  <a:lnTo>
                    <a:pt x="413667" y="1571486"/>
                  </a:lnTo>
                  <a:lnTo>
                    <a:pt x="453878" y="1595309"/>
                  </a:lnTo>
                  <a:lnTo>
                    <a:pt x="495462" y="1617374"/>
                  </a:lnTo>
                  <a:lnTo>
                    <a:pt x="538352" y="1637621"/>
                  </a:lnTo>
                  <a:lnTo>
                    <a:pt x="582481" y="1655990"/>
                  </a:lnTo>
                  <a:lnTo>
                    <a:pt x="627782" y="1672422"/>
                  </a:lnTo>
                  <a:lnTo>
                    <a:pt x="674187" y="1686856"/>
                  </a:lnTo>
                  <a:lnTo>
                    <a:pt x="721631" y="1699233"/>
                  </a:lnTo>
                  <a:lnTo>
                    <a:pt x="770044" y="1709494"/>
                  </a:lnTo>
                  <a:lnTo>
                    <a:pt x="819361" y="1717578"/>
                  </a:lnTo>
                  <a:lnTo>
                    <a:pt x="869513" y="1723427"/>
                  </a:lnTo>
                  <a:lnTo>
                    <a:pt x="920435" y="1726980"/>
                  </a:lnTo>
                  <a:lnTo>
                    <a:pt x="972058" y="1728177"/>
                  </a:lnTo>
                  <a:lnTo>
                    <a:pt x="1023692" y="1726980"/>
                  </a:lnTo>
                  <a:lnTo>
                    <a:pt x="1074625" y="1723427"/>
                  </a:lnTo>
                  <a:lnTo>
                    <a:pt x="1124788" y="1717578"/>
                  </a:lnTo>
                  <a:lnTo>
                    <a:pt x="1174114" y="1709494"/>
                  </a:lnTo>
                  <a:lnTo>
                    <a:pt x="1222536" y="1699233"/>
                  </a:lnTo>
                  <a:lnTo>
                    <a:pt x="1269988" y="1686856"/>
                  </a:lnTo>
                  <a:lnTo>
                    <a:pt x="1316401" y="1672422"/>
                  </a:lnTo>
                  <a:lnTo>
                    <a:pt x="1361709" y="1655990"/>
                  </a:lnTo>
                  <a:lnTo>
                    <a:pt x="1405845" y="1637621"/>
                  </a:lnTo>
                  <a:lnTo>
                    <a:pt x="1437080" y="1622879"/>
                  </a:lnTo>
                  <a:lnTo>
                    <a:pt x="965898" y="1622879"/>
                  </a:lnTo>
                  <a:lnTo>
                    <a:pt x="918821" y="1621471"/>
                  </a:lnTo>
                  <a:lnTo>
                    <a:pt x="871872" y="1617833"/>
                  </a:lnTo>
                  <a:lnTo>
                    <a:pt x="825163" y="1611966"/>
                  </a:lnTo>
                  <a:lnTo>
                    <a:pt x="778804" y="1603869"/>
                  </a:lnTo>
                  <a:lnTo>
                    <a:pt x="732906" y="1593545"/>
                  </a:lnTo>
                  <a:lnTo>
                    <a:pt x="687580" y="1580993"/>
                  </a:lnTo>
                  <a:lnTo>
                    <a:pt x="642936" y="1566215"/>
                  </a:lnTo>
                  <a:lnTo>
                    <a:pt x="599086" y="1549210"/>
                  </a:lnTo>
                  <a:lnTo>
                    <a:pt x="556139" y="1529980"/>
                  </a:lnTo>
                  <a:lnTo>
                    <a:pt x="514206" y="1508525"/>
                  </a:lnTo>
                  <a:lnTo>
                    <a:pt x="473400" y="1484847"/>
                  </a:lnTo>
                  <a:lnTo>
                    <a:pt x="433829" y="1458944"/>
                  </a:lnTo>
                  <a:lnTo>
                    <a:pt x="395604" y="1430820"/>
                  </a:lnTo>
                  <a:lnTo>
                    <a:pt x="357224" y="1399047"/>
                  </a:lnTo>
                  <a:lnTo>
                    <a:pt x="321531" y="1365732"/>
                  </a:lnTo>
                  <a:lnTo>
                    <a:pt x="288534" y="1330987"/>
                  </a:lnTo>
                  <a:lnTo>
                    <a:pt x="258241" y="1294925"/>
                  </a:lnTo>
                  <a:lnTo>
                    <a:pt x="230659" y="1257656"/>
                  </a:lnTo>
                  <a:lnTo>
                    <a:pt x="205794" y="1219293"/>
                  </a:lnTo>
                  <a:lnTo>
                    <a:pt x="183655" y="1179949"/>
                  </a:lnTo>
                  <a:lnTo>
                    <a:pt x="164249" y="1139735"/>
                  </a:lnTo>
                  <a:lnTo>
                    <a:pt x="147583" y="1098763"/>
                  </a:lnTo>
                  <a:lnTo>
                    <a:pt x="133665" y="1057146"/>
                  </a:lnTo>
                  <a:lnTo>
                    <a:pt x="122501" y="1014996"/>
                  </a:lnTo>
                  <a:lnTo>
                    <a:pt x="114101" y="972424"/>
                  </a:lnTo>
                  <a:lnTo>
                    <a:pt x="108470" y="929544"/>
                  </a:lnTo>
                  <a:lnTo>
                    <a:pt x="105616" y="886466"/>
                  </a:lnTo>
                  <a:lnTo>
                    <a:pt x="105649" y="841688"/>
                  </a:lnTo>
                  <a:lnTo>
                    <a:pt x="108270" y="800168"/>
                  </a:lnTo>
                  <a:lnTo>
                    <a:pt x="113793" y="757172"/>
                  </a:lnTo>
                  <a:lnTo>
                    <a:pt x="122122" y="714428"/>
                  </a:lnTo>
                  <a:lnTo>
                    <a:pt x="133265" y="672047"/>
                  </a:lnTo>
                  <a:lnTo>
                    <a:pt x="147230" y="630141"/>
                  </a:lnTo>
                  <a:lnTo>
                    <a:pt x="164024" y="588823"/>
                  </a:lnTo>
                  <a:lnTo>
                    <a:pt x="183655" y="548205"/>
                  </a:lnTo>
                  <a:lnTo>
                    <a:pt x="206129" y="508399"/>
                  </a:lnTo>
                  <a:lnTo>
                    <a:pt x="231454" y="469517"/>
                  </a:lnTo>
                  <a:lnTo>
                    <a:pt x="259638" y="431671"/>
                  </a:lnTo>
                  <a:lnTo>
                    <a:pt x="290688" y="394974"/>
                  </a:lnTo>
                  <a:lnTo>
                    <a:pt x="324612" y="359537"/>
                  </a:lnTo>
                  <a:lnTo>
                    <a:pt x="482972" y="359537"/>
                  </a:lnTo>
                  <a:lnTo>
                    <a:pt x="404875" y="290194"/>
                  </a:lnTo>
                  <a:lnTo>
                    <a:pt x="443551" y="262549"/>
                  </a:lnTo>
                  <a:lnTo>
                    <a:pt x="483536" y="237142"/>
                  </a:lnTo>
                  <a:lnTo>
                    <a:pt x="524722" y="213974"/>
                  </a:lnTo>
                  <a:lnTo>
                    <a:pt x="566997" y="193043"/>
                  </a:lnTo>
                  <a:lnTo>
                    <a:pt x="610250" y="174350"/>
                  </a:lnTo>
                  <a:lnTo>
                    <a:pt x="654372" y="157893"/>
                  </a:lnTo>
                  <a:lnTo>
                    <a:pt x="699250" y="143671"/>
                  </a:lnTo>
                  <a:lnTo>
                    <a:pt x="744774" y="131684"/>
                  </a:lnTo>
                  <a:lnTo>
                    <a:pt x="790835" y="121932"/>
                  </a:lnTo>
                  <a:lnTo>
                    <a:pt x="837320" y="114413"/>
                  </a:lnTo>
                  <a:lnTo>
                    <a:pt x="884119" y="109127"/>
                  </a:lnTo>
                  <a:lnTo>
                    <a:pt x="931122" y="106073"/>
                  </a:lnTo>
                  <a:lnTo>
                    <a:pt x="978217" y="105251"/>
                  </a:lnTo>
                  <a:lnTo>
                    <a:pt x="1436960" y="105251"/>
                  </a:lnTo>
                  <a:lnTo>
                    <a:pt x="1405845" y="90563"/>
                  </a:lnTo>
                  <a:lnTo>
                    <a:pt x="1361709" y="72193"/>
                  </a:lnTo>
                  <a:lnTo>
                    <a:pt x="1316401" y="55760"/>
                  </a:lnTo>
                  <a:lnTo>
                    <a:pt x="1269988" y="41325"/>
                  </a:lnTo>
                  <a:lnTo>
                    <a:pt x="1222536" y="28946"/>
                  </a:lnTo>
                  <a:lnTo>
                    <a:pt x="1174114" y="18685"/>
                  </a:lnTo>
                  <a:lnTo>
                    <a:pt x="1124788" y="10599"/>
                  </a:lnTo>
                  <a:lnTo>
                    <a:pt x="1074625" y="4750"/>
                  </a:lnTo>
                  <a:lnTo>
                    <a:pt x="1023692" y="1197"/>
                  </a:lnTo>
                  <a:lnTo>
                    <a:pt x="972058" y="0"/>
                  </a:lnTo>
                  <a:close/>
                </a:path>
                <a:path w="1944370" h="1728470">
                  <a:moveTo>
                    <a:pt x="482972" y="359537"/>
                  </a:moveTo>
                  <a:lnTo>
                    <a:pt x="324612" y="359537"/>
                  </a:lnTo>
                  <a:lnTo>
                    <a:pt x="1539240" y="1437919"/>
                  </a:lnTo>
                  <a:lnTo>
                    <a:pt x="1500564" y="1465566"/>
                  </a:lnTo>
                  <a:lnTo>
                    <a:pt x="1460579" y="1490974"/>
                  </a:lnTo>
                  <a:lnTo>
                    <a:pt x="1419393" y="1514144"/>
                  </a:lnTo>
                  <a:lnTo>
                    <a:pt x="1377118" y="1535076"/>
                  </a:lnTo>
                  <a:lnTo>
                    <a:pt x="1333865" y="1553771"/>
                  </a:lnTo>
                  <a:lnTo>
                    <a:pt x="1289743" y="1570229"/>
                  </a:lnTo>
                  <a:lnTo>
                    <a:pt x="1244865" y="1584452"/>
                  </a:lnTo>
                  <a:lnTo>
                    <a:pt x="1199341" y="1596440"/>
                  </a:lnTo>
                  <a:lnTo>
                    <a:pt x="1153280" y="1606194"/>
                  </a:lnTo>
                  <a:lnTo>
                    <a:pt x="1106795" y="1613714"/>
                  </a:lnTo>
                  <a:lnTo>
                    <a:pt x="1059996" y="1619001"/>
                  </a:lnTo>
                  <a:lnTo>
                    <a:pt x="1012993" y="1622055"/>
                  </a:lnTo>
                  <a:lnTo>
                    <a:pt x="965898" y="1622879"/>
                  </a:lnTo>
                  <a:lnTo>
                    <a:pt x="1437080" y="1622879"/>
                  </a:lnTo>
                  <a:lnTo>
                    <a:pt x="1490330" y="1595309"/>
                  </a:lnTo>
                  <a:lnTo>
                    <a:pt x="1530545" y="1571486"/>
                  </a:lnTo>
                  <a:lnTo>
                    <a:pt x="1569319" y="1545964"/>
                  </a:lnTo>
                  <a:lnTo>
                    <a:pt x="1606585" y="1518802"/>
                  </a:lnTo>
                  <a:lnTo>
                    <a:pt x="1642275" y="1490061"/>
                  </a:lnTo>
                  <a:lnTo>
                    <a:pt x="1676323" y="1459801"/>
                  </a:lnTo>
                  <a:lnTo>
                    <a:pt x="1708660" y="1428080"/>
                  </a:lnTo>
                  <a:lnTo>
                    <a:pt x="1739221" y="1394959"/>
                  </a:lnTo>
                  <a:lnTo>
                    <a:pt x="1761131" y="1368666"/>
                  </a:lnTo>
                  <a:lnTo>
                    <a:pt x="1619503" y="1368666"/>
                  </a:lnTo>
                  <a:lnTo>
                    <a:pt x="482972" y="359537"/>
                  </a:lnTo>
                  <a:close/>
                </a:path>
                <a:path w="1944370" h="1728470">
                  <a:moveTo>
                    <a:pt x="1436960" y="105251"/>
                  </a:moveTo>
                  <a:lnTo>
                    <a:pt x="978217" y="105251"/>
                  </a:lnTo>
                  <a:lnTo>
                    <a:pt x="1025294" y="106659"/>
                  </a:lnTo>
                  <a:lnTo>
                    <a:pt x="1072243" y="110298"/>
                  </a:lnTo>
                  <a:lnTo>
                    <a:pt x="1118952" y="116165"/>
                  </a:lnTo>
                  <a:lnTo>
                    <a:pt x="1165311" y="124262"/>
                  </a:lnTo>
                  <a:lnTo>
                    <a:pt x="1211209" y="134586"/>
                  </a:lnTo>
                  <a:lnTo>
                    <a:pt x="1256535" y="147138"/>
                  </a:lnTo>
                  <a:lnTo>
                    <a:pt x="1301179" y="161916"/>
                  </a:lnTo>
                  <a:lnTo>
                    <a:pt x="1345029" y="178921"/>
                  </a:lnTo>
                  <a:lnTo>
                    <a:pt x="1387976" y="198150"/>
                  </a:lnTo>
                  <a:lnTo>
                    <a:pt x="1429909" y="219604"/>
                  </a:lnTo>
                  <a:lnTo>
                    <a:pt x="1470715" y="243282"/>
                  </a:lnTo>
                  <a:lnTo>
                    <a:pt x="1510286" y="269183"/>
                  </a:lnTo>
                  <a:lnTo>
                    <a:pt x="1548511" y="297306"/>
                  </a:lnTo>
                  <a:lnTo>
                    <a:pt x="1586891" y="329088"/>
                  </a:lnTo>
                  <a:lnTo>
                    <a:pt x="1622584" y="362410"/>
                  </a:lnTo>
                  <a:lnTo>
                    <a:pt x="1655581" y="397161"/>
                  </a:lnTo>
                  <a:lnTo>
                    <a:pt x="1685874" y="433228"/>
                  </a:lnTo>
                  <a:lnTo>
                    <a:pt x="1713456" y="470500"/>
                  </a:lnTo>
                  <a:lnTo>
                    <a:pt x="1738321" y="508865"/>
                  </a:lnTo>
                  <a:lnTo>
                    <a:pt x="1760460" y="548211"/>
                  </a:lnTo>
                  <a:lnTo>
                    <a:pt x="1779866" y="588426"/>
                  </a:lnTo>
                  <a:lnTo>
                    <a:pt x="1796532" y="629397"/>
                  </a:lnTo>
                  <a:lnTo>
                    <a:pt x="1810450" y="671013"/>
                  </a:lnTo>
                  <a:lnTo>
                    <a:pt x="1821614" y="713162"/>
                  </a:lnTo>
                  <a:lnTo>
                    <a:pt x="1830014" y="755733"/>
                  </a:lnTo>
                  <a:lnTo>
                    <a:pt x="1835645" y="798612"/>
                  </a:lnTo>
                  <a:lnTo>
                    <a:pt x="1838499" y="841688"/>
                  </a:lnTo>
                  <a:lnTo>
                    <a:pt x="1838466" y="886466"/>
                  </a:lnTo>
                  <a:lnTo>
                    <a:pt x="1835845" y="927984"/>
                  </a:lnTo>
                  <a:lnTo>
                    <a:pt x="1830322" y="970979"/>
                  </a:lnTo>
                  <a:lnTo>
                    <a:pt x="1821993" y="1013724"/>
                  </a:lnTo>
                  <a:lnTo>
                    <a:pt x="1810850" y="1056106"/>
                  </a:lnTo>
                  <a:lnTo>
                    <a:pt x="1796885" y="1098013"/>
                  </a:lnTo>
                  <a:lnTo>
                    <a:pt x="1780091" y="1139334"/>
                  </a:lnTo>
                  <a:lnTo>
                    <a:pt x="1760460" y="1179955"/>
                  </a:lnTo>
                  <a:lnTo>
                    <a:pt x="1737986" y="1219767"/>
                  </a:lnTo>
                  <a:lnTo>
                    <a:pt x="1712661" y="1258655"/>
                  </a:lnTo>
                  <a:lnTo>
                    <a:pt x="1684477" y="1296509"/>
                  </a:lnTo>
                  <a:lnTo>
                    <a:pt x="1653427" y="1333217"/>
                  </a:lnTo>
                  <a:lnTo>
                    <a:pt x="1619503" y="1368666"/>
                  </a:lnTo>
                  <a:lnTo>
                    <a:pt x="1761131" y="1368666"/>
                  </a:lnTo>
                  <a:lnTo>
                    <a:pt x="1794743" y="1324755"/>
                  </a:lnTo>
                  <a:lnTo>
                    <a:pt x="1819570" y="1287790"/>
                  </a:lnTo>
                  <a:lnTo>
                    <a:pt x="1842351" y="1249665"/>
                  </a:lnTo>
                  <a:lnTo>
                    <a:pt x="1863019" y="1210437"/>
                  </a:lnTo>
                  <a:lnTo>
                    <a:pt x="1881507" y="1170167"/>
                  </a:lnTo>
                  <a:lnTo>
                    <a:pt x="1897748" y="1128915"/>
                  </a:lnTo>
                  <a:lnTo>
                    <a:pt x="1911675" y="1086739"/>
                  </a:lnTo>
                  <a:lnTo>
                    <a:pt x="1923220" y="1043701"/>
                  </a:lnTo>
                  <a:lnTo>
                    <a:pt x="1932317" y="999858"/>
                  </a:lnTo>
                  <a:lnTo>
                    <a:pt x="1938897" y="955272"/>
                  </a:lnTo>
                  <a:lnTo>
                    <a:pt x="1942895" y="910002"/>
                  </a:lnTo>
                  <a:lnTo>
                    <a:pt x="1944243" y="864107"/>
                  </a:lnTo>
                  <a:lnTo>
                    <a:pt x="1942895" y="818213"/>
                  </a:lnTo>
                  <a:lnTo>
                    <a:pt x="1938897" y="772942"/>
                  </a:lnTo>
                  <a:lnTo>
                    <a:pt x="1932317" y="728356"/>
                  </a:lnTo>
                  <a:lnTo>
                    <a:pt x="1923220" y="684513"/>
                  </a:lnTo>
                  <a:lnTo>
                    <a:pt x="1911675" y="641473"/>
                  </a:lnTo>
                  <a:lnTo>
                    <a:pt x="1897748" y="599297"/>
                  </a:lnTo>
                  <a:lnTo>
                    <a:pt x="1881507" y="558043"/>
                  </a:lnTo>
                  <a:lnTo>
                    <a:pt x="1863019" y="517772"/>
                  </a:lnTo>
                  <a:lnTo>
                    <a:pt x="1842351" y="478542"/>
                  </a:lnTo>
                  <a:lnTo>
                    <a:pt x="1819570" y="440415"/>
                  </a:lnTo>
                  <a:lnTo>
                    <a:pt x="1794743" y="403449"/>
                  </a:lnTo>
                  <a:lnTo>
                    <a:pt x="1767938" y="367705"/>
                  </a:lnTo>
                  <a:lnTo>
                    <a:pt x="1739221" y="333242"/>
                  </a:lnTo>
                  <a:lnTo>
                    <a:pt x="1708660" y="300119"/>
                  </a:lnTo>
                  <a:lnTo>
                    <a:pt x="1676323" y="268396"/>
                  </a:lnTo>
                  <a:lnTo>
                    <a:pt x="1642275" y="238134"/>
                  </a:lnTo>
                  <a:lnTo>
                    <a:pt x="1606585" y="209391"/>
                  </a:lnTo>
                  <a:lnTo>
                    <a:pt x="1569319" y="182228"/>
                  </a:lnTo>
                  <a:lnTo>
                    <a:pt x="1530545" y="156704"/>
                  </a:lnTo>
                  <a:lnTo>
                    <a:pt x="1490330" y="132879"/>
                  </a:lnTo>
                  <a:lnTo>
                    <a:pt x="1448741" y="110812"/>
                  </a:lnTo>
                  <a:lnTo>
                    <a:pt x="1436960" y="105251"/>
                  </a:lnTo>
                  <a:close/>
                </a:path>
              </a:pathLst>
            </a:custGeom>
            <a:solidFill>
              <a:srgbClr val="C56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20305" y="4221098"/>
              <a:ext cx="1944370" cy="1728470"/>
            </a:xfrm>
            <a:custGeom>
              <a:avLst/>
              <a:gdLst/>
              <a:ahLst/>
              <a:cxnLst/>
              <a:rect l="l" t="t" r="r" b="b"/>
              <a:pathLst>
                <a:path w="1944370" h="1728470">
                  <a:moveTo>
                    <a:pt x="0" y="864107"/>
                  </a:moveTo>
                  <a:lnTo>
                    <a:pt x="1347" y="818213"/>
                  </a:lnTo>
                  <a:lnTo>
                    <a:pt x="5345" y="772942"/>
                  </a:lnTo>
                  <a:lnTo>
                    <a:pt x="11925" y="728356"/>
                  </a:lnTo>
                  <a:lnTo>
                    <a:pt x="21022" y="684513"/>
                  </a:lnTo>
                  <a:lnTo>
                    <a:pt x="32567" y="641473"/>
                  </a:lnTo>
                  <a:lnTo>
                    <a:pt x="46493" y="599297"/>
                  </a:lnTo>
                  <a:lnTo>
                    <a:pt x="62733" y="558043"/>
                  </a:lnTo>
                  <a:lnTo>
                    <a:pt x="81221" y="517772"/>
                  </a:lnTo>
                  <a:lnTo>
                    <a:pt x="101888" y="478542"/>
                  </a:lnTo>
                  <a:lnTo>
                    <a:pt x="124668" y="440415"/>
                  </a:lnTo>
                  <a:lnTo>
                    <a:pt x="149493" y="403449"/>
                  </a:lnTo>
                  <a:lnTo>
                    <a:pt x="176297" y="367705"/>
                  </a:lnTo>
                  <a:lnTo>
                    <a:pt x="205011" y="333242"/>
                  </a:lnTo>
                  <a:lnTo>
                    <a:pt x="235570" y="300119"/>
                  </a:lnTo>
                  <a:lnTo>
                    <a:pt x="267905" y="268396"/>
                  </a:lnTo>
                  <a:lnTo>
                    <a:pt x="301949" y="238134"/>
                  </a:lnTo>
                  <a:lnTo>
                    <a:pt x="337636" y="209391"/>
                  </a:lnTo>
                  <a:lnTo>
                    <a:pt x="374898" y="182228"/>
                  </a:lnTo>
                  <a:lnTo>
                    <a:pt x="413667" y="156704"/>
                  </a:lnTo>
                  <a:lnTo>
                    <a:pt x="453878" y="132879"/>
                  </a:lnTo>
                  <a:lnTo>
                    <a:pt x="495462" y="110812"/>
                  </a:lnTo>
                  <a:lnTo>
                    <a:pt x="538352" y="90563"/>
                  </a:lnTo>
                  <a:lnTo>
                    <a:pt x="582481" y="72193"/>
                  </a:lnTo>
                  <a:lnTo>
                    <a:pt x="627782" y="55760"/>
                  </a:lnTo>
                  <a:lnTo>
                    <a:pt x="674187" y="41325"/>
                  </a:lnTo>
                  <a:lnTo>
                    <a:pt x="721631" y="28946"/>
                  </a:lnTo>
                  <a:lnTo>
                    <a:pt x="770044" y="18685"/>
                  </a:lnTo>
                  <a:lnTo>
                    <a:pt x="819361" y="10599"/>
                  </a:lnTo>
                  <a:lnTo>
                    <a:pt x="869513" y="4750"/>
                  </a:lnTo>
                  <a:lnTo>
                    <a:pt x="920435" y="1197"/>
                  </a:lnTo>
                  <a:lnTo>
                    <a:pt x="972058" y="0"/>
                  </a:lnTo>
                  <a:lnTo>
                    <a:pt x="1023692" y="1197"/>
                  </a:lnTo>
                  <a:lnTo>
                    <a:pt x="1074625" y="4750"/>
                  </a:lnTo>
                  <a:lnTo>
                    <a:pt x="1124788" y="10599"/>
                  </a:lnTo>
                  <a:lnTo>
                    <a:pt x="1174114" y="18685"/>
                  </a:lnTo>
                  <a:lnTo>
                    <a:pt x="1222536" y="28946"/>
                  </a:lnTo>
                  <a:lnTo>
                    <a:pt x="1269988" y="41325"/>
                  </a:lnTo>
                  <a:lnTo>
                    <a:pt x="1316401" y="55760"/>
                  </a:lnTo>
                  <a:lnTo>
                    <a:pt x="1361709" y="72193"/>
                  </a:lnTo>
                  <a:lnTo>
                    <a:pt x="1405845" y="90563"/>
                  </a:lnTo>
                  <a:lnTo>
                    <a:pt x="1448741" y="110812"/>
                  </a:lnTo>
                  <a:lnTo>
                    <a:pt x="1490330" y="132879"/>
                  </a:lnTo>
                  <a:lnTo>
                    <a:pt x="1530545" y="156704"/>
                  </a:lnTo>
                  <a:lnTo>
                    <a:pt x="1569319" y="182228"/>
                  </a:lnTo>
                  <a:lnTo>
                    <a:pt x="1606585" y="209391"/>
                  </a:lnTo>
                  <a:lnTo>
                    <a:pt x="1642275" y="238134"/>
                  </a:lnTo>
                  <a:lnTo>
                    <a:pt x="1676323" y="268396"/>
                  </a:lnTo>
                  <a:lnTo>
                    <a:pt x="1708660" y="300119"/>
                  </a:lnTo>
                  <a:lnTo>
                    <a:pt x="1739221" y="333242"/>
                  </a:lnTo>
                  <a:lnTo>
                    <a:pt x="1767938" y="367705"/>
                  </a:lnTo>
                  <a:lnTo>
                    <a:pt x="1794743" y="403449"/>
                  </a:lnTo>
                  <a:lnTo>
                    <a:pt x="1819570" y="440415"/>
                  </a:lnTo>
                  <a:lnTo>
                    <a:pt x="1842351" y="478542"/>
                  </a:lnTo>
                  <a:lnTo>
                    <a:pt x="1863019" y="517772"/>
                  </a:lnTo>
                  <a:lnTo>
                    <a:pt x="1881507" y="558043"/>
                  </a:lnTo>
                  <a:lnTo>
                    <a:pt x="1897748" y="599297"/>
                  </a:lnTo>
                  <a:lnTo>
                    <a:pt x="1911675" y="641473"/>
                  </a:lnTo>
                  <a:lnTo>
                    <a:pt x="1923220" y="684513"/>
                  </a:lnTo>
                  <a:lnTo>
                    <a:pt x="1932317" y="728356"/>
                  </a:lnTo>
                  <a:lnTo>
                    <a:pt x="1938897" y="772942"/>
                  </a:lnTo>
                  <a:lnTo>
                    <a:pt x="1942895" y="818213"/>
                  </a:lnTo>
                  <a:lnTo>
                    <a:pt x="1944243" y="864107"/>
                  </a:lnTo>
                  <a:lnTo>
                    <a:pt x="1942895" y="910002"/>
                  </a:lnTo>
                  <a:lnTo>
                    <a:pt x="1938897" y="955272"/>
                  </a:lnTo>
                  <a:lnTo>
                    <a:pt x="1932317" y="999858"/>
                  </a:lnTo>
                  <a:lnTo>
                    <a:pt x="1923220" y="1043701"/>
                  </a:lnTo>
                  <a:lnTo>
                    <a:pt x="1911675" y="1086739"/>
                  </a:lnTo>
                  <a:lnTo>
                    <a:pt x="1897748" y="1128915"/>
                  </a:lnTo>
                  <a:lnTo>
                    <a:pt x="1881507" y="1170167"/>
                  </a:lnTo>
                  <a:lnTo>
                    <a:pt x="1863019" y="1210437"/>
                  </a:lnTo>
                  <a:lnTo>
                    <a:pt x="1842351" y="1249665"/>
                  </a:lnTo>
                  <a:lnTo>
                    <a:pt x="1819570" y="1287790"/>
                  </a:lnTo>
                  <a:lnTo>
                    <a:pt x="1794743" y="1324755"/>
                  </a:lnTo>
                  <a:lnTo>
                    <a:pt x="1767938" y="1360497"/>
                  </a:lnTo>
                  <a:lnTo>
                    <a:pt x="1739221" y="1394959"/>
                  </a:lnTo>
                  <a:lnTo>
                    <a:pt x="1708660" y="1428080"/>
                  </a:lnTo>
                  <a:lnTo>
                    <a:pt x="1676323" y="1459801"/>
                  </a:lnTo>
                  <a:lnTo>
                    <a:pt x="1642275" y="1490061"/>
                  </a:lnTo>
                  <a:lnTo>
                    <a:pt x="1606585" y="1518802"/>
                  </a:lnTo>
                  <a:lnTo>
                    <a:pt x="1569319" y="1545964"/>
                  </a:lnTo>
                  <a:lnTo>
                    <a:pt x="1530545" y="1571486"/>
                  </a:lnTo>
                  <a:lnTo>
                    <a:pt x="1490330" y="1595309"/>
                  </a:lnTo>
                  <a:lnTo>
                    <a:pt x="1448741" y="1617374"/>
                  </a:lnTo>
                  <a:lnTo>
                    <a:pt x="1405845" y="1637621"/>
                  </a:lnTo>
                  <a:lnTo>
                    <a:pt x="1361709" y="1655990"/>
                  </a:lnTo>
                  <a:lnTo>
                    <a:pt x="1316401" y="1672422"/>
                  </a:lnTo>
                  <a:lnTo>
                    <a:pt x="1269988" y="1686856"/>
                  </a:lnTo>
                  <a:lnTo>
                    <a:pt x="1222536" y="1699233"/>
                  </a:lnTo>
                  <a:lnTo>
                    <a:pt x="1174114" y="1709494"/>
                  </a:lnTo>
                  <a:lnTo>
                    <a:pt x="1124788" y="1717578"/>
                  </a:lnTo>
                  <a:lnTo>
                    <a:pt x="1074625" y="1723427"/>
                  </a:lnTo>
                  <a:lnTo>
                    <a:pt x="1023692" y="1726980"/>
                  </a:lnTo>
                  <a:lnTo>
                    <a:pt x="972058" y="1728177"/>
                  </a:lnTo>
                  <a:lnTo>
                    <a:pt x="920435" y="1726980"/>
                  </a:lnTo>
                  <a:lnTo>
                    <a:pt x="869513" y="1723427"/>
                  </a:lnTo>
                  <a:lnTo>
                    <a:pt x="819361" y="1717578"/>
                  </a:lnTo>
                  <a:lnTo>
                    <a:pt x="770044" y="1709494"/>
                  </a:lnTo>
                  <a:lnTo>
                    <a:pt x="721631" y="1699233"/>
                  </a:lnTo>
                  <a:lnTo>
                    <a:pt x="674187" y="1686856"/>
                  </a:lnTo>
                  <a:lnTo>
                    <a:pt x="627782" y="1672422"/>
                  </a:lnTo>
                  <a:lnTo>
                    <a:pt x="582481" y="1655990"/>
                  </a:lnTo>
                  <a:lnTo>
                    <a:pt x="538352" y="1637621"/>
                  </a:lnTo>
                  <a:lnTo>
                    <a:pt x="495462" y="1617374"/>
                  </a:lnTo>
                  <a:lnTo>
                    <a:pt x="453878" y="1595309"/>
                  </a:lnTo>
                  <a:lnTo>
                    <a:pt x="413667" y="1571486"/>
                  </a:lnTo>
                  <a:lnTo>
                    <a:pt x="374898" y="1545964"/>
                  </a:lnTo>
                  <a:lnTo>
                    <a:pt x="337636" y="1518802"/>
                  </a:lnTo>
                  <a:lnTo>
                    <a:pt x="301949" y="1490061"/>
                  </a:lnTo>
                  <a:lnTo>
                    <a:pt x="267905" y="1459801"/>
                  </a:lnTo>
                  <a:lnTo>
                    <a:pt x="235570" y="1428080"/>
                  </a:lnTo>
                  <a:lnTo>
                    <a:pt x="205011" y="1394959"/>
                  </a:lnTo>
                  <a:lnTo>
                    <a:pt x="176297" y="1360497"/>
                  </a:lnTo>
                  <a:lnTo>
                    <a:pt x="149493" y="1324755"/>
                  </a:lnTo>
                  <a:lnTo>
                    <a:pt x="124668" y="1287790"/>
                  </a:lnTo>
                  <a:lnTo>
                    <a:pt x="101888" y="1249665"/>
                  </a:lnTo>
                  <a:lnTo>
                    <a:pt x="81221" y="1210437"/>
                  </a:lnTo>
                  <a:lnTo>
                    <a:pt x="62733" y="1170167"/>
                  </a:lnTo>
                  <a:lnTo>
                    <a:pt x="46493" y="1128915"/>
                  </a:lnTo>
                  <a:lnTo>
                    <a:pt x="32567" y="1086739"/>
                  </a:lnTo>
                  <a:lnTo>
                    <a:pt x="21022" y="1043701"/>
                  </a:lnTo>
                  <a:lnTo>
                    <a:pt x="11925" y="999858"/>
                  </a:lnTo>
                  <a:lnTo>
                    <a:pt x="5345" y="955272"/>
                  </a:lnTo>
                  <a:lnTo>
                    <a:pt x="1347" y="910002"/>
                  </a:lnTo>
                  <a:lnTo>
                    <a:pt x="0" y="864107"/>
                  </a:lnTo>
                  <a:close/>
                </a:path>
                <a:path w="1944370" h="1728470">
                  <a:moveTo>
                    <a:pt x="1619503" y="1368666"/>
                  </a:moveTo>
                  <a:lnTo>
                    <a:pt x="1653427" y="1333217"/>
                  </a:lnTo>
                  <a:lnTo>
                    <a:pt x="1684477" y="1296509"/>
                  </a:lnTo>
                  <a:lnTo>
                    <a:pt x="1712661" y="1258655"/>
                  </a:lnTo>
                  <a:lnTo>
                    <a:pt x="1737986" y="1219767"/>
                  </a:lnTo>
                  <a:lnTo>
                    <a:pt x="1760460" y="1179955"/>
                  </a:lnTo>
                  <a:lnTo>
                    <a:pt x="1780091" y="1139334"/>
                  </a:lnTo>
                  <a:lnTo>
                    <a:pt x="1796885" y="1098013"/>
                  </a:lnTo>
                  <a:lnTo>
                    <a:pt x="1810850" y="1056106"/>
                  </a:lnTo>
                  <a:lnTo>
                    <a:pt x="1821993" y="1013724"/>
                  </a:lnTo>
                  <a:lnTo>
                    <a:pt x="1830322" y="970979"/>
                  </a:lnTo>
                  <a:lnTo>
                    <a:pt x="1835845" y="927984"/>
                  </a:lnTo>
                  <a:lnTo>
                    <a:pt x="1838568" y="884849"/>
                  </a:lnTo>
                  <a:lnTo>
                    <a:pt x="1838499" y="841688"/>
                  </a:lnTo>
                  <a:lnTo>
                    <a:pt x="1835645" y="798612"/>
                  </a:lnTo>
                  <a:lnTo>
                    <a:pt x="1830014" y="755733"/>
                  </a:lnTo>
                  <a:lnTo>
                    <a:pt x="1821614" y="713162"/>
                  </a:lnTo>
                  <a:lnTo>
                    <a:pt x="1810450" y="671013"/>
                  </a:lnTo>
                  <a:lnTo>
                    <a:pt x="1796532" y="629397"/>
                  </a:lnTo>
                  <a:lnTo>
                    <a:pt x="1779866" y="588426"/>
                  </a:lnTo>
                  <a:lnTo>
                    <a:pt x="1760460" y="548211"/>
                  </a:lnTo>
                  <a:lnTo>
                    <a:pt x="1738321" y="508865"/>
                  </a:lnTo>
                  <a:lnTo>
                    <a:pt x="1713456" y="470500"/>
                  </a:lnTo>
                  <a:lnTo>
                    <a:pt x="1685874" y="433228"/>
                  </a:lnTo>
                  <a:lnTo>
                    <a:pt x="1655581" y="397161"/>
                  </a:lnTo>
                  <a:lnTo>
                    <a:pt x="1622584" y="362410"/>
                  </a:lnTo>
                  <a:lnTo>
                    <a:pt x="1586891" y="329088"/>
                  </a:lnTo>
                  <a:lnTo>
                    <a:pt x="1548511" y="297306"/>
                  </a:lnTo>
                  <a:lnTo>
                    <a:pt x="1510286" y="269183"/>
                  </a:lnTo>
                  <a:lnTo>
                    <a:pt x="1470715" y="243282"/>
                  </a:lnTo>
                  <a:lnTo>
                    <a:pt x="1429909" y="219604"/>
                  </a:lnTo>
                  <a:lnTo>
                    <a:pt x="1387976" y="198150"/>
                  </a:lnTo>
                  <a:lnTo>
                    <a:pt x="1345029" y="178921"/>
                  </a:lnTo>
                  <a:lnTo>
                    <a:pt x="1301179" y="161916"/>
                  </a:lnTo>
                  <a:lnTo>
                    <a:pt x="1256535" y="147138"/>
                  </a:lnTo>
                  <a:lnTo>
                    <a:pt x="1211209" y="134586"/>
                  </a:lnTo>
                  <a:lnTo>
                    <a:pt x="1165311" y="124262"/>
                  </a:lnTo>
                  <a:lnTo>
                    <a:pt x="1118952" y="116165"/>
                  </a:lnTo>
                  <a:lnTo>
                    <a:pt x="1072243" y="110298"/>
                  </a:lnTo>
                  <a:lnTo>
                    <a:pt x="1025294" y="106659"/>
                  </a:lnTo>
                  <a:lnTo>
                    <a:pt x="978217" y="105251"/>
                  </a:lnTo>
                  <a:lnTo>
                    <a:pt x="931122" y="106073"/>
                  </a:lnTo>
                  <a:lnTo>
                    <a:pt x="884119" y="109127"/>
                  </a:lnTo>
                  <a:lnTo>
                    <a:pt x="837320" y="114413"/>
                  </a:lnTo>
                  <a:lnTo>
                    <a:pt x="790835" y="121932"/>
                  </a:lnTo>
                  <a:lnTo>
                    <a:pt x="744774" y="131684"/>
                  </a:lnTo>
                  <a:lnTo>
                    <a:pt x="699250" y="143671"/>
                  </a:lnTo>
                  <a:lnTo>
                    <a:pt x="654372" y="157893"/>
                  </a:lnTo>
                  <a:lnTo>
                    <a:pt x="610250" y="174350"/>
                  </a:lnTo>
                  <a:lnTo>
                    <a:pt x="566997" y="193043"/>
                  </a:lnTo>
                  <a:lnTo>
                    <a:pt x="524722" y="213974"/>
                  </a:lnTo>
                  <a:lnTo>
                    <a:pt x="483536" y="237142"/>
                  </a:lnTo>
                  <a:lnTo>
                    <a:pt x="443551" y="262549"/>
                  </a:lnTo>
                  <a:lnTo>
                    <a:pt x="404875" y="290194"/>
                  </a:lnTo>
                  <a:lnTo>
                    <a:pt x="1619503" y="1368666"/>
                  </a:lnTo>
                  <a:close/>
                </a:path>
                <a:path w="1944370" h="1728470">
                  <a:moveTo>
                    <a:pt x="324612" y="359537"/>
                  </a:moveTo>
                  <a:lnTo>
                    <a:pt x="290688" y="394974"/>
                  </a:lnTo>
                  <a:lnTo>
                    <a:pt x="259638" y="431671"/>
                  </a:lnTo>
                  <a:lnTo>
                    <a:pt x="231454" y="469517"/>
                  </a:lnTo>
                  <a:lnTo>
                    <a:pt x="206129" y="508399"/>
                  </a:lnTo>
                  <a:lnTo>
                    <a:pt x="183655" y="548205"/>
                  </a:lnTo>
                  <a:lnTo>
                    <a:pt x="164024" y="588823"/>
                  </a:lnTo>
                  <a:lnTo>
                    <a:pt x="147230" y="630141"/>
                  </a:lnTo>
                  <a:lnTo>
                    <a:pt x="133265" y="672047"/>
                  </a:lnTo>
                  <a:lnTo>
                    <a:pt x="122122" y="714428"/>
                  </a:lnTo>
                  <a:lnTo>
                    <a:pt x="113793" y="757172"/>
                  </a:lnTo>
                  <a:lnTo>
                    <a:pt x="108270" y="800168"/>
                  </a:lnTo>
                  <a:lnTo>
                    <a:pt x="105547" y="843304"/>
                  </a:lnTo>
                  <a:lnTo>
                    <a:pt x="105616" y="886466"/>
                  </a:lnTo>
                  <a:lnTo>
                    <a:pt x="108470" y="929544"/>
                  </a:lnTo>
                  <a:lnTo>
                    <a:pt x="114101" y="972424"/>
                  </a:lnTo>
                  <a:lnTo>
                    <a:pt x="122501" y="1014996"/>
                  </a:lnTo>
                  <a:lnTo>
                    <a:pt x="133665" y="1057146"/>
                  </a:lnTo>
                  <a:lnTo>
                    <a:pt x="147583" y="1098763"/>
                  </a:lnTo>
                  <a:lnTo>
                    <a:pt x="164249" y="1139735"/>
                  </a:lnTo>
                  <a:lnTo>
                    <a:pt x="183655" y="1179949"/>
                  </a:lnTo>
                  <a:lnTo>
                    <a:pt x="205794" y="1219293"/>
                  </a:lnTo>
                  <a:lnTo>
                    <a:pt x="230659" y="1257656"/>
                  </a:lnTo>
                  <a:lnTo>
                    <a:pt x="258241" y="1294925"/>
                  </a:lnTo>
                  <a:lnTo>
                    <a:pt x="288534" y="1330987"/>
                  </a:lnTo>
                  <a:lnTo>
                    <a:pt x="321531" y="1365732"/>
                  </a:lnTo>
                  <a:lnTo>
                    <a:pt x="357224" y="1399047"/>
                  </a:lnTo>
                  <a:lnTo>
                    <a:pt x="395604" y="1430820"/>
                  </a:lnTo>
                  <a:lnTo>
                    <a:pt x="433829" y="1458944"/>
                  </a:lnTo>
                  <a:lnTo>
                    <a:pt x="473400" y="1484847"/>
                  </a:lnTo>
                  <a:lnTo>
                    <a:pt x="514206" y="1508525"/>
                  </a:lnTo>
                  <a:lnTo>
                    <a:pt x="556139" y="1529980"/>
                  </a:lnTo>
                  <a:lnTo>
                    <a:pt x="599086" y="1549210"/>
                  </a:lnTo>
                  <a:lnTo>
                    <a:pt x="642936" y="1566215"/>
                  </a:lnTo>
                  <a:lnTo>
                    <a:pt x="687580" y="1580993"/>
                  </a:lnTo>
                  <a:lnTo>
                    <a:pt x="732906" y="1593545"/>
                  </a:lnTo>
                  <a:lnTo>
                    <a:pt x="778804" y="1603869"/>
                  </a:lnTo>
                  <a:lnTo>
                    <a:pt x="825163" y="1611966"/>
                  </a:lnTo>
                  <a:lnTo>
                    <a:pt x="871872" y="1617833"/>
                  </a:lnTo>
                  <a:lnTo>
                    <a:pt x="918821" y="1621471"/>
                  </a:lnTo>
                  <a:lnTo>
                    <a:pt x="965898" y="1622879"/>
                  </a:lnTo>
                  <a:lnTo>
                    <a:pt x="1012993" y="1622055"/>
                  </a:lnTo>
                  <a:lnTo>
                    <a:pt x="1059996" y="1619001"/>
                  </a:lnTo>
                  <a:lnTo>
                    <a:pt x="1106795" y="1613714"/>
                  </a:lnTo>
                  <a:lnTo>
                    <a:pt x="1153280" y="1606194"/>
                  </a:lnTo>
                  <a:lnTo>
                    <a:pt x="1199341" y="1596440"/>
                  </a:lnTo>
                  <a:lnTo>
                    <a:pt x="1244865" y="1584452"/>
                  </a:lnTo>
                  <a:lnTo>
                    <a:pt x="1289743" y="1570229"/>
                  </a:lnTo>
                  <a:lnTo>
                    <a:pt x="1333865" y="1553771"/>
                  </a:lnTo>
                  <a:lnTo>
                    <a:pt x="1377118" y="1535076"/>
                  </a:lnTo>
                  <a:lnTo>
                    <a:pt x="1419393" y="1514144"/>
                  </a:lnTo>
                  <a:lnTo>
                    <a:pt x="1460579" y="1490974"/>
                  </a:lnTo>
                  <a:lnTo>
                    <a:pt x="1500564" y="1465566"/>
                  </a:lnTo>
                  <a:lnTo>
                    <a:pt x="1539240" y="1437919"/>
                  </a:lnTo>
                  <a:lnTo>
                    <a:pt x="324612" y="359537"/>
                  </a:lnTo>
                  <a:close/>
                </a:path>
              </a:pathLst>
            </a:custGeom>
            <a:ln w="19050">
              <a:solidFill>
                <a:srgbClr val="914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429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0217" y="1313412"/>
            <a:ext cx="8686800" cy="2519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spcBef>
                <a:spcPts val="100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  <a:tab pos="2574290" algn="l"/>
                <a:tab pos="4335780" algn="l"/>
              </a:tabLst>
            </a:pPr>
            <a:r>
              <a:rPr lang="es-EC" sz="28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Tener</a:t>
            </a:r>
            <a:r>
              <a:rPr lang="es-EC" sz="28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</a:t>
            </a:r>
            <a:r>
              <a:rPr lang="es-EC" sz="28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cuenta </a:t>
            </a:r>
            <a:r>
              <a:rPr lang="es-EC" sz="28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los </a:t>
            </a:r>
            <a:r>
              <a:rPr lang="es-EC" sz="28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conocimientos</a:t>
            </a:r>
            <a:r>
              <a:rPr lang="es-EC" sz="28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previos </a:t>
            </a:r>
            <a:r>
              <a:rPr lang="es-EC" sz="28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del </a:t>
            </a:r>
            <a:r>
              <a:rPr lang="es-EC" sz="2800" spc="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alumno</a:t>
            </a:r>
            <a:r>
              <a:rPr lang="es-EC" sz="2800" spc="35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para</a:t>
            </a:r>
            <a:r>
              <a:rPr lang="es-EC" sz="28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construir</a:t>
            </a:r>
            <a:r>
              <a:rPr lang="es-EC" sz="2800" spc="37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desde</a:t>
            </a:r>
            <a:r>
              <a:rPr lang="es-EC" sz="2800" spc="3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esa</a:t>
            </a:r>
            <a:r>
              <a:rPr lang="es-EC" sz="2800" spc="3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base</a:t>
            </a:r>
            <a:r>
              <a:rPr lang="es-EC" sz="28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los</a:t>
            </a:r>
            <a:r>
              <a:rPr lang="es-EC" sz="28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nuevos </a:t>
            </a:r>
            <a:r>
              <a:rPr lang="es-EC" sz="28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conocimientos, respetando </a:t>
            </a:r>
            <a:r>
              <a:rPr lang="es-EC" sz="28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lang="es-EC" sz="2800"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relación</a:t>
            </a:r>
            <a:r>
              <a:rPr lang="es-EC" sz="2800" spc="3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lógica</a:t>
            </a:r>
            <a:r>
              <a:rPr lang="es-EC" sz="28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entre </a:t>
            </a:r>
            <a:r>
              <a:rPr lang="es-EC" sz="2800" spc="-5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lang="es-EC" sz="28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ellos.</a:t>
            </a:r>
            <a:endParaRPr lang="es-EC" sz="28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0"/>
            <a:ext cx="8814435" cy="929742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635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  <a:tabLst>
                <a:tab pos="2173605" algn="l"/>
                <a:tab pos="2831465" algn="l"/>
                <a:tab pos="3431540" algn="l"/>
              </a:tabLst>
            </a:pPr>
            <a:r>
              <a:rPr sz="2800" spc="150" dirty="0">
                <a:solidFill>
                  <a:srgbClr val="FFFFFF"/>
                </a:solidFill>
              </a:rPr>
              <a:t>EJEMPLOS	</a:t>
            </a:r>
            <a:r>
              <a:rPr sz="2800" spc="85" dirty="0">
                <a:solidFill>
                  <a:srgbClr val="FFFFFF"/>
                </a:solidFill>
              </a:rPr>
              <a:t>EN	EL	</a:t>
            </a:r>
            <a:r>
              <a:rPr sz="2800" spc="114" dirty="0">
                <a:solidFill>
                  <a:srgbClr val="FFFFFF"/>
                </a:solidFill>
              </a:rPr>
              <a:t>AULA</a:t>
            </a:r>
            <a:endParaRPr sz="28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839912" y="3832562"/>
            <a:ext cx="8487410" cy="2995930"/>
            <a:chOff x="323532" y="3191255"/>
            <a:chExt cx="8487410" cy="29959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32" y="3717010"/>
              <a:ext cx="4045077" cy="19442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161" y="3191255"/>
              <a:ext cx="2942590" cy="29958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44009" y="4437125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288036" y="0"/>
                  </a:moveTo>
                  <a:lnTo>
                    <a:pt x="288036" y="144018"/>
                  </a:lnTo>
                  <a:lnTo>
                    <a:pt x="0" y="144018"/>
                  </a:lnTo>
                  <a:lnTo>
                    <a:pt x="0" y="432054"/>
                  </a:lnTo>
                  <a:lnTo>
                    <a:pt x="288036" y="432054"/>
                  </a:lnTo>
                  <a:lnTo>
                    <a:pt x="288036" y="576072"/>
                  </a:lnTo>
                  <a:lnTo>
                    <a:pt x="576071" y="28803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C56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4009" y="4437125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79" h="576579">
                  <a:moveTo>
                    <a:pt x="0" y="144018"/>
                  </a:moveTo>
                  <a:lnTo>
                    <a:pt x="288036" y="144018"/>
                  </a:lnTo>
                  <a:lnTo>
                    <a:pt x="288036" y="0"/>
                  </a:lnTo>
                  <a:lnTo>
                    <a:pt x="576071" y="288036"/>
                  </a:lnTo>
                  <a:lnTo>
                    <a:pt x="288036" y="576072"/>
                  </a:lnTo>
                  <a:lnTo>
                    <a:pt x="288036" y="432054"/>
                  </a:lnTo>
                  <a:lnTo>
                    <a:pt x="0" y="432054"/>
                  </a:lnTo>
                  <a:lnTo>
                    <a:pt x="0" y="144018"/>
                  </a:lnTo>
                  <a:close/>
                </a:path>
              </a:pathLst>
            </a:custGeom>
            <a:ln w="19049">
              <a:solidFill>
                <a:srgbClr val="914A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743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0428" y="1043945"/>
            <a:ext cx="8519160" cy="2713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spcBef>
                <a:spcPts val="90"/>
              </a:spcBef>
              <a:buClr>
                <a:srgbClr val="C56951"/>
              </a:buClr>
              <a:buFont typeface="Cambria"/>
              <a:buChar char="◾"/>
              <a:tabLst>
                <a:tab pos="241300" algn="l"/>
              </a:tabLst>
            </a:pP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El</a:t>
            </a:r>
            <a:r>
              <a:rPr sz="2400" spc="29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aprendizaje</a:t>
            </a:r>
            <a:r>
              <a:rPr sz="2400" spc="3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significativo</a:t>
            </a:r>
            <a:r>
              <a:rPr sz="2400" spc="409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produce</a:t>
            </a:r>
            <a:r>
              <a:rPr sz="2400" spc="3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una</a:t>
            </a:r>
            <a:r>
              <a:rPr sz="2400" spc="2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interacción</a:t>
            </a:r>
            <a:r>
              <a:rPr sz="2400" spc="3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entre</a:t>
            </a:r>
            <a:r>
              <a:rPr sz="2400" spc="3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los </a:t>
            </a:r>
            <a:r>
              <a:rPr sz="2400" spc="-48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conocimientos</a:t>
            </a:r>
            <a:r>
              <a:rPr sz="2400" spc="4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relevantes</a:t>
            </a:r>
            <a:r>
              <a:rPr sz="2400" spc="34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</a:t>
            </a:r>
            <a:r>
              <a:rPr sz="2400" spc="3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</a:t>
            </a:r>
            <a:r>
              <a:rPr sz="24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estructura</a:t>
            </a:r>
            <a:r>
              <a:rPr sz="2400" spc="31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cognitiva</a:t>
            </a:r>
            <a:r>
              <a:rPr sz="2400" spc="3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y</a:t>
            </a:r>
            <a:r>
              <a:rPr sz="24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las</a:t>
            </a:r>
            <a:r>
              <a:rPr lang="es-ES" sz="2400" dirty="0">
                <a:latin typeface="Franklin Gothic Medium"/>
                <a:cs typeface="Franklin Gothic Medium"/>
              </a:rPr>
              <a:t> </a:t>
            </a:r>
            <a:r>
              <a:rPr sz="2400" spc="105" dirty="0" err="1">
                <a:solidFill>
                  <a:srgbClr val="524848"/>
                </a:solidFill>
                <a:latin typeface="Franklin Gothic Medium"/>
                <a:cs typeface="Franklin Gothic Medium"/>
              </a:rPr>
              <a:t>nuevas</a:t>
            </a:r>
            <a:r>
              <a:rPr sz="24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informaciones;</a:t>
            </a:r>
            <a:r>
              <a:rPr sz="2400" spc="40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no</a:t>
            </a:r>
            <a:r>
              <a:rPr sz="24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7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</a:t>
            </a:r>
            <a:r>
              <a:rPr sz="2400" spc="31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una</a:t>
            </a:r>
            <a:r>
              <a:rPr sz="2400" spc="3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asociación</a:t>
            </a:r>
            <a:r>
              <a:rPr sz="2400" spc="35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1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debido</a:t>
            </a:r>
            <a:r>
              <a:rPr sz="2400" spc="33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z="2400" spc="28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que </a:t>
            </a:r>
            <a:r>
              <a:rPr sz="2400" spc="-484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adquieren</a:t>
            </a:r>
            <a:r>
              <a:rPr sz="2400" spc="3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significado</a:t>
            </a:r>
            <a:r>
              <a:rPr sz="2400" spc="38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integrándose</a:t>
            </a:r>
            <a:r>
              <a:rPr sz="2400" spc="36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-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a</a:t>
            </a:r>
            <a:r>
              <a:rPr sz="2400" spc="290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0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dicha</a:t>
            </a:r>
            <a:r>
              <a:rPr sz="2400" spc="33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 </a:t>
            </a:r>
            <a:r>
              <a:rPr sz="2400" spc="125" dirty="0">
                <a:solidFill>
                  <a:srgbClr val="524848"/>
                </a:solidFill>
                <a:latin typeface="Franklin Gothic Medium"/>
                <a:cs typeface="Franklin Gothic Medium"/>
              </a:rPr>
              <a:t>estructura.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1" y="152400"/>
            <a:ext cx="8814435" cy="745076"/>
          </a:xfrm>
          <a:prstGeom prst="rect">
            <a:avLst/>
          </a:prstGeom>
          <a:solidFill>
            <a:srgbClr val="524848"/>
          </a:solidFill>
        </p:spPr>
        <p:txBody>
          <a:bodyPr vert="horz" wrap="square" lIns="0" tIns="635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5"/>
              </a:spcBef>
              <a:tabLst>
                <a:tab pos="1918970" algn="l"/>
                <a:tab pos="2809240" algn="l"/>
                <a:tab pos="5648325" algn="l"/>
              </a:tabLst>
            </a:pPr>
            <a:r>
              <a:rPr sz="2400" spc="145" dirty="0">
                <a:solidFill>
                  <a:srgbClr val="FFFFFF"/>
                </a:solidFill>
              </a:rPr>
              <a:t>TEORÍA	</a:t>
            </a:r>
            <a:r>
              <a:rPr sz="2400" spc="114" dirty="0">
                <a:solidFill>
                  <a:srgbClr val="FFFFFF"/>
                </a:solidFill>
              </a:rPr>
              <a:t>DEL	</a:t>
            </a:r>
            <a:r>
              <a:rPr sz="2400" spc="165" dirty="0">
                <a:solidFill>
                  <a:srgbClr val="FFFFFF"/>
                </a:solidFill>
              </a:rPr>
              <a:t>APRENDIZAJE	</a:t>
            </a:r>
            <a:r>
              <a:rPr sz="2400" spc="150" dirty="0">
                <a:solidFill>
                  <a:srgbClr val="FFFFFF"/>
                </a:solidFill>
              </a:rPr>
              <a:t>SIGNIFICATIVO</a:t>
            </a:r>
            <a:endParaRPr sz="2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697668" y="3698067"/>
            <a:ext cx="6497320" cy="3200400"/>
            <a:chOff x="395541" y="2936239"/>
            <a:chExt cx="7980680" cy="39217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41" y="3527323"/>
              <a:ext cx="3227450" cy="2184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8531" y="2936239"/>
              <a:ext cx="1348739" cy="19442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9475" y="4123804"/>
              <a:ext cx="1646174" cy="17959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4615" y="2936239"/>
              <a:ext cx="1569719" cy="20769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1688" y="4946903"/>
              <a:ext cx="2667000" cy="19110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9934" y="5144731"/>
              <a:ext cx="2074799" cy="138061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66939" y="6269241"/>
            <a:ext cx="3853179" cy="349455"/>
          </a:xfrm>
          <a:prstGeom prst="rect">
            <a:avLst/>
          </a:prstGeom>
          <a:solidFill>
            <a:srgbClr val="BE964D"/>
          </a:solidFill>
          <a:ln w="38100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spcBef>
                <a:spcPts val="325"/>
              </a:spcBef>
            </a:pPr>
            <a:r>
              <a:rPr sz="2000" spc="-10" dirty="0">
                <a:latin typeface="Franklin Gothic Medium"/>
                <a:cs typeface="Franklin Gothic Medium"/>
              </a:rPr>
              <a:t>Principio</a:t>
            </a:r>
            <a:r>
              <a:rPr sz="2000" spc="15" dirty="0">
                <a:latin typeface="Franklin Gothic Medium"/>
                <a:cs typeface="Franklin Gothic Medium"/>
              </a:rPr>
              <a:t> </a:t>
            </a:r>
            <a:r>
              <a:rPr sz="2000" spc="-5" dirty="0">
                <a:latin typeface="Franklin Gothic Medium"/>
                <a:cs typeface="Franklin Gothic Medium"/>
              </a:rPr>
              <a:t>de</a:t>
            </a:r>
            <a:r>
              <a:rPr sz="2000" spc="-2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la</a:t>
            </a:r>
            <a:r>
              <a:rPr sz="2000" dirty="0">
                <a:latin typeface="Franklin Gothic Medium"/>
                <a:cs typeface="Franklin Gothic Medium"/>
              </a:rPr>
              <a:t> </a:t>
            </a:r>
            <a:r>
              <a:rPr sz="2000" spc="-10" dirty="0">
                <a:latin typeface="Franklin Gothic Medium"/>
                <a:cs typeface="Franklin Gothic Medium"/>
              </a:rPr>
              <a:t>asimilación</a:t>
            </a:r>
            <a:endParaRPr sz="200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5746465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1224</Words>
  <Application>Microsoft Office PowerPoint</Application>
  <PresentationFormat>Panorámica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9" baseType="lpstr">
      <vt:lpstr>Aptos</vt:lpstr>
      <vt:lpstr>Arial</vt:lpstr>
      <vt:lpstr>ArialNormal</vt:lpstr>
      <vt:lpstr>Book Antiqua</vt:lpstr>
      <vt:lpstr>Cambria</vt:lpstr>
      <vt:lpstr>Century Gothic</vt:lpstr>
      <vt:lpstr>Franklin Gothic Medium</vt:lpstr>
      <vt:lpstr>Hellix</vt:lpstr>
      <vt:lpstr>Source Sans 3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Teorías del aprendizaje en el siglo XXI</vt:lpstr>
      <vt:lpstr>TEORÍA DEL  APRENDIZAJE  SIGNIFICATIVO</vt:lpstr>
      <vt:lpstr>BREVE BIOGRAFÍA</vt:lpstr>
      <vt:lpstr> TEORÍA DEL APRENDIZAJE SIGNIFICATIVO</vt:lpstr>
      <vt:lpstr> TEORÍA DEL APRENDIZAJE SIGNIFICATIVO</vt:lpstr>
      <vt:lpstr> EJEMPLOS EN EL AULA</vt:lpstr>
      <vt:lpstr> TEORÍA DEL APRENDIZAJE SIGNIFICATIVO</vt:lpstr>
      <vt:lpstr>REQUISITOS PARA EL APRENDIZAJE  SIGNIFICATIVO</vt:lpstr>
      <vt:lpstr> TIPOS DE APRENDIZAJE SIGNIFICATIVO</vt:lpstr>
      <vt:lpstr> APRENDIZAJE POR DESCUBRIMIENTO</vt:lpstr>
      <vt:lpstr> APRENDIZAJE POR RECEPCIÓN</vt:lpstr>
      <vt:lpstr> PRINCIPIO DE LA ASIMILACIÓN</vt:lpstr>
      <vt:lpstr>Presentación de PowerPoint</vt:lpstr>
      <vt:lpstr>Presentación de PowerPoint</vt:lpstr>
      <vt:lpstr>Presentación de PowerPoint</vt:lpstr>
      <vt:lpstr>MULTIPARADIGMAS DEL PROCESO DE ENSEÑANZA- APRENDIZAJE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 Fernando Janeta Patiño</dc:creator>
  <cp:lastModifiedBy>Paco Fernando Janeta Patiño</cp:lastModifiedBy>
  <cp:revision>2</cp:revision>
  <dcterms:created xsi:type="dcterms:W3CDTF">2024-05-09T16:35:06Z</dcterms:created>
  <dcterms:modified xsi:type="dcterms:W3CDTF">2024-05-09T16:41:14Z</dcterms:modified>
</cp:coreProperties>
</file>