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5" r:id="rId9"/>
    <p:sldId id="266" r:id="rId10"/>
    <p:sldId id="268" r:id="rId11"/>
    <p:sldId id="270" r:id="rId12"/>
    <p:sldId id="278" r:id="rId13"/>
    <p:sldId id="281" r:id="rId14"/>
    <p:sldId id="264" r:id="rId15"/>
    <p:sldId id="271" r:id="rId16"/>
    <p:sldId id="272" r:id="rId17"/>
    <p:sldId id="273" r:id="rId18"/>
    <p:sldId id="274" r:id="rId19"/>
    <p:sldId id="275" r:id="rId20"/>
    <p:sldId id="277" r:id="rId21"/>
    <p:sldId id="283" r:id="rId22"/>
    <p:sldId id="280" r:id="rId23"/>
    <p:sldId id="284" r:id="rId24"/>
    <p:sldId id="285" r:id="rId25"/>
    <p:sldId id="287"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79"/>
  </p:normalViewPr>
  <p:slideViewPr>
    <p:cSldViewPr snapToGrid="0" snapToObjects="1">
      <p:cViewPr varScale="1">
        <p:scale>
          <a:sx n="84" d="100"/>
          <a:sy n="84" d="100"/>
        </p:scale>
        <p:origin x="200"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2932E-EF90-F249-BC36-7CE7EF34C306}" type="datetimeFigureOut">
              <a:rPr lang="es-EC" smtClean="0"/>
              <a:t>1/4/25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6A70A-F098-A240-8BCC-98D4E38292C0}" type="slidenum">
              <a:rPr lang="es-EC" smtClean="0"/>
              <a:t>‹Nº›</a:t>
            </a:fld>
            <a:endParaRPr lang="es-EC"/>
          </a:p>
        </p:txBody>
      </p:sp>
    </p:spTree>
    <p:extLst>
      <p:ext uri="{BB962C8B-B14F-4D97-AF65-F5344CB8AC3E}">
        <p14:creationId xmlns:p14="http://schemas.microsoft.com/office/powerpoint/2010/main" val="162067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606A70A-F098-A240-8BCC-98D4E38292C0}" type="slidenum">
              <a:rPr lang="es-EC" smtClean="0"/>
              <a:t>13</a:t>
            </a:fld>
            <a:endParaRPr lang="es-EC"/>
          </a:p>
        </p:txBody>
      </p:sp>
    </p:spTree>
    <p:extLst>
      <p:ext uri="{BB962C8B-B14F-4D97-AF65-F5344CB8AC3E}">
        <p14:creationId xmlns:p14="http://schemas.microsoft.com/office/powerpoint/2010/main" val="338675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F9979-538D-A6E1-1FEB-F30ABF73B07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D5F13E85-753A-E1BF-EF35-163D6DFE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67092A87-CC10-9A62-721E-618501062575}"/>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5" name="Marcador de pie de página 4">
            <a:extLst>
              <a:ext uri="{FF2B5EF4-FFF2-40B4-BE49-F238E27FC236}">
                <a16:creationId xmlns:a16="http://schemas.microsoft.com/office/drawing/2014/main" id="{39DCF0D3-4CAB-676B-2ED4-F82A00200CA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8F2F2E6-5EDA-7702-16BD-A83C04D151C3}"/>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83981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214A4E-80CA-5576-A935-4FBAD003C45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39F2E52-58E4-D887-780F-B932BAEC3D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39DB90F-F276-8F24-245D-5F3876A96D41}"/>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5" name="Marcador de pie de página 4">
            <a:extLst>
              <a:ext uri="{FF2B5EF4-FFF2-40B4-BE49-F238E27FC236}">
                <a16:creationId xmlns:a16="http://schemas.microsoft.com/office/drawing/2014/main" id="{E640A72F-FEF9-5889-B713-847BDA5D745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9F195DA-F8EA-813B-3AE2-EDC2FFC81610}"/>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5735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DFD0BE-EBB8-44BD-9089-F0CCE6AC9E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2FB1F9C-FB37-71C6-1E31-622AD1C220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C7FF2D0-1186-B8E9-5BCD-C050105DB614}"/>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5" name="Marcador de pie de página 4">
            <a:extLst>
              <a:ext uri="{FF2B5EF4-FFF2-40B4-BE49-F238E27FC236}">
                <a16:creationId xmlns:a16="http://schemas.microsoft.com/office/drawing/2014/main" id="{0ECDD3F8-3BD8-7F55-B3DA-07F866ABF2B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1870C6-9D02-1741-04A7-5928D0DF22A4}"/>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5858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72CA3-046B-17D1-48B3-414ABA1AE6D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AB596AA-CC7B-57B6-B521-31DF7F4972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CFAB783-8288-12A5-FBF6-DFDEAB1EB66A}"/>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5" name="Marcador de pie de página 4">
            <a:extLst>
              <a:ext uri="{FF2B5EF4-FFF2-40B4-BE49-F238E27FC236}">
                <a16:creationId xmlns:a16="http://schemas.microsoft.com/office/drawing/2014/main" id="{3EBC145A-0134-2085-36BB-F427E81AD09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A0C865B-45C7-6231-A24B-1F73FE705CA7}"/>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419279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4C724B-8450-23BC-1E62-E9DF26203DD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AAC9EE7-0627-2DA9-9242-3FE259992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5198AA3-74A8-2220-64C8-4EA59D546591}"/>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5" name="Marcador de pie de página 4">
            <a:extLst>
              <a:ext uri="{FF2B5EF4-FFF2-40B4-BE49-F238E27FC236}">
                <a16:creationId xmlns:a16="http://schemas.microsoft.com/office/drawing/2014/main" id="{D41DD91B-E8E9-12A4-53E8-16173CE29A2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A9FF3BA-D348-A853-F41D-99DF4080B61B}"/>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305705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F6CB8-4942-9B82-2364-4722B253FF7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2A796DC-B7A1-CB36-B062-A1862186268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64309540-DE63-EEEC-83D4-D7DCECE080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B998E37-2E05-4525-C72C-30C01A2C4DB4}"/>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6" name="Marcador de pie de página 5">
            <a:extLst>
              <a:ext uri="{FF2B5EF4-FFF2-40B4-BE49-F238E27FC236}">
                <a16:creationId xmlns:a16="http://schemas.microsoft.com/office/drawing/2014/main" id="{F4D168BC-A981-0ABF-9D57-5772D627B85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F250FBD-82B8-2707-550C-190087BF66BC}"/>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409883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450E8-ABBC-53F5-2AE1-44196551ADD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13763B1-0FE2-0318-F335-833781F8D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072B88D-99E8-2E22-D9A8-4D3485DD0B5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A803A9F-7E6E-197A-47CC-EF48D5AD68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70C48DD-E30F-9701-1D2E-48C893100A4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38133BE-EFF3-722D-CB21-C35EEFD66D8E}"/>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8" name="Marcador de pie de página 7">
            <a:extLst>
              <a:ext uri="{FF2B5EF4-FFF2-40B4-BE49-F238E27FC236}">
                <a16:creationId xmlns:a16="http://schemas.microsoft.com/office/drawing/2014/main" id="{32747B00-25B2-5287-0CAE-D607D27D851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73B9EDAB-6361-2ADE-AAD8-4D5C8E62FD2A}"/>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391301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7F97C-1D62-DB00-452B-62803CF6B54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F7AA91AC-F4F1-B832-4580-46689786C462}"/>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4" name="Marcador de pie de página 3">
            <a:extLst>
              <a:ext uri="{FF2B5EF4-FFF2-40B4-BE49-F238E27FC236}">
                <a16:creationId xmlns:a16="http://schemas.microsoft.com/office/drawing/2014/main" id="{16063366-CBD3-488A-C527-9B1626CE61B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0DDA85B-3298-7993-8098-1D8F477627C0}"/>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281704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7ED363-C47A-143F-927F-DFF6026910E6}"/>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3" name="Marcador de pie de página 2">
            <a:extLst>
              <a:ext uri="{FF2B5EF4-FFF2-40B4-BE49-F238E27FC236}">
                <a16:creationId xmlns:a16="http://schemas.microsoft.com/office/drawing/2014/main" id="{F4308C0D-AE7D-BEE4-6F04-06BC749DB314}"/>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34B5F9DF-CEBC-EB15-7FF3-CFFD4C4A135E}"/>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366241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92478-224B-D70A-6EAC-FBB02FCA71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07D9E49E-AC02-F166-AB5E-A2C0AF1E1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ED08C9E7-D8A2-27E7-3030-2F4CA2373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0D93116-9D26-8A7B-A7BA-81B6356F88F9}"/>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6" name="Marcador de pie de página 5">
            <a:extLst>
              <a:ext uri="{FF2B5EF4-FFF2-40B4-BE49-F238E27FC236}">
                <a16:creationId xmlns:a16="http://schemas.microsoft.com/office/drawing/2014/main" id="{8C080621-94B5-89B8-3DCC-3FAD9B7EEB8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6412C29-1F1D-5C31-5524-F02DB8C78DF9}"/>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368813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C4EA6-12C9-C6A4-A202-EEAD00AF512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C6A560A-3829-0855-5C43-0737FDC15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DE010A1-4518-DD56-3BE8-409DDCC5F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638A23-4878-E831-01F0-BFC581548562}"/>
              </a:ext>
            </a:extLst>
          </p:cNvPr>
          <p:cNvSpPr>
            <a:spLocks noGrp="1"/>
          </p:cNvSpPr>
          <p:nvPr>
            <p:ph type="dt" sz="half" idx="10"/>
          </p:nvPr>
        </p:nvSpPr>
        <p:spPr/>
        <p:txBody>
          <a:bodyPr/>
          <a:lstStyle/>
          <a:p>
            <a:fld id="{EC2956F3-01A3-5E4D-86BA-45CBD916BD49}" type="datetimeFigureOut">
              <a:rPr lang="es-EC" smtClean="0"/>
              <a:t>1/4/25</a:t>
            </a:fld>
            <a:endParaRPr lang="es-EC"/>
          </a:p>
        </p:txBody>
      </p:sp>
      <p:sp>
        <p:nvSpPr>
          <p:cNvPr id="6" name="Marcador de pie de página 5">
            <a:extLst>
              <a:ext uri="{FF2B5EF4-FFF2-40B4-BE49-F238E27FC236}">
                <a16:creationId xmlns:a16="http://schemas.microsoft.com/office/drawing/2014/main" id="{FCE2511D-FA31-A36F-4A36-4C5BFEBC281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7A7F113-D391-5E3F-26E3-6789CEA1556B}"/>
              </a:ext>
            </a:extLst>
          </p:cNvPr>
          <p:cNvSpPr>
            <a:spLocks noGrp="1"/>
          </p:cNvSpPr>
          <p:nvPr>
            <p:ph type="sldNum" sz="quarter" idx="12"/>
          </p:nvPr>
        </p:nvSpPr>
        <p:spPr/>
        <p:txBody>
          <a:bodyPr/>
          <a:lstStyle/>
          <a:p>
            <a:fld id="{16D0FF75-6552-244B-86A1-59B85DA0CF8E}" type="slidenum">
              <a:rPr lang="es-EC" smtClean="0"/>
              <a:t>‹Nº›</a:t>
            </a:fld>
            <a:endParaRPr lang="es-EC"/>
          </a:p>
        </p:txBody>
      </p:sp>
    </p:spTree>
    <p:extLst>
      <p:ext uri="{BB962C8B-B14F-4D97-AF65-F5344CB8AC3E}">
        <p14:creationId xmlns:p14="http://schemas.microsoft.com/office/powerpoint/2010/main" val="369267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57BE40-5BF9-755B-54E1-C2A77D649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9282D26-A481-3133-EF17-AE7ACF3C0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03247EC-8DDD-6595-64C7-68108E47F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956F3-01A3-5E4D-86BA-45CBD916BD49}" type="datetimeFigureOut">
              <a:rPr lang="es-EC" smtClean="0"/>
              <a:t>1/4/25</a:t>
            </a:fld>
            <a:endParaRPr lang="es-EC"/>
          </a:p>
        </p:txBody>
      </p:sp>
      <p:sp>
        <p:nvSpPr>
          <p:cNvPr id="5" name="Marcador de pie de página 4">
            <a:extLst>
              <a:ext uri="{FF2B5EF4-FFF2-40B4-BE49-F238E27FC236}">
                <a16:creationId xmlns:a16="http://schemas.microsoft.com/office/drawing/2014/main" id="{E0ACBC64-DB07-CF45-F036-C52F04892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7324094-185F-B685-BF94-2F23A2C09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0FF75-6552-244B-86A1-59B85DA0CF8E}" type="slidenum">
              <a:rPr lang="es-EC" smtClean="0"/>
              <a:t>‹Nº›</a:t>
            </a:fld>
            <a:endParaRPr lang="es-EC"/>
          </a:p>
        </p:txBody>
      </p:sp>
    </p:spTree>
    <p:extLst>
      <p:ext uri="{BB962C8B-B14F-4D97-AF65-F5344CB8AC3E}">
        <p14:creationId xmlns:p14="http://schemas.microsoft.com/office/powerpoint/2010/main" val="111005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F1E99-3A86-FCAE-38D6-8016338D4257}"/>
              </a:ext>
            </a:extLst>
          </p:cNvPr>
          <p:cNvSpPr>
            <a:spLocks noGrp="1"/>
          </p:cNvSpPr>
          <p:nvPr>
            <p:ph type="ctrTitle"/>
          </p:nvPr>
        </p:nvSpPr>
        <p:spPr/>
        <p:txBody>
          <a:bodyPr/>
          <a:lstStyle/>
          <a:p>
            <a:r>
              <a:rPr lang="es-EC" dirty="0"/>
              <a:t>Diseño Bidimensional</a:t>
            </a:r>
          </a:p>
        </p:txBody>
      </p:sp>
      <p:sp>
        <p:nvSpPr>
          <p:cNvPr id="3" name="Subtítulo 2">
            <a:extLst>
              <a:ext uri="{FF2B5EF4-FFF2-40B4-BE49-F238E27FC236}">
                <a16:creationId xmlns:a16="http://schemas.microsoft.com/office/drawing/2014/main" id="{68C500B8-40B1-BAFC-4731-1810A016F800}"/>
              </a:ext>
            </a:extLst>
          </p:cNvPr>
          <p:cNvSpPr>
            <a:spLocks noGrp="1"/>
          </p:cNvSpPr>
          <p:nvPr>
            <p:ph type="subTitle" idx="1"/>
          </p:nvPr>
        </p:nvSpPr>
        <p:spPr/>
        <p:txBody>
          <a:bodyPr/>
          <a:lstStyle/>
          <a:p>
            <a:r>
              <a:rPr lang="es-EC" dirty="0"/>
              <a:t>PhD. Margarita Pomboza Floril</a:t>
            </a:r>
          </a:p>
          <a:p>
            <a:r>
              <a:rPr lang="es-EC" dirty="0"/>
              <a:t>Radiación</a:t>
            </a:r>
          </a:p>
        </p:txBody>
      </p:sp>
    </p:spTree>
    <p:extLst>
      <p:ext uri="{BB962C8B-B14F-4D97-AF65-F5344CB8AC3E}">
        <p14:creationId xmlns:p14="http://schemas.microsoft.com/office/powerpoint/2010/main" val="93052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722AAAE-BF3B-37C1-6003-506F2C968211}"/>
              </a:ext>
            </a:extLst>
          </p:cNvPr>
          <p:cNvSpPr>
            <a:spLocks noGrp="1"/>
          </p:cNvSpPr>
          <p:nvPr>
            <p:ph type="title"/>
          </p:nvPr>
        </p:nvSpPr>
        <p:spPr>
          <a:xfrm>
            <a:off x="793662" y="386930"/>
            <a:ext cx="10066122" cy="1298448"/>
          </a:xfrm>
        </p:spPr>
        <p:txBody>
          <a:bodyPr anchor="b">
            <a:normAutofit/>
          </a:bodyPr>
          <a:lstStyle/>
          <a:p>
            <a:r>
              <a:rPr lang="es-EC" dirty="0"/>
              <a:t>Centros múltiples dividiendo y deslizando el centro de radiación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BD260CF-C792-658E-E0D0-4110FC1AAF5B}"/>
              </a:ext>
            </a:extLst>
          </p:cNvPr>
          <p:cNvSpPr>
            <a:spLocks noGrp="1"/>
          </p:cNvSpPr>
          <p:nvPr>
            <p:ph idx="1"/>
          </p:nvPr>
        </p:nvSpPr>
        <p:spPr>
          <a:xfrm>
            <a:off x="793661" y="2599509"/>
            <a:ext cx="4530898" cy="3639450"/>
          </a:xfrm>
        </p:spPr>
        <p:txBody>
          <a:bodyPr anchor="ctr">
            <a:normAutofit/>
          </a:bodyPr>
          <a:lstStyle/>
          <a:p>
            <a:r>
              <a:rPr lang="es-EC" sz="2000"/>
              <a:t>Un centro de radiación puede ser dividido en dos haciendo que una mitad irradie desde una posición excéntrica y la otra mitad desde otra posición excéntrica,  manteniendo a ambos centros en una línea recta que pasa a través del centro físico del diseño. Pueden ser creados más centros de una manera similar.</a:t>
            </a:r>
          </a:p>
        </p:txBody>
      </p:sp>
      <p:pic>
        <p:nvPicPr>
          <p:cNvPr id="4" name="Picture 2" descr="Radiación | MiMente">
            <a:extLst>
              <a:ext uri="{FF2B5EF4-FFF2-40B4-BE49-F238E27FC236}">
                <a16:creationId xmlns:a16="http://schemas.microsoft.com/office/drawing/2014/main" id="{0B1183E3-3167-F4E5-8352-C4D1992EE1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899" t="32978" r="9892" b="38311"/>
          <a:stretch/>
        </p:blipFill>
        <p:spPr bwMode="auto">
          <a:xfrm>
            <a:off x="6377246" y="2484255"/>
            <a:ext cx="4218848" cy="37142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52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A67810-8360-2899-4A7A-89EF218C177E}"/>
              </a:ext>
            </a:extLst>
          </p:cNvPr>
          <p:cNvSpPr>
            <a:spLocks noGrp="1"/>
          </p:cNvSpPr>
          <p:nvPr>
            <p:ph type="title"/>
          </p:nvPr>
        </p:nvSpPr>
        <p:spPr>
          <a:xfrm>
            <a:off x="793662" y="386930"/>
            <a:ext cx="10066122" cy="1298448"/>
          </a:xfrm>
        </p:spPr>
        <p:txBody>
          <a:bodyPr anchor="b">
            <a:normAutofit/>
          </a:bodyPr>
          <a:lstStyle/>
          <a:p>
            <a:r>
              <a:rPr lang="es-EC" sz="3000"/>
              <a:t>Centros múltiples o centro múltiples ocultos, combinando sectores de estructuras de radiación excéntrica.</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A4B7E9B-A1A1-F61C-6651-32B2D0F8D560}"/>
              </a:ext>
            </a:extLst>
          </p:cNvPr>
          <p:cNvSpPr>
            <a:spLocks noGrp="1"/>
          </p:cNvSpPr>
          <p:nvPr>
            <p:ph idx="1"/>
          </p:nvPr>
        </p:nvSpPr>
        <p:spPr>
          <a:xfrm>
            <a:off x="793661" y="2599509"/>
            <a:ext cx="4530898" cy="3639450"/>
          </a:xfrm>
        </p:spPr>
        <p:txBody>
          <a:bodyPr anchor="ctr">
            <a:normAutofit/>
          </a:bodyPr>
          <a:lstStyle/>
          <a:p>
            <a:r>
              <a:rPr lang="es-EC" sz="2000"/>
              <a:t>Dos o más secciones de estructuras de radiación excéntrica pueden ser organizadas y combinadas para formar una nueva estructura de radiación. El resultado es una radiación de múltiples centros, sean estos visibles u ocultos.</a:t>
            </a:r>
          </a:p>
        </p:txBody>
      </p:sp>
      <p:pic>
        <p:nvPicPr>
          <p:cNvPr id="4" name="Picture 2" descr="Radiación | MiMente">
            <a:extLst>
              <a:ext uri="{FF2B5EF4-FFF2-40B4-BE49-F238E27FC236}">
                <a16:creationId xmlns:a16="http://schemas.microsoft.com/office/drawing/2014/main" id="{EBB7B83E-23BF-06D2-73A4-E08E90C6E3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91" t="63939" r="65300" b="7350"/>
          <a:stretch/>
        </p:blipFill>
        <p:spPr bwMode="auto">
          <a:xfrm>
            <a:off x="6377243" y="2484255"/>
            <a:ext cx="4218854" cy="37142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87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C95EA7D1-7CAC-EC17-AFEE-24A46528B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038" y="1844675"/>
            <a:ext cx="2951163" cy="21971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Plantas: información, tipos, estructura y características">
            <a:extLst>
              <a:ext uri="{FF2B5EF4-FFF2-40B4-BE49-F238E27FC236}">
                <a16:creationId xmlns:a16="http://schemas.microsoft.com/office/drawing/2014/main" id="{80CF5FFD-5675-E514-00E8-3788A3471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88" y="1844675"/>
            <a:ext cx="4262438" cy="2197100"/>
          </a:xfrm>
          <a:prstGeom prst="rect">
            <a:avLst/>
          </a:prstGeom>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9F7E65D-4B57-3A73-EF53-704569AB2F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89" t="44792" r="35573" b="17500"/>
          <a:stretch/>
        </p:blipFill>
        <p:spPr bwMode="auto">
          <a:xfrm>
            <a:off x="8659813" y="1844675"/>
            <a:ext cx="2209800" cy="2197100"/>
          </a:xfrm>
          <a:prstGeom prst="rect">
            <a:avLst/>
          </a:prstGeom>
          <a:extLst>
            <a:ext uri="{909E8E84-426E-40DD-AFC4-6F175D3DCCD1}">
              <a14:hiddenFill xmlns:a14="http://schemas.microsoft.com/office/drawing/2010/main">
                <a:solidFill>
                  <a:srgbClr val="FFFFFF"/>
                </a:solidFill>
              </a14:hiddenFill>
            </a:ext>
          </a:extLst>
        </p:spPr>
      </p:pic>
      <p:pic>
        <p:nvPicPr>
          <p:cNvPr id="6" name="Picture 2" descr="Girasol: Propiedades medicinales y beneficios de esta flor | Architectural  Digest">
            <a:extLst>
              <a:ext uri="{FF2B5EF4-FFF2-40B4-BE49-F238E27FC236}">
                <a16:creationId xmlns:a16="http://schemas.microsoft.com/office/drawing/2014/main" id="{12386996-ED34-9E45-682E-DEA7BBEB0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038" y="4106863"/>
            <a:ext cx="1433513" cy="2187575"/>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Naranja - 5 al día">
            <a:extLst>
              <a:ext uri="{FF2B5EF4-FFF2-40B4-BE49-F238E27FC236}">
                <a16:creationId xmlns:a16="http://schemas.microsoft.com/office/drawing/2014/main" id="{00B3D995-3F7D-5765-A965-345E4EE6D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050" y="4106863"/>
            <a:ext cx="4289425" cy="2187575"/>
          </a:xfrm>
          <a:prstGeom prst="rect">
            <a:avLst/>
          </a:prstGeom>
          <a:extLst>
            <a:ext uri="{909E8E84-426E-40DD-AFC4-6F175D3DCCD1}">
              <a14:hiddenFill xmlns:a14="http://schemas.microsoft.com/office/drawing/2010/main">
                <a:solidFill>
                  <a:srgbClr val="FFFFFF"/>
                </a:solidFill>
              </a14:hiddenFill>
            </a:ext>
          </a:extLst>
        </p:spPr>
      </p:pic>
      <p:pic>
        <p:nvPicPr>
          <p:cNvPr id="1036" name="Picture 12" descr="Resultado de imagen para kiwis">
            <a:extLst>
              <a:ext uri="{FF2B5EF4-FFF2-40B4-BE49-F238E27FC236}">
                <a16:creationId xmlns:a16="http://schemas.microsoft.com/office/drawing/2014/main" id="{371F1D4C-77B1-F04D-556A-7B51603145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7563" y="4106863"/>
            <a:ext cx="3703638" cy="2187575"/>
          </a:xfrm>
          <a:prstGeom prst="rect">
            <a:avLst/>
          </a:prstGeom>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C540D8C-6D0A-742D-2045-2D1EE368AFEF}"/>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err="1">
                <a:solidFill>
                  <a:schemeClr val="tx1"/>
                </a:solidFill>
                <a:latin typeface="+mj-lt"/>
                <a:ea typeface="+mj-ea"/>
                <a:cs typeface="+mj-cs"/>
              </a:rPr>
              <a:t>Ejemplos</a:t>
            </a:r>
            <a:r>
              <a:rPr lang="en-US" sz="5200" kern="1200" dirty="0">
                <a:solidFill>
                  <a:schemeClr val="tx1"/>
                </a:solidFill>
                <a:latin typeface="+mj-lt"/>
                <a:ea typeface="+mj-ea"/>
                <a:cs typeface="+mj-cs"/>
              </a:rPr>
              <a:t> de </a:t>
            </a:r>
            <a:r>
              <a:rPr lang="en-US" sz="5200" kern="1200" dirty="0" err="1">
                <a:solidFill>
                  <a:schemeClr val="tx1"/>
                </a:solidFill>
                <a:latin typeface="+mj-lt"/>
                <a:ea typeface="+mj-ea"/>
                <a:cs typeface="+mj-cs"/>
              </a:rPr>
              <a:t>estructuras</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por</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radiación</a:t>
            </a:r>
            <a:endParaRPr lang="en-US" sz="5200" kern="1200" dirty="0">
              <a:solidFill>
                <a:schemeClr val="tx1"/>
              </a:solidFill>
              <a:latin typeface="+mj-lt"/>
              <a:ea typeface="+mj-ea"/>
              <a:cs typeface="+mj-cs"/>
            </a:endParaRPr>
          </a:p>
        </p:txBody>
      </p:sp>
    </p:spTree>
    <p:extLst>
      <p:ext uri="{BB962C8B-B14F-4D97-AF65-F5344CB8AC3E}">
        <p14:creationId xmlns:p14="http://schemas.microsoft.com/office/powerpoint/2010/main" val="408110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594B9-452F-A424-188C-7D5633AD070C}"/>
              </a:ext>
            </a:extLst>
          </p:cNvPr>
          <p:cNvSpPr>
            <a:spLocks noGrp="1"/>
          </p:cNvSpPr>
          <p:nvPr>
            <p:ph type="title"/>
          </p:nvPr>
        </p:nvSpPr>
        <p:spPr/>
        <p:txBody>
          <a:bodyPr/>
          <a:lstStyle/>
          <a:p>
            <a:endParaRPr lang="es-EC" dirty="0"/>
          </a:p>
        </p:txBody>
      </p:sp>
      <p:sp>
        <p:nvSpPr>
          <p:cNvPr id="3" name="Marcador de contenido 2">
            <a:extLst>
              <a:ext uri="{FF2B5EF4-FFF2-40B4-BE49-F238E27FC236}">
                <a16:creationId xmlns:a16="http://schemas.microsoft.com/office/drawing/2014/main" id="{E549831B-C270-CC53-9039-1F9D0D75098F}"/>
              </a:ext>
            </a:extLst>
          </p:cNvPr>
          <p:cNvSpPr>
            <a:spLocks noGrp="1"/>
          </p:cNvSpPr>
          <p:nvPr>
            <p:ph idx="1"/>
          </p:nvPr>
        </p:nvSpPr>
        <p:spPr/>
        <p:txBody>
          <a:bodyPr/>
          <a:lstStyle/>
          <a:p>
            <a:endParaRPr lang="es-EC"/>
          </a:p>
        </p:txBody>
      </p:sp>
      <p:pic>
        <p:nvPicPr>
          <p:cNvPr id="1026" name="Picture 2" descr="Teoria diseño basico y genesis: Radiación">
            <a:extLst>
              <a:ext uri="{FF2B5EF4-FFF2-40B4-BE49-F238E27FC236}">
                <a16:creationId xmlns:a16="http://schemas.microsoft.com/office/drawing/2014/main" id="{C605637B-DD9E-579E-5E12-944C69C0C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457835"/>
            <a:ext cx="6251575" cy="603504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1503EB9-8E06-171B-90C6-F634158CA7C7}"/>
              </a:ext>
            </a:extLst>
          </p:cNvPr>
          <p:cNvPicPr>
            <a:picLocks noChangeAspect="1"/>
          </p:cNvPicPr>
          <p:nvPr/>
        </p:nvPicPr>
        <p:blipFill rotWithShape="1">
          <a:blip r:embed="rId4"/>
          <a:srcRect l="21961" t="14216" r="22745" b="4823"/>
          <a:stretch/>
        </p:blipFill>
        <p:spPr>
          <a:xfrm>
            <a:off x="7262019" y="1888173"/>
            <a:ext cx="4297680" cy="3932873"/>
          </a:xfrm>
          <a:prstGeom prst="rect">
            <a:avLst/>
          </a:prstGeom>
        </p:spPr>
      </p:pic>
    </p:spTree>
    <p:extLst>
      <p:ext uri="{BB962C8B-B14F-4D97-AF65-F5344CB8AC3E}">
        <p14:creationId xmlns:p14="http://schemas.microsoft.com/office/powerpoint/2010/main" val="118659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1B670-8627-9876-F45A-D08EF7BF7B07}"/>
              </a:ext>
            </a:extLst>
          </p:cNvPr>
          <p:cNvSpPr>
            <a:spLocks noGrp="1"/>
          </p:cNvSpPr>
          <p:nvPr>
            <p:ph type="title"/>
          </p:nvPr>
        </p:nvSpPr>
        <p:spPr>
          <a:xfrm>
            <a:off x="1046746" y="586822"/>
            <a:ext cx="3560252" cy="1645920"/>
          </a:xfrm>
        </p:spPr>
        <p:txBody>
          <a:bodyPr>
            <a:normAutofit/>
          </a:bodyPr>
          <a:lstStyle/>
          <a:p>
            <a:r>
              <a:rPr lang="es-EC" sz="3200"/>
              <a:t>Las estructuras concéntricas</a:t>
            </a:r>
          </a:p>
        </p:txBody>
      </p:sp>
      <p:sp>
        <p:nvSpPr>
          <p:cNvPr id="3" name="Marcador de contenido 2">
            <a:extLst>
              <a:ext uri="{FF2B5EF4-FFF2-40B4-BE49-F238E27FC236}">
                <a16:creationId xmlns:a16="http://schemas.microsoft.com/office/drawing/2014/main" id="{7374D403-4A40-6B82-314D-DCA060FCC98A}"/>
              </a:ext>
            </a:extLst>
          </p:cNvPr>
          <p:cNvSpPr>
            <a:spLocks noGrp="1"/>
          </p:cNvSpPr>
          <p:nvPr>
            <p:ph idx="1"/>
          </p:nvPr>
        </p:nvSpPr>
        <p:spPr>
          <a:xfrm>
            <a:off x="5351164" y="586822"/>
            <a:ext cx="6002636" cy="1645920"/>
          </a:xfrm>
        </p:spPr>
        <p:txBody>
          <a:bodyPr anchor="ctr">
            <a:normAutofit/>
          </a:bodyPr>
          <a:lstStyle/>
          <a:p>
            <a:r>
              <a:rPr lang="es-EC" sz="1800"/>
              <a:t>En lugar de irradiar desde el centro, las líneas rodean el centro de la estructura</a:t>
            </a:r>
          </a:p>
        </p:txBody>
      </p:sp>
      <p:pic>
        <p:nvPicPr>
          <p:cNvPr id="12290" name="Picture 2" descr="Radiación - Issuu">
            <a:extLst>
              <a:ext uri="{FF2B5EF4-FFF2-40B4-BE49-F238E27FC236}">
                <a16:creationId xmlns:a16="http://schemas.microsoft.com/office/drawing/2014/main" id="{EA86CE13-AE08-2757-AE0F-5E7E7C834D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784" y="2793055"/>
            <a:ext cx="11164824" cy="336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7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B981D-820C-BA9A-C642-7D20C6171D02}"/>
              </a:ext>
            </a:extLst>
          </p:cNvPr>
          <p:cNvSpPr>
            <a:spLocks noGrp="1"/>
          </p:cNvSpPr>
          <p:nvPr>
            <p:ph type="title"/>
          </p:nvPr>
        </p:nvSpPr>
        <p:spPr>
          <a:xfrm>
            <a:off x="589560" y="856180"/>
            <a:ext cx="4560584" cy="1128068"/>
          </a:xfrm>
        </p:spPr>
        <p:txBody>
          <a:bodyPr anchor="ctr">
            <a:normAutofit/>
          </a:bodyPr>
          <a:lstStyle/>
          <a:p>
            <a:r>
              <a:rPr lang="es-EC" sz="3700"/>
              <a:t>Estructura concéntrica</a:t>
            </a:r>
          </a:p>
        </p:txBody>
      </p:sp>
      <p:sp>
        <p:nvSpPr>
          <p:cNvPr id="3" name="Marcador de contenido 2">
            <a:extLst>
              <a:ext uri="{FF2B5EF4-FFF2-40B4-BE49-F238E27FC236}">
                <a16:creationId xmlns:a16="http://schemas.microsoft.com/office/drawing/2014/main" id="{66FEEAD8-C9ED-DE96-5532-728E60FE604C}"/>
              </a:ext>
            </a:extLst>
          </p:cNvPr>
          <p:cNvSpPr>
            <a:spLocks noGrp="1"/>
          </p:cNvSpPr>
          <p:nvPr>
            <p:ph idx="1"/>
          </p:nvPr>
        </p:nvSpPr>
        <p:spPr>
          <a:xfrm>
            <a:off x="590719" y="2330505"/>
            <a:ext cx="4559425" cy="3979585"/>
          </a:xfrm>
        </p:spPr>
        <p:txBody>
          <a:bodyPr anchor="ctr">
            <a:normAutofit/>
          </a:bodyPr>
          <a:lstStyle/>
          <a:p>
            <a:r>
              <a:rPr lang="es-EC" sz="2000" dirty="0">
                <a:solidFill>
                  <a:srgbClr val="FF0000"/>
                </a:solidFill>
              </a:rPr>
              <a:t>Estructura concéntrica básica: </a:t>
            </a:r>
            <a:r>
              <a:rPr lang="es-EC" sz="2000" dirty="0"/>
              <a:t>Se compone de capas de círculos espaciados igualmente, que encierran al centro del diseño, el cual es también el centro de todos los círculos.</a:t>
            </a:r>
          </a:p>
        </p:txBody>
      </p:sp>
      <p:pic>
        <p:nvPicPr>
          <p:cNvPr id="13316" name="Picture 4" descr="EDUCACIÓN ARTISTICA - PROF. MALENA CUSUMANO: 2014">
            <a:extLst>
              <a:ext uri="{FF2B5EF4-FFF2-40B4-BE49-F238E27FC236}">
                <a16:creationId xmlns:a16="http://schemas.microsoft.com/office/drawing/2014/main" id="{6957A4CB-1989-F2F7-5B78-50D96CF68A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1" r="2" b="97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3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60D41-840C-1EB9-A696-69378450243D}"/>
              </a:ext>
            </a:extLst>
          </p:cNvPr>
          <p:cNvSpPr>
            <a:spLocks noGrp="1"/>
          </p:cNvSpPr>
          <p:nvPr>
            <p:ph type="title"/>
          </p:nvPr>
        </p:nvSpPr>
        <p:spPr>
          <a:xfrm>
            <a:off x="429768" y="411480"/>
            <a:ext cx="11201400" cy="1106424"/>
          </a:xfrm>
        </p:spPr>
        <p:txBody>
          <a:bodyPr>
            <a:normAutofit/>
          </a:bodyPr>
          <a:lstStyle/>
          <a:p>
            <a:r>
              <a:rPr lang="es-EC" sz="3600"/>
              <a:t>Enderezamiento, curvatura o quebrantamiento de las líneas </a:t>
            </a:r>
          </a:p>
        </p:txBody>
      </p:sp>
      <p:pic>
        <p:nvPicPr>
          <p:cNvPr id="4" name="Picture 2" descr="Radiación - Issuu">
            <a:extLst>
              <a:ext uri="{FF2B5EF4-FFF2-40B4-BE49-F238E27FC236}">
                <a16:creationId xmlns:a16="http://schemas.microsoft.com/office/drawing/2014/main" id="{68418B1B-318A-7FE5-BC91-166AA74761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768" y="2457992"/>
            <a:ext cx="6702552" cy="303929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302A0299-49C1-56A1-10FF-8A834EDB2095}"/>
              </a:ext>
            </a:extLst>
          </p:cNvPr>
          <p:cNvSpPr>
            <a:spLocks noGrp="1"/>
          </p:cNvSpPr>
          <p:nvPr>
            <p:ph idx="1"/>
          </p:nvPr>
        </p:nvSpPr>
        <p:spPr>
          <a:xfrm>
            <a:off x="7938752" y="2020824"/>
            <a:ext cx="3455097" cy="3959352"/>
          </a:xfrm>
        </p:spPr>
        <p:txBody>
          <a:bodyPr anchor="ctr">
            <a:normAutofit/>
          </a:bodyPr>
          <a:lstStyle/>
          <a:p>
            <a:r>
              <a:rPr lang="es-EC" sz="1800"/>
              <a:t>Las líneas estructurales de a) pueden ser enderezadas, curvadas o quebradas en fora regular y como se deseen, siempre que sean ordenadas en capas concéntricas.</a:t>
            </a:r>
          </a:p>
        </p:txBody>
      </p:sp>
    </p:spTree>
    <p:extLst>
      <p:ext uri="{BB962C8B-B14F-4D97-AF65-F5344CB8AC3E}">
        <p14:creationId xmlns:p14="http://schemas.microsoft.com/office/powerpoint/2010/main" val="72901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42660-7800-FA14-A64B-2CD47CF71F49}"/>
              </a:ext>
            </a:extLst>
          </p:cNvPr>
          <p:cNvSpPr>
            <a:spLocks noGrp="1"/>
          </p:cNvSpPr>
          <p:nvPr>
            <p:ph type="title"/>
          </p:nvPr>
        </p:nvSpPr>
        <p:spPr>
          <a:xfrm>
            <a:off x="429768" y="411480"/>
            <a:ext cx="11201400" cy="1106424"/>
          </a:xfrm>
        </p:spPr>
        <p:txBody>
          <a:bodyPr>
            <a:normAutofit/>
          </a:bodyPr>
          <a:lstStyle/>
          <a:p>
            <a:r>
              <a:rPr lang="es-EC" sz="3600"/>
              <a:t>Traslado de los centros</a:t>
            </a:r>
          </a:p>
        </p:txBody>
      </p:sp>
      <p:pic>
        <p:nvPicPr>
          <p:cNvPr id="15362" name="Picture 2" descr="Superposición de estructuras de radiación - Issuu">
            <a:extLst>
              <a:ext uri="{FF2B5EF4-FFF2-40B4-BE49-F238E27FC236}">
                <a16:creationId xmlns:a16="http://schemas.microsoft.com/office/drawing/2014/main" id="{EE994920-82BE-75D8-CB7B-D09B653DD5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05" b="61111"/>
          <a:stretch/>
        </p:blipFill>
        <p:spPr bwMode="auto">
          <a:xfrm>
            <a:off x="429768" y="3099629"/>
            <a:ext cx="6702552" cy="175602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EE07E998-F830-C28D-51C3-292281DBBC01}"/>
              </a:ext>
            </a:extLst>
          </p:cNvPr>
          <p:cNvSpPr>
            <a:spLocks noGrp="1"/>
          </p:cNvSpPr>
          <p:nvPr>
            <p:ph idx="1"/>
          </p:nvPr>
        </p:nvSpPr>
        <p:spPr>
          <a:xfrm>
            <a:off x="7938752" y="2020824"/>
            <a:ext cx="3455097" cy="3959352"/>
          </a:xfrm>
        </p:spPr>
        <p:txBody>
          <a:bodyPr anchor="ctr">
            <a:normAutofit/>
          </a:bodyPr>
          <a:lstStyle/>
          <a:p>
            <a:r>
              <a:rPr lang="es-EC" sz="1800"/>
              <a:t>En lugar de poseer un centro común, los círculos pueden trasladar sus centros a lo largo de una línea, la que puede ser recta, curva, quebrada, o formar alguna figura geométrica, habitualmene derivan movimientos de remolino.</a:t>
            </a:r>
          </a:p>
        </p:txBody>
      </p:sp>
    </p:spTree>
    <p:extLst>
      <p:ext uri="{BB962C8B-B14F-4D97-AF65-F5344CB8AC3E}">
        <p14:creationId xmlns:p14="http://schemas.microsoft.com/office/powerpoint/2010/main" val="276669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E2683-F7BD-6F21-630E-466DA6E75BF8}"/>
              </a:ext>
            </a:extLst>
          </p:cNvPr>
          <p:cNvSpPr>
            <a:spLocks noGrp="1"/>
          </p:cNvSpPr>
          <p:nvPr>
            <p:ph type="title"/>
          </p:nvPr>
        </p:nvSpPr>
        <p:spPr>
          <a:xfrm>
            <a:off x="429768" y="411480"/>
            <a:ext cx="11201400" cy="1106424"/>
          </a:xfrm>
        </p:spPr>
        <p:txBody>
          <a:bodyPr>
            <a:normAutofit/>
          </a:bodyPr>
          <a:lstStyle/>
          <a:p>
            <a:r>
              <a:rPr lang="es-EC" sz="3600"/>
              <a:t>La espiral</a:t>
            </a:r>
          </a:p>
        </p:txBody>
      </p:sp>
      <p:pic>
        <p:nvPicPr>
          <p:cNvPr id="4" name="Picture 2" descr="Superposición de estructuras de radiación - Issuu">
            <a:extLst>
              <a:ext uri="{FF2B5EF4-FFF2-40B4-BE49-F238E27FC236}">
                <a16:creationId xmlns:a16="http://schemas.microsoft.com/office/drawing/2014/main" id="{0B932B6C-5B6A-8246-ABAE-FD314091CE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8" t="38889" r="1368" b="41527"/>
          <a:stretch/>
        </p:blipFill>
        <p:spPr bwMode="auto">
          <a:xfrm>
            <a:off x="429768" y="3099627"/>
            <a:ext cx="6702552" cy="175602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03453DEA-603C-AB16-5CAD-89AF206E9F70}"/>
              </a:ext>
            </a:extLst>
          </p:cNvPr>
          <p:cNvSpPr>
            <a:spLocks noGrp="1"/>
          </p:cNvSpPr>
          <p:nvPr>
            <p:ph idx="1"/>
          </p:nvPr>
        </p:nvSpPr>
        <p:spPr>
          <a:xfrm>
            <a:off x="7938752" y="2020824"/>
            <a:ext cx="3455097" cy="3959352"/>
          </a:xfrm>
        </p:spPr>
        <p:txBody>
          <a:bodyPr anchor="ctr">
            <a:normAutofit/>
          </a:bodyPr>
          <a:lstStyle/>
          <a:p>
            <a:r>
              <a:rPr lang="es-EC" sz="1800"/>
              <a:t>Forma una espiral mediante el toque de un punto de sus lados. </a:t>
            </a:r>
          </a:p>
        </p:txBody>
      </p:sp>
    </p:spTree>
    <p:extLst>
      <p:ext uri="{BB962C8B-B14F-4D97-AF65-F5344CB8AC3E}">
        <p14:creationId xmlns:p14="http://schemas.microsoft.com/office/powerpoint/2010/main" val="215197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B6E1C-C457-9691-216B-9F3B441BAADE}"/>
              </a:ext>
            </a:extLst>
          </p:cNvPr>
          <p:cNvSpPr>
            <a:spLocks noGrp="1"/>
          </p:cNvSpPr>
          <p:nvPr>
            <p:ph type="title"/>
          </p:nvPr>
        </p:nvSpPr>
        <p:spPr>
          <a:xfrm>
            <a:off x="429768" y="411480"/>
            <a:ext cx="11201400" cy="1106424"/>
          </a:xfrm>
        </p:spPr>
        <p:txBody>
          <a:bodyPr>
            <a:normAutofit/>
          </a:bodyPr>
          <a:lstStyle/>
          <a:p>
            <a:r>
              <a:rPr lang="es-EC" sz="3600"/>
              <a:t>Centros múltiples</a:t>
            </a:r>
          </a:p>
        </p:txBody>
      </p:sp>
      <p:pic>
        <p:nvPicPr>
          <p:cNvPr id="4" name="Picture 2" descr="Superposición de estructuras de radiación - Issuu">
            <a:extLst>
              <a:ext uri="{FF2B5EF4-FFF2-40B4-BE49-F238E27FC236}">
                <a16:creationId xmlns:a16="http://schemas.microsoft.com/office/drawing/2014/main" id="{289D10F2-B239-24B5-5043-B2165C510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8" t="58553" r="38429" b="21863"/>
          <a:stretch/>
        </p:blipFill>
        <p:spPr bwMode="auto">
          <a:xfrm>
            <a:off x="429768" y="2519223"/>
            <a:ext cx="6702552" cy="291683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99DCCA33-9B43-E055-2612-F39C5971F554}"/>
              </a:ext>
            </a:extLst>
          </p:cNvPr>
          <p:cNvSpPr>
            <a:spLocks noGrp="1"/>
          </p:cNvSpPr>
          <p:nvPr>
            <p:ph idx="1"/>
          </p:nvPr>
        </p:nvSpPr>
        <p:spPr>
          <a:xfrm>
            <a:off x="7938752" y="2020824"/>
            <a:ext cx="3455097" cy="3959352"/>
          </a:xfrm>
        </p:spPr>
        <p:txBody>
          <a:bodyPr anchor="ctr">
            <a:normAutofit/>
          </a:bodyPr>
          <a:lstStyle/>
          <a:p>
            <a:r>
              <a:rPr lang="es-EC" sz="1800"/>
              <a:t>Escogiendo una sección o sector de una estructura concéntrica y repitiéndola luego, puede construirse, a veces con necesarios ajustes, una estructura conc´´trica con centro múltiples</a:t>
            </a:r>
          </a:p>
        </p:txBody>
      </p:sp>
    </p:spTree>
    <p:extLst>
      <p:ext uri="{BB962C8B-B14F-4D97-AF65-F5344CB8AC3E}">
        <p14:creationId xmlns:p14="http://schemas.microsoft.com/office/powerpoint/2010/main" val="266562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BCF62-EDD1-E650-2275-54CB62EED03C}"/>
              </a:ext>
            </a:extLst>
          </p:cNvPr>
          <p:cNvSpPr>
            <a:spLocks noGrp="1"/>
          </p:cNvSpPr>
          <p:nvPr>
            <p:ph type="title"/>
          </p:nvPr>
        </p:nvSpPr>
        <p:spPr/>
        <p:txBody>
          <a:bodyPr/>
          <a:lstStyle/>
          <a:p>
            <a:r>
              <a:rPr lang="es-EC" dirty="0"/>
              <a:t>Radiación</a:t>
            </a:r>
          </a:p>
        </p:txBody>
      </p:sp>
      <p:sp>
        <p:nvSpPr>
          <p:cNvPr id="3" name="Marcador de contenido 2">
            <a:extLst>
              <a:ext uri="{FF2B5EF4-FFF2-40B4-BE49-F238E27FC236}">
                <a16:creationId xmlns:a16="http://schemas.microsoft.com/office/drawing/2014/main" id="{B7DC036D-B40C-FFFF-6863-3EB5C604599F}"/>
              </a:ext>
            </a:extLst>
          </p:cNvPr>
          <p:cNvSpPr>
            <a:spLocks noGrp="1"/>
          </p:cNvSpPr>
          <p:nvPr>
            <p:ph idx="1"/>
          </p:nvPr>
        </p:nvSpPr>
        <p:spPr/>
        <p:txBody>
          <a:bodyPr/>
          <a:lstStyle/>
          <a:p>
            <a:r>
              <a:rPr lang="es-EC" dirty="0"/>
              <a:t>La radiación puede se descrita como un caso especial de la repetición. Los módulos repetidos o las divisiones estructurales que giran alrededor de un centro común producen un efecto de radiación.</a:t>
            </a:r>
          </a:p>
        </p:txBody>
      </p:sp>
    </p:spTree>
    <p:extLst>
      <p:ext uri="{BB962C8B-B14F-4D97-AF65-F5344CB8AC3E}">
        <p14:creationId xmlns:p14="http://schemas.microsoft.com/office/powerpoint/2010/main" val="214024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9D39DF-9864-1C3E-547D-7DF4A6444AE4}"/>
              </a:ext>
            </a:extLst>
          </p:cNvPr>
          <p:cNvSpPr>
            <a:spLocks noGrp="1"/>
          </p:cNvSpPr>
          <p:nvPr>
            <p:ph idx="1"/>
          </p:nvPr>
        </p:nvSpPr>
        <p:spPr>
          <a:xfrm>
            <a:off x="838200" y="243068"/>
            <a:ext cx="10515600" cy="5933895"/>
          </a:xfrm>
        </p:spPr>
        <p:txBody>
          <a:bodyPr/>
          <a:lstStyle/>
          <a:p>
            <a:r>
              <a:rPr lang="es-EC" dirty="0">
                <a:solidFill>
                  <a:srgbClr val="FF0000"/>
                </a:solidFill>
              </a:rPr>
              <a:t>Rotación gradual de capas concéntrica: </a:t>
            </a:r>
            <a:r>
              <a:rPr lang="es-EC" dirty="0"/>
              <a:t>Si las capas concéntricas no son círculos perfectos sino cuadrados, polígonos o figuras irregulares , pueden ser rotadas gradualmente.</a:t>
            </a:r>
          </a:p>
          <a:p>
            <a:r>
              <a:rPr lang="es-EC" dirty="0">
                <a:solidFill>
                  <a:srgbClr val="FF0000"/>
                </a:solidFill>
              </a:rPr>
              <a:t>Capas concéntricas con radiaciones centrífugas: </a:t>
            </a:r>
            <a:r>
              <a:rPr lang="es-EC" dirty="0"/>
              <a:t>Se puede contruir radiaciones centrífugas dentro de cada capa conténtrica.</a:t>
            </a:r>
          </a:p>
          <a:p>
            <a:r>
              <a:rPr lang="es-EC" dirty="0">
                <a:solidFill>
                  <a:srgbClr val="FF0000"/>
                </a:solidFill>
              </a:rPr>
              <a:t>Capas concéntricas reorganizadas: </a:t>
            </a:r>
            <a:r>
              <a:rPr lang="es-EC" dirty="0"/>
              <a:t>Se reorganizan las líneas estructurales, estas pueden ser totas, dobladas y unidas con otras líneas estructurales, lo que da como resultado un esquema entretejido.</a:t>
            </a:r>
          </a:p>
        </p:txBody>
      </p:sp>
      <p:pic>
        <p:nvPicPr>
          <p:cNvPr id="4" name="Picture 2" descr="Superposición de estructuras de radiación - Issuu">
            <a:extLst>
              <a:ext uri="{FF2B5EF4-FFF2-40B4-BE49-F238E27FC236}">
                <a16:creationId xmlns:a16="http://schemas.microsoft.com/office/drawing/2014/main" id="{6447C58E-4A61-729E-2EEE-C21C2AB772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 t="76917" r="-2052" b="3499"/>
          <a:stretch/>
        </p:blipFill>
        <p:spPr bwMode="auto">
          <a:xfrm>
            <a:off x="2228850" y="3990974"/>
            <a:ext cx="8353778" cy="218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7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9BDD8-6F0A-D53E-FE44-C2B1F6E66ED2}"/>
              </a:ext>
            </a:extLst>
          </p:cNvPr>
          <p:cNvSpPr>
            <a:spLocks noGrp="1"/>
          </p:cNvSpPr>
          <p:nvPr>
            <p:ph type="title"/>
          </p:nvPr>
        </p:nvSpPr>
        <p:spPr>
          <a:xfrm>
            <a:off x="1046746" y="586822"/>
            <a:ext cx="3560252" cy="1645920"/>
          </a:xfrm>
        </p:spPr>
        <p:txBody>
          <a:bodyPr>
            <a:normAutofit/>
          </a:bodyPr>
          <a:lstStyle/>
          <a:p>
            <a:r>
              <a:rPr lang="es-EC" sz="3200"/>
              <a:t>La estructura centrípeta</a:t>
            </a:r>
          </a:p>
        </p:txBody>
      </p:sp>
      <p:sp>
        <p:nvSpPr>
          <p:cNvPr id="3" name="Marcador de contenido 2">
            <a:extLst>
              <a:ext uri="{FF2B5EF4-FFF2-40B4-BE49-F238E27FC236}">
                <a16:creationId xmlns:a16="http://schemas.microsoft.com/office/drawing/2014/main" id="{B9C0520C-2804-EA36-BFAD-E9AC038A4E0A}"/>
              </a:ext>
            </a:extLst>
          </p:cNvPr>
          <p:cNvSpPr>
            <a:spLocks noGrp="1"/>
          </p:cNvSpPr>
          <p:nvPr>
            <p:ph idx="1"/>
          </p:nvPr>
        </p:nvSpPr>
        <p:spPr>
          <a:xfrm>
            <a:off x="5351164" y="586822"/>
            <a:ext cx="6002636" cy="1645920"/>
          </a:xfrm>
        </p:spPr>
        <p:txBody>
          <a:bodyPr anchor="ctr">
            <a:normAutofit/>
          </a:bodyPr>
          <a:lstStyle/>
          <a:p>
            <a:r>
              <a:rPr lang="es-EC" sz="1800" dirty="0"/>
              <a:t>La estructura centrípeta básica: Esta se compone de sectores iguales, dentro de cada uno de los cuales se construyen líneas equidistantes, paralas hacia los dos lados rectos del sector, formando una serie de ángulos que apuntan hacia adentro.</a:t>
            </a:r>
          </a:p>
        </p:txBody>
      </p:sp>
      <p:pic>
        <p:nvPicPr>
          <p:cNvPr id="1026" name="Picture 2" descr="EDUCACIÓN ARTISTICA - PROF. MALENA CUSUMANO: 2014">
            <a:extLst>
              <a:ext uri="{FF2B5EF4-FFF2-40B4-BE49-F238E27FC236}">
                <a16:creationId xmlns:a16="http://schemas.microsoft.com/office/drawing/2014/main" id="{180C13A6-F2AB-0473-19EE-538CD3809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540"/>
          <a:stretch/>
        </p:blipFill>
        <p:spPr bwMode="auto">
          <a:xfrm>
            <a:off x="2406736" y="2734056"/>
            <a:ext cx="7466919" cy="348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9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0F35B-55EC-BF23-985A-B8419A321DAD}"/>
              </a:ext>
            </a:extLst>
          </p:cNvPr>
          <p:cNvSpPr>
            <a:spLocks noGrp="1"/>
          </p:cNvSpPr>
          <p:nvPr>
            <p:ph type="title"/>
          </p:nvPr>
        </p:nvSpPr>
        <p:spPr/>
        <p:txBody>
          <a:bodyPr/>
          <a:lstStyle/>
          <a:p>
            <a:endParaRPr lang="es-EC"/>
          </a:p>
        </p:txBody>
      </p:sp>
      <p:sp>
        <p:nvSpPr>
          <p:cNvPr id="5" name="Marcador de contenido 4">
            <a:extLst>
              <a:ext uri="{FF2B5EF4-FFF2-40B4-BE49-F238E27FC236}">
                <a16:creationId xmlns:a16="http://schemas.microsoft.com/office/drawing/2014/main" id="{64613B8A-3573-1EEE-744B-206AE8DA6DF3}"/>
              </a:ext>
            </a:extLst>
          </p:cNvPr>
          <p:cNvSpPr>
            <a:spLocks noGrp="1"/>
          </p:cNvSpPr>
          <p:nvPr>
            <p:ph idx="1"/>
          </p:nvPr>
        </p:nvSpPr>
        <p:spPr/>
        <p:txBody>
          <a:bodyPr/>
          <a:lstStyle/>
          <a:p>
            <a:endParaRPr lang="es-EC"/>
          </a:p>
        </p:txBody>
      </p:sp>
      <p:pic>
        <p:nvPicPr>
          <p:cNvPr id="6" name="Imagen 5">
            <a:extLst>
              <a:ext uri="{FF2B5EF4-FFF2-40B4-BE49-F238E27FC236}">
                <a16:creationId xmlns:a16="http://schemas.microsoft.com/office/drawing/2014/main" id="{5E3F2AC2-B747-7BB9-A6DA-6A9FB8CB724A}"/>
              </a:ext>
            </a:extLst>
          </p:cNvPr>
          <p:cNvPicPr>
            <a:picLocks noChangeAspect="1"/>
          </p:cNvPicPr>
          <p:nvPr/>
        </p:nvPicPr>
        <p:blipFill rotWithShape="1">
          <a:blip r:embed="rId2"/>
          <a:srcRect l="29991" t="36551" r="52301" b="17292"/>
          <a:stretch/>
        </p:blipFill>
        <p:spPr>
          <a:xfrm>
            <a:off x="4317206" y="365125"/>
            <a:ext cx="3761466" cy="6127750"/>
          </a:xfrm>
          <a:prstGeom prst="rect">
            <a:avLst/>
          </a:prstGeom>
        </p:spPr>
      </p:pic>
    </p:spTree>
    <p:extLst>
      <p:ext uri="{BB962C8B-B14F-4D97-AF65-F5344CB8AC3E}">
        <p14:creationId xmlns:p14="http://schemas.microsoft.com/office/powerpoint/2010/main" val="1794434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F3F9D-1E10-6BCB-31F1-6C00E5C3CC6B}"/>
              </a:ext>
            </a:extLst>
          </p:cNvPr>
          <p:cNvSpPr>
            <a:spLocks noGrp="1"/>
          </p:cNvSpPr>
          <p:nvPr>
            <p:ph type="title"/>
          </p:nvPr>
        </p:nvSpPr>
        <p:spPr>
          <a:xfrm>
            <a:off x="630936" y="457200"/>
            <a:ext cx="4343400" cy="1929384"/>
          </a:xfrm>
        </p:spPr>
        <p:txBody>
          <a:bodyPr anchor="ctr">
            <a:normAutofit/>
          </a:bodyPr>
          <a:lstStyle/>
          <a:p>
            <a:r>
              <a:rPr lang="es-EC" dirty="0"/>
              <a:t>Superposición de estructuras de radiación</a:t>
            </a:r>
          </a:p>
        </p:txBody>
      </p:sp>
      <p:sp>
        <p:nvSpPr>
          <p:cNvPr id="3" name="Marcador de contenido 2">
            <a:extLst>
              <a:ext uri="{FF2B5EF4-FFF2-40B4-BE49-F238E27FC236}">
                <a16:creationId xmlns:a16="http://schemas.microsoft.com/office/drawing/2014/main" id="{929C45B3-8E32-E8DE-7DEB-AF75327F33C8}"/>
              </a:ext>
            </a:extLst>
          </p:cNvPr>
          <p:cNvSpPr>
            <a:spLocks noGrp="1"/>
          </p:cNvSpPr>
          <p:nvPr>
            <p:ph idx="1"/>
          </p:nvPr>
        </p:nvSpPr>
        <p:spPr>
          <a:xfrm>
            <a:off x="5541263" y="457200"/>
            <a:ext cx="6007608" cy="1929384"/>
          </a:xfrm>
        </p:spPr>
        <p:txBody>
          <a:bodyPr anchor="ctr">
            <a:normAutofit/>
          </a:bodyPr>
          <a:lstStyle/>
          <a:p>
            <a:r>
              <a:rPr lang="es-EC" sz="2200"/>
              <a:t>Consiste en poner dos o más estructuras sobrepuestas para generar un mayor efecto de radiación de la estructura elaborada.</a:t>
            </a:r>
          </a:p>
        </p:txBody>
      </p:sp>
      <p:pic>
        <p:nvPicPr>
          <p:cNvPr id="4" name="Imagen 3">
            <a:extLst>
              <a:ext uri="{FF2B5EF4-FFF2-40B4-BE49-F238E27FC236}">
                <a16:creationId xmlns:a16="http://schemas.microsoft.com/office/drawing/2014/main" id="{5720A0C2-2232-83A0-C94C-894F08B4044D}"/>
              </a:ext>
            </a:extLst>
          </p:cNvPr>
          <p:cNvPicPr>
            <a:picLocks noChangeAspect="1"/>
          </p:cNvPicPr>
          <p:nvPr/>
        </p:nvPicPr>
        <p:blipFill rotWithShape="1">
          <a:blip r:embed="rId2"/>
          <a:srcRect l="55512" t="20625" r="13108" b="60046"/>
          <a:stretch/>
        </p:blipFill>
        <p:spPr>
          <a:xfrm>
            <a:off x="466344" y="3356378"/>
            <a:ext cx="5468112" cy="2105107"/>
          </a:xfrm>
          <a:prstGeom prst="rect">
            <a:avLst/>
          </a:prstGeom>
        </p:spPr>
      </p:pic>
      <p:pic>
        <p:nvPicPr>
          <p:cNvPr id="5" name="Imagen 4">
            <a:extLst>
              <a:ext uri="{FF2B5EF4-FFF2-40B4-BE49-F238E27FC236}">
                <a16:creationId xmlns:a16="http://schemas.microsoft.com/office/drawing/2014/main" id="{3DE1C61E-02EB-8B53-042C-B1C45FEB3A59}"/>
              </a:ext>
            </a:extLst>
          </p:cNvPr>
          <p:cNvPicPr>
            <a:picLocks noChangeAspect="1"/>
          </p:cNvPicPr>
          <p:nvPr/>
        </p:nvPicPr>
        <p:blipFill rotWithShape="1">
          <a:blip r:embed="rId2"/>
          <a:srcRect l="55512" t="60046" r="11806" b="18333"/>
          <a:stretch/>
        </p:blipFill>
        <p:spPr>
          <a:xfrm>
            <a:off x="6254496" y="3278474"/>
            <a:ext cx="5468112" cy="2260915"/>
          </a:xfrm>
          <a:prstGeom prst="rect">
            <a:avLst/>
          </a:prstGeom>
        </p:spPr>
      </p:pic>
    </p:spTree>
    <p:extLst>
      <p:ext uri="{BB962C8B-B14F-4D97-AF65-F5344CB8AC3E}">
        <p14:creationId xmlns:p14="http://schemas.microsoft.com/office/powerpoint/2010/main" val="6875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74662-33B9-5BD1-3D55-2C9B2EB9006E}"/>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12ED90E-7D6E-C403-59A1-1EA69512E56B}"/>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F063538F-AD1E-F97F-87E9-9B3D90685420}"/>
              </a:ext>
            </a:extLst>
          </p:cNvPr>
          <p:cNvPicPr>
            <a:picLocks noChangeAspect="1"/>
          </p:cNvPicPr>
          <p:nvPr/>
        </p:nvPicPr>
        <p:blipFill rotWithShape="1">
          <a:blip r:embed="rId2"/>
          <a:srcRect l="6423" t="5324" r="7508" b="5324"/>
          <a:stretch/>
        </p:blipFill>
        <p:spPr>
          <a:xfrm>
            <a:off x="1314450" y="365124"/>
            <a:ext cx="9444038" cy="6127751"/>
          </a:xfrm>
          <a:prstGeom prst="rect">
            <a:avLst/>
          </a:prstGeom>
        </p:spPr>
      </p:pic>
    </p:spTree>
    <p:extLst>
      <p:ext uri="{BB962C8B-B14F-4D97-AF65-F5344CB8AC3E}">
        <p14:creationId xmlns:p14="http://schemas.microsoft.com/office/powerpoint/2010/main" val="2077367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E194D-9242-EDF3-A2EE-D91FBBD1A8DA}"/>
              </a:ext>
            </a:extLst>
          </p:cNvPr>
          <p:cNvSpPr>
            <a:spLocks noGrp="1"/>
          </p:cNvSpPr>
          <p:nvPr>
            <p:ph type="title"/>
          </p:nvPr>
        </p:nvSpPr>
        <p:spPr>
          <a:xfrm>
            <a:off x="1051560" y="586822"/>
            <a:ext cx="3657600" cy="1645920"/>
          </a:xfrm>
        </p:spPr>
        <p:txBody>
          <a:bodyPr>
            <a:normAutofit/>
          </a:bodyPr>
          <a:lstStyle/>
          <a:p>
            <a:endParaRPr lang="es-EC" sz="3200"/>
          </a:p>
        </p:txBody>
      </p:sp>
      <p:sp>
        <p:nvSpPr>
          <p:cNvPr id="3" name="Marcador de contenido 2">
            <a:extLst>
              <a:ext uri="{FF2B5EF4-FFF2-40B4-BE49-F238E27FC236}">
                <a16:creationId xmlns:a16="http://schemas.microsoft.com/office/drawing/2014/main" id="{ABCDE1A9-EA24-4A60-C8FD-D0719B161A63}"/>
              </a:ext>
            </a:extLst>
          </p:cNvPr>
          <p:cNvSpPr>
            <a:spLocks noGrp="1"/>
          </p:cNvSpPr>
          <p:nvPr>
            <p:ph idx="1"/>
          </p:nvPr>
        </p:nvSpPr>
        <p:spPr>
          <a:xfrm>
            <a:off x="5250106" y="586822"/>
            <a:ext cx="6106742" cy="1645920"/>
          </a:xfrm>
        </p:spPr>
        <p:txBody>
          <a:bodyPr anchor="ctr">
            <a:normAutofit/>
          </a:bodyPr>
          <a:lstStyle/>
          <a:p>
            <a:endParaRPr lang="es-EC" sz="1800"/>
          </a:p>
        </p:txBody>
      </p:sp>
      <p:pic>
        <p:nvPicPr>
          <p:cNvPr id="4" name="Imagen 3">
            <a:extLst>
              <a:ext uri="{FF2B5EF4-FFF2-40B4-BE49-F238E27FC236}">
                <a16:creationId xmlns:a16="http://schemas.microsoft.com/office/drawing/2014/main" id="{C285D7FE-3E6A-DABB-0437-D53A47E6AE4C}"/>
              </a:ext>
            </a:extLst>
          </p:cNvPr>
          <p:cNvPicPr>
            <a:picLocks noChangeAspect="1"/>
          </p:cNvPicPr>
          <p:nvPr/>
        </p:nvPicPr>
        <p:blipFill rotWithShape="1">
          <a:blip r:embed="rId2"/>
          <a:srcRect l="36932" t="39723" r="52561" b="44375"/>
          <a:stretch/>
        </p:blipFill>
        <p:spPr>
          <a:xfrm>
            <a:off x="1943100" y="2729397"/>
            <a:ext cx="3683158" cy="3483864"/>
          </a:xfrm>
          <a:prstGeom prst="rect">
            <a:avLst/>
          </a:prstGeom>
        </p:spPr>
      </p:pic>
      <p:pic>
        <p:nvPicPr>
          <p:cNvPr id="5" name="Imagen 4">
            <a:extLst>
              <a:ext uri="{FF2B5EF4-FFF2-40B4-BE49-F238E27FC236}">
                <a16:creationId xmlns:a16="http://schemas.microsoft.com/office/drawing/2014/main" id="{99A76502-48A7-F753-A386-960180F04841}"/>
              </a:ext>
            </a:extLst>
          </p:cNvPr>
          <p:cNvPicPr>
            <a:picLocks noChangeAspect="1"/>
          </p:cNvPicPr>
          <p:nvPr/>
        </p:nvPicPr>
        <p:blipFill rotWithShape="1">
          <a:blip r:embed="rId2"/>
          <a:srcRect l="50737" t="35443" r="38629" b="52222"/>
          <a:stretch/>
        </p:blipFill>
        <p:spPr>
          <a:xfrm>
            <a:off x="6557573" y="2729397"/>
            <a:ext cx="4805497" cy="3483864"/>
          </a:xfrm>
          <a:prstGeom prst="rect">
            <a:avLst/>
          </a:prstGeom>
        </p:spPr>
      </p:pic>
    </p:spTree>
    <p:extLst>
      <p:ext uri="{BB962C8B-B14F-4D97-AF65-F5344CB8AC3E}">
        <p14:creationId xmlns:p14="http://schemas.microsoft.com/office/powerpoint/2010/main" val="240889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ómo hacer una flor de 5 pétalos - 9 pasos">
            <a:extLst>
              <a:ext uri="{FF2B5EF4-FFF2-40B4-BE49-F238E27FC236}">
                <a16:creationId xmlns:a16="http://schemas.microsoft.com/office/drawing/2014/main" id="{75B140DC-A0A0-F5AA-33D6-C46FCA7CD1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84" r="1485"/>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Piedras y agua foto de archivo. Imagen de equilibrio, agua - 6613030">
            <a:extLst>
              <a:ext uri="{FF2B5EF4-FFF2-40B4-BE49-F238E27FC236}">
                <a16:creationId xmlns:a16="http://schemas.microsoft.com/office/drawing/2014/main" id="{4DDC3FB7-538B-EAFE-1E32-6D4319654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2" r="-3" b="-3"/>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Pétalos y flores en papel">
            <a:extLst>
              <a:ext uri="{FF2B5EF4-FFF2-40B4-BE49-F238E27FC236}">
                <a16:creationId xmlns:a16="http://schemas.microsoft.com/office/drawing/2014/main" id="{680934B0-7CE7-39C3-BF82-172E5D0529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02" r="-1" b="-1"/>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7" name="Freeform: Shape 1036">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9" name="Freeform: Shape 1038">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5DDA680-3D8F-0AB9-C2D0-1089CC21BD37}"/>
              </a:ext>
            </a:extLst>
          </p:cNvPr>
          <p:cNvSpPr>
            <a:spLocks noGrp="1"/>
          </p:cNvSpPr>
          <p:nvPr>
            <p:ph type="title"/>
          </p:nvPr>
        </p:nvSpPr>
        <p:spPr>
          <a:xfrm>
            <a:off x="438912" y="1527048"/>
            <a:ext cx="5020056" cy="2770632"/>
          </a:xfrm>
        </p:spPr>
        <p:txBody>
          <a:bodyPr vert="horz" lIns="91440" tIns="45720" rIns="91440" bIns="45720" rtlCol="0" anchor="b">
            <a:normAutofit/>
          </a:bodyPr>
          <a:lstStyle/>
          <a:p>
            <a:r>
              <a:rPr lang="en-US" sz="5400" kern="1200">
                <a:solidFill>
                  <a:schemeClr val="tx1"/>
                </a:solidFill>
                <a:latin typeface="+mj-lt"/>
                <a:ea typeface="+mj-ea"/>
                <a:cs typeface="+mj-cs"/>
              </a:rPr>
              <a:t>Ejemplos de radiación en la naturaleza</a:t>
            </a:r>
          </a:p>
        </p:txBody>
      </p:sp>
      <p:sp>
        <p:nvSpPr>
          <p:cNvPr id="3" name="Marcador de contenido 2">
            <a:extLst>
              <a:ext uri="{FF2B5EF4-FFF2-40B4-BE49-F238E27FC236}">
                <a16:creationId xmlns:a16="http://schemas.microsoft.com/office/drawing/2014/main" id="{367A2569-4D44-558D-4C00-9A34C2A21DAF}"/>
              </a:ext>
            </a:extLst>
          </p:cNvPr>
          <p:cNvSpPr>
            <a:spLocks noGrp="1"/>
          </p:cNvSpPr>
          <p:nvPr>
            <p:ph idx="1"/>
          </p:nvPr>
        </p:nvSpPr>
        <p:spPr>
          <a:xfrm>
            <a:off x="438912" y="4690872"/>
            <a:ext cx="4919472" cy="1335024"/>
          </a:xfrm>
        </p:spPr>
        <p:txBody>
          <a:bodyPr vert="horz" lIns="91440" tIns="45720" rIns="91440" bIns="45720" rtlCol="0">
            <a:normAutofit/>
          </a:bodyPr>
          <a:lstStyle/>
          <a:p>
            <a:pPr marL="0" indent="0">
              <a:buNone/>
            </a:pPr>
            <a:r>
              <a:rPr lang="en-US" kern="1200" dirty="0" err="1">
                <a:solidFill>
                  <a:schemeClr val="tx1"/>
                </a:solidFill>
                <a:latin typeface="+mn-lt"/>
                <a:ea typeface="+mn-ea"/>
                <a:cs typeface="+mn-cs"/>
              </a:rPr>
              <a:t>Generación</a:t>
            </a:r>
            <a:r>
              <a:rPr lang="en-US" kern="1200" dirty="0">
                <a:solidFill>
                  <a:schemeClr val="tx1"/>
                </a:solidFill>
                <a:latin typeface="+mn-lt"/>
                <a:ea typeface="+mn-ea"/>
                <a:cs typeface="+mn-cs"/>
              </a:rPr>
              <a:t> de </a:t>
            </a:r>
            <a:r>
              <a:rPr lang="en-US" kern="1200" dirty="0" err="1">
                <a:solidFill>
                  <a:schemeClr val="tx1"/>
                </a:solidFill>
                <a:latin typeface="+mn-lt"/>
                <a:ea typeface="+mn-ea"/>
                <a:cs typeface="+mn-cs"/>
              </a:rPr>
              <a:t>ondas</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concéntricas</a:t>
            </a:r>
            <a:endParaRPr lang="en-US" kern="1200" dirty="0">
              <a:solidFill>
                <a:schemeClr val="tx1"/>
              </a:solidFill>
              <a:latin typeface="+mn-lt"/>
              <a:ea typeface="+mn-ea"/>
              <a:cs typeface="+mn-cs"/>
            </a:endParaRPr>
          </a:p>
        </p:txBody>
      </p:sp>
      <p:sp>
        <p:nvSpPr>
          <p:cNvPr id="1041" name="Rectangle 1040">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9D91405-5FE0-15A6-8E8D-69B668BC3E45}"/>
              </a:ext>
            </a:extLst>
          </p:cNvPr>
          <p:cNvSpPr>
            <a:spLocks noGrp="1"/>
          </p:cNvSpPr>
          <p:nvPr>
            <p:ph type="title"/>
          </p:nvPr>
        </p:nvSpPr>
        <p:spPr>
          <a:xfrm>
            <a:off x="841247" y="978619"/>
            <a:ext cx="3410712" cy="1106424"/>
          </a:xfrm>
        </p:spPr>
        <p:txBody>
          <a:bodyPr>
            <a:normAutofit/>
          </a:bodyPr>
          <a:lstStyle/>
          <a:p>
            <a:r>
              <a:rPr lang="es-EC" sz="2800"/>
              <a:t>Características</a:t>
            </a:r>
          </a:p>
        </p:txBody>
      </p:sp>
      <p:sp>
        <p:nvSpPr>
          <p:cNvPr id="22"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9C5A7E6A-2F4A-BFBE-595A-89C4F3ED710B}"/>
              </a:ext>
            </a:extLst>
          </p:cNvPr>
          <p:cNvSpPr>
            <a:spLocks noGrp="1"/>
          </p:cNvSpPr>
          <p:nvPr>
            <p:ph idx="1"/>
          </p:nvPr>
        </p:nvSpPr>
        <p:spPr>
          <a:xfrm>
            <a:off x="841247" y="2359152"/>
            <a:ext cx="3410712" cy="3425043"/>
          </a:xfrm>
        </p:spPr>
        <p:txBody>
          <a:bodyPr>
            <a:normAutofit/>
          </a:bodyPr>
          <a:lstStyle/>
          <a:p>
            <a:r>
              <a:rPr lang="es-EC" sz="1700"/>
              <a:t>Es generalmente multisimétrico.</a:t>
            </a:r>
          </a:p>
          <a:p>
            <a:r>
              <a:rPr lang="es-EC" sz="1700"/>
              <a:t>Posee un vigoroso punto focal, por logeneral situado en el centro del diseño.</a:t>
            </a:r>
          </a:p>
          <a:p>
            <a:r>
              <a:rPr lang="es-EC" sz="1700"/>
              <a:t>Puede generar energía óptica y movimiento desde o hacia el centro.</a:t>
            </a:r>
          </a:p>
        </p:txBody>
      </p:sp>
      <p:pic>
        <p:nvPicPr>
          <p:cNvPr id="5" name="Picture 4" descr="Techo de catedral con diseño de luz solar amarillo">
            <a:extLst>
              <a:ext uri="{FF2B5EF4-FFF2-40B4-BE49-F238E27FC236}">
                <a16:creationId xmlns:a16="http://schemas.microsoft.com/office/drawing/2014/main" id="{ED89C4E4-6844-0B7C-6C8E-FD244722A3D2}"/>
              </a:ext>
            </a:extLst>
          </p:cNvPr>
          <p:cNvPicPr>
            <a:picLocks noChangeAspect="1"/>
          </p:cNvPicPr>
          <p:nvPr/>
        </p:nvPicPr>
        <p:blipFill rotWithShape="1">
          <a:blip r:embed="rId2"/>
          <a:srcRect l="3999" r="5140" b="-1"/>
          <a:stretch/>
        </p:blipFill>
        <p:spPr>
          <a:xfrm>
            <a:off x="5124450" y="634382"/>
            <a:ext cx="6657213" cy="5495162"/>
          </a:xfrm>
          <a:prstGeom prst="rect">
            <a:avLst/>
          </a:prstGeom>
        </p:spPr>
      </p:pic>
    </p:spTree>
    <p:extLst>
      <p:ext uri="{BB962C8B-B14F-4D97-AF65-F5344CB8AC3E}">
        <p14:creationId xmlns:p14="http://schemas.microsoft.com/office/powerpoint/2010/main" val="179672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6BB3B-EB5C-4A66-962B-B3CDF2DE1821}"/>
              </a:ext>
            </a:extLst>
          </p:cNvPr>
          <p:cNvSpPr>
            <a:spLocks noGrp="1"/>
          </p:cNvSpPr>
          <p:nvPr>
            <p:ph type="title"/>
          </p:nvPr>
        </p:nvSpPr>
        <p:spPr/>
        <p:txBody>
          <a:bodyPr/>
          <a:lstStyle/>
          <a:p>
            <a:r>
              <a:rPr lang="es-EC" dirty="0"/>
              <a:t>La estructura de la radiación</a:t>
            </a:r>
          </a:p>
        </p:txBody>
      </p:sp>
      <p:sp>
        <p:nvSpPr>
          <p:cNvPr id="3" name="Marcador de contenido 2">
            <a:extLst>
              <a:ext uri="{FF2B5EF4-FFF2-40B4-BE49-F238E27FC236}">
                <a16:creationId xmlns:a16="http://schemas.microsoft.com/office/drawing/2014/main" id="{2A50386B-DEE4-C905-4339-208A2E4EABAE}"/>
              </a:ext>
            </a:extLst>
          </p:cNvPr>
          <p:cNvSpPr>
            <a:spLocks noGrp="1"/>
          </p:cNvSpPr>
          <p:nvPr>
            <p:ph idx="1"/>
          </p:nvPr>
        </p:nvSpPr>
        <p:spPr/>
        <p:txBody>
          <a:bodyPr/>
          <a:lstStyle/>
          <a:p>
            <a:r>
              <a:rPr lang="es-EC" dirty="0"/>
              <a:t>Se compone factores importantes, cuyo juego recíproco establece sus variaciones y su complejidad:</a:t>
            </a:r>
          </a:p>
          <a:p>
            <a:r>
              <a:rPr lang="es-EC" dirty="0">
                <a:solidFill>
                  <a:srgbClr val="FF0000"/>
                </a:solidFill>
              </a:rPr>
              <a:t>Centro de radiación:Este marca el punto focal en cuyo alrededor  se sitúa el módulo. Debe destacarse que el centro físico del objeto no simpre es el centro del diseño.</a:t>
            </a:r>
          </a:p>
        </p:txBody>
      </p:sp>
      <p:pic>
        <p:nvPicPr>
          <p:cNvPr id="2050" name="Picture 2" descr="La Radiación sus efectos y aplicaciones. – Adesign Perú">
            <a:extLst>
              <a:ext uri="{FF2B5EF4-FFF2-40B4-BE49-F238E27FC236}">
                <a16:creationId xmlns:a16="http://schemas.microsoft.com/office/drawing/2014/main" id="{4016CF95-D44E-0C0C-7539-3813B7491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2" y="3890963"/>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DIACIÓN – ARCHITECTURE &amp; DESING">
            <a:extLst>
              <a:ext uri="{FF2B5EF4-FFF2-40B4-BE49-F238E27FC236}">
                <a16:creationId xmlns:a16="http://schemas.microsoft.com/office/drawing/2014/main" id="{B1DED748-52A1-11B6-EFF3-8FB499812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4054474"/>
            <a:ext cx="23241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A4DF5-3B8A-6E77-F234-E9A62D5F6197}"/>
              </a:ext>
            </a:extLst>
          </p:cNvPr>
          <p:cNvSpPr>
            <a:spLocks noGrp="1"/>
          </p:cNvSpPr>
          <p:nvPr>
            <p:ph type="title"/>
          </p:nvPr>
        </p:nvSpPr>
        <p:spPr/>
        <p:txBody>
          <a:bodyPr/>
          <a:lstStyle/>
          <a:p>
            <a:r>
              <a:rPr lang="es-EC" dirty="0"/>
              <a:t>Estructura centrífuga</a:t>
            </a:r>
          </a:p>
        </p:txBody>
      </p:sp>
      <p:sp>
        <p:nvSpPr>
          <p:cNvPr id="3" name="Marcador de contenido 2">
            <a:extLst>
              <a:ext uri="{FF2B5EF4-FFF2-40B4-BE49-F238E27FC236}">
                <a16:creationId xmlns:a16="http://schemas.microsoft.com/office/drawing/2014/main" id="{C2521CD8-CD98-E02D-6C03-B8423174249E}"/>
              </a:ext>
            </a:extLst>
          </p:cNvPr>
          <p:cNvSpPr>
            <a:spLocks noGrp="1"/>
          </p:cNvSpPr>
          <p:nvPr>
            <p:ph idx="1"/>
          </p:nvPr>
        </p:nvSpPr>
        <p:spPr/>
        <p:txBody>
          <a:bodyPr/>
          <a:lstStyle/>
          <a:p>
            <a:r>
              <a:rPr lang="es-EC" dirty="0"/>
              <a:t>Las líneas estucturales se irradian regularmente desde el centro o sus cercanías hacias todas las direcciones.</a:t>
            </a:r>
          </a:p>
          <a:p>
            <a:pPr marL="0" indent="0">
              <a:buNone/>
            </a:pPr>
            <a:endParaRPr lang="es-EC" dirty="0"/>
          </a:p>
        </p:txBody>
      </p:sp>
      <p:pic>
        <p:nvPicPr>
          <p:cNvPr id="3074" name="Picture 2" descr="La Radiación sus efectos y aplicaciones. – Adesign Perú">
            <a:extLst>
              <a:ext uri="{FF2B5EF4-FFF2-40B4-BE49-F238E27FC236}">
                <a16:creationId xmlns:a16="http://schemas.microsoft.com/office/drawing/2014/main" id="{F01A77FC-B1F5-675D-162C-33FE3CDF7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240" y="3044428"/>
            <a:ext cx="18288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Radiación sus efectos y aplicaciones. – Adesign Perú">
            <a:extLst>
              <a:ext uri="{FF2B5EF4-FFF2-40B4-BE49-F238E27FC236}">
                <a16:creationId xmlns:a16="http://schemas.microsoft.com/office/drawing/2014/main" id="{A233D0D9-9A62-7AC2-815B-58735B8DD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166" y="2820194"/>
            <a:ext cx="2936627" cy="300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63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5FF92-B3BE-9CD0-6890-A5AAAFA72BB1}"/>
              </a:ext>
            </a:extLst>
          </p:cNvPr>
          <p:cNvSpPr>
            <a:spLocks noGrp="1"/>
          </p:cNvSpPr>
          <p:nvPr>
            <p:ph type="title"/>
          </p:nvPr>
        </p:nvSpPr>
        <p:spPr>
          <a:xfrm>
            <a:off x="838199" y="18255"/>
            <a:ext cx="9751541" cy="2292459"/>
          </a:xfrm>
        </p:spPr>
        <p:txBody>
          <a:bodyPr>
            <a:normAutofit/>
          </a:bodyPr>
          <a:lstStyle/>
          <a:p>
            <a:r>
              <a:rPr lang="es-EC" dirty="0"/>
              <a:t>Dentro de la estructura </a:t>
            </a:r>
            <a:r>
              <a:rPr lang="es-EC" sz="3600" dirty="0"/>
              <a:t>centrífuga</a:t>
            </a:r>
            <a:endParaRPr lang="es-EC" dirty="0"/>
          </a:p>
        </p:txBody>
      </p:sp>
      <p:sp>
        <p:nvSpPr>
          <p:cNvPr id="3" name="Marcador de contenido 2">
            <a:extLst>
              <a:ext uri="{FF2B5EF4-FFF2-40B4-BE49-F238E27FC236}">
                <a16:creationId xmlns:a16="http://schemas.microsoft.com/office/drawing/2014/main" id="{323EF955-8918-81D2-5866-1976B1FB5FEA}"/>
              </a:ext>
            </a:extLst>
          </p:cNvPr>
          <p:cNvSpPr>
            <a:spLocks noGrp="1"/>
          </p:cNvSpPr>
          <p:nvPr>
            <p:ph idx="1"/>
          </p:nvPr>
        </p:nvSpPr>
        <p:spPr>
          <a:xfrm>
            <a:off x="838200" y="1825625"/>
            <a:ext cx="3437238" cy="4351338"/>
          </a:xfrm>
        </p:spPr>
        <p:txBody>
          <a:bodyPr>
            <a:normAutofit/>
          </a:bodyPr>
          <a:lstStyle/>
          <a:p>
            <a:r>
              <a:rPr lang="es-EC" sz="2000" dirty="0">
                <a:solidFill>
                  <a:srgbClr val="FF0000"/>
                </a:solidFill>
              </a:rPr>
              <a:t>Básica: </a:t>
            </a:r>
            <a:r>
              <a:rPr lang="es-EC" sz="2000" dirty="0"/>
              <a:t>Esta se compone de líneas estructurales rectas, que se irradian desde el centro del esquema. Todos los ángulos formados en el centro por las líneas estructurales deben ser iguales.</a:t>
            </a:r>
          </a:p>
        </p:txBody>
      </p:sp>
      <p:pic>
        <p:nvPicPr>
          <p:cNvPr id="4098" name="Picture 2" descr="Radiación | MiMente">
            <a:extLst>
              <a:ext uri="{FF2B5EF4-FFF2-40B4-BE49-F238E27FC236}">
                <a16:creationId xmlns:a16="http://schemas.microsoft.com/office/drawing/2014/main" id="{0371781F-F8CB-FDA0-5197-3E70EB04A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71" t="2152" r="66340" b="68125"/>
          <a:stretch/>
        </p:blipFill>
        <p:spPr bwMode="auto">
          <a:xfrm>
            <a:off x="1417320" y="4547286"/>
            <a:ext cx="2101974" cy="2047953"/>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C8578CBB-81EE-DAF5-9FD7-DEA2CDB91384}"/>
              </a:ext>
            </a:extLst>
          </p:cNvPr>
          <p:cNvSpPr txBox="1">
            <a:spLocks/>
          </p:cNvSpPr>
          <p:nvPr/>
        </p:nvSpPr>
        <p:spPr>
          <a:xfrm>
            <a:off x="7147560" y="1825625"/>
            <a:ext cx="42062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a:solidFill>
                  <a:srgbClr val="FF0000"/>
                </a:solidFill>
              </a:rPr>
              <a:t>Curvatura o quebrantamiento de líneas estructurales: </a:t>
            </a:r>
            <a:r>
              <a:rPr lang="es-EC" sz="2000"/>
              <a:t>Las líneas estructurales pueden ser curvas o quebradas como lo desee.</a:t>
            </a:r>
            <a:endParaRPr lang="es-EC" sz="2000" dirty="0"/>
          </a:p>
        </p:txBody>
      </p:sp>
      <p:pic>
        <p:nvPicPr>
          <p:cNvPr id="5" name="Picture 2" descr="Radiación | MiMente">
            <a:extLst>
              <a:ext uri="{FF2B5EF4-FFF2-40B4-BE49-F238E27FC236}">
                <a16:creationId xmlns:a16="http://schemas.microsoft.com/office/drawing/2014/main" id="{A174F9A4-4F3C-66B3-FF69-33D735449A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30" t="2545" r="38132" b="68125"/>
          <a:stretch/>
        </p:blipFill>
        <p:spPr bwMode="auto">
          <a:xfrm>
            <a:off x="7519036" y="3883789"/>
            <a:ext cx="2857500" cy="271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04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5FF92-B3BE-9CD0-6890-A5AAAFA72BB1}"/>
              </a:ext>
            </a:extLst>
          </p:cNvPr>
          <p:cNvSpPr>
            <a:spLocks noGrp="1"/>
          </p:cNvSpPr>
          <p:nvPr>
            <p:ph type="title"/>
          </p:nvPr>
        </p:nvSpPr>
        <p:spPr/>
        <p:txBody>
          <a:bodyPr/>
          <a:lstStyle/>
          <a:p>
            <a:r>
              <a:rPr lang="es-EC" dirty="0"/>
              <a:t>Dentro de la estructura centrífuga se encuentra</a:t>
            </a:r>
          </a:p>
        </p:txBody>
      </p:sp>
      <p:sp>
        <p:nvSpPr>
          <p:cNvPr id="3" name="Marcador de contenido 2">
            <a:extLst>
              <a:ext uri="{FF2B5EF4-FFF2-40B4-BE49-F238E27FC236}">
                <a16:creationId xmlns:a16="http://schemas.microsoft.com/office/drawing/2014/main" id="{323EF955-8918-81D2-5866-1976B1FB5FEA}"/>
              </a:ext>
            </a:extLst>
          </p:cNvPr>
          <p:cNvSpPr>
            <a:spLocks noGrp="1"/>
          </p:cNvSpPr>
          <p:nvPr>
            <p:ph idx="1"/>
          </p:nvPr>
        </p:nvSpPr>
        <p:spPr/>
        <p:txBody>
          <a:bodyPr/>
          <a:lstStyle/>
          <a:p>
            <a:r>
              <a:rPr lang="es-EC" dirty="0">
                <a:solidFill>
                  <a:srgbClr val="FF0000"/>
                </a:solidFill>
              </a:rPr>
              <a:t>Centro de posición excéntrica: </a:t>
            </a:r>
            <a:r>
              <a:rPr lang="es-EC" dirty="0"/>
              <a:t>El centro de radiación es a menudo también el centro físico del diseño, pero puede ser colocado en posición excéntrica, hasta el borde o aún má allá.</a:t>
            </a:r>
          </a:p>
        </p:txBody>
      </p:sp>
      <p:pic>
        <p:nvPicPr>
          <p:cNvPr id="4098" name="Picture 2" descr="Radiación | MiMente">
            <a:extLst>
              <a:ext uri="{FF2B5EF4-FFF2-40B4-BE49-F238E27FC236}">
                <a16:creationId xmlns:a16="http://schemas.microsoft.com/office/drawing/2014/main" id="{0371781F-F8CB-FDA0-5197-3E70EB04A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333" t="3164" r="10458" b="68125"/>
          <a:stretch/>
        </p:blipFill>
        <p:spPr bwMode="auto">
          <a:xfrm>
            <a:off x="2171701" y="3429000"/>
            <a:ext cx="3014662" cy="26542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ctividad 4 – Diseño básico I">
            <a:extLst>
              <a:ext uri="{FF2B5EF4-FFF2-40B4-BE49-F238E27FC236}">
                <a16:creationId xmlns:a16="http://schemas.microsoft.com/office/drawing/2014/main" id="{7226E530-F129-1DC2-E7D1-C2256C64A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7" y="3300412"/>
            <a:ext cx="3011487" cy="301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1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5FF92-B3BE-9CD0-6890-A5AAAFA72BB1}"/>
              </a:ext>
            </a:extLst>
          </p:cNvPr>
          <p:cNvSpPr>
            <a:spLocks noGrp="1"/>
          </p:cNvSpPr>
          <p:nvPr>
            <p:ph type="title"/>
          </p:nvPr>
        </p:nvSpPr>
        <p:spPr/>
        <p:txBody>
          <a:bodyPr/>
          <a:lstStyle/>
          <a:p>
            <a:r>
              <a:rPr lang="es-EC" dirty="0"/>
              <a:t>Dentro de la estructura centrífuga se encuentra</a:t>
            </a:r>
          </a:p>
        </p:txBody>
      </p:sp>
      <p:sp>
        <p:nvSpPr>
          <p:cNvPr id="3" name="Marcador de contenido 2">
            <a:extLst>
              <a:ext uri="{FF2B5EF4-FFF2-40B4-BE49-F238E27FC236}">
                <a16:creationId xmlns:a16="http://schemas.microsoft.com/office/drawing/2014/main" id="{323EF955-8918-81D2-5866-1976B1FB5FEA}"/>
              </a:ext>
            </a:extLst>
          </p:cNvPr>
          <p:cNvSpPr>
            <a:spLocks noGrp="1"/>
          </p:cNvSpPr>
          <p:nvPr>
            <p:ph idx="1"/>
          </p:nvPr>
        </p:nvSpPr>
        <p:spPr/>
        <p:txBody>
          <a:bodyPr/>
          <a:lstStyle/>
          <a:p>
            <a:r>
              <a:rPr lang="es-EC" dirty="0">
                <a:solidFill>
                  <a:srgbClr val="FF0000"/>
                </a:solidFill>
              </a:rPr>
              <a:t>Apertura del centro de radiación: </a:t>
            </a:r>
            <a:r>
              <a:rPr lang="es-EC" dirty="0"/>
              <a:t>El centro de radiación puede ser abierto para formar un agujero redondo, ovalado, triangular, cuadrado o poligonal</a:t>
            </a:r>
          </a:p>
        </p:txBody>
      </p:sp>
      <p:pic>
        <p:nvPicPr>
          <p:cNvPr id="4098" name="Picture 2" descr="Radiación | MiMente">
            <a:extLst>
              <a:ext uri="{FF2B5EF4-FFF2-40B4-BE49-F238E27FC236}">
                <a16:creationId xmlns:a16="http://schemas.microsoft.com/office/drawing/2014/main" id="{0371781F-F8CB-FDA0-5197-3E70EB04A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5" t="33141" r="64736" b="38148"/>
          <a:stretch/>
        </p:blipFill>
        <p:spPr bwMode="auto">
          <a:xfrm>
            <a:off x="3971926" y="3429000"/>
            <a:ext cx="3014662" cy="265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684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8980</TotalTime>
  <Words>741</Words>
  <Application>Microsoft Macintosh PowerPoint</Application>
  <PresentationFormat>Panorámica</PresentationFormat>
  <Paragraphs>48</Paragraphs>
  <Slides>25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Calibri Light</vt:lpstr>
      <vt:lpstr>Tema de Office</vt:lpstr>
      <vt:lpstr>Diseño Bidimensional</vt:lpstr>
      <vt:lpstr>Radiación</vt:lpstr>
      <vt:lpstr>Ejemplos de radiación en la naturaleza</vt:lpstr>
      <vt:lpstr>Características</vt:lpstr>
      <vt:lpstr>La estructura de la radiación</vt:lpstr>
      <vt:lpstr>Estructura centrífuga</vt:lpstr>
      <vt:lpstr>Dentro de la estructura centrífuga</vt:lpstr>
      <vt:lpstr>Dentro de la estructura centrífuga se encuentra</vt:lpstr>
      <vt:lpstr>Dentro de la estructura centrífuga se encuentra</vt:lpstr>
      <vt:lpstr>Centros múltiples dividiendo y deslizando el centro de radiación</vt:lpstr>
      <vt:lpstr>Centros múltiples o centro múltiples ocultos, combinando sectores de estructuras de radiación excéntrica.</vt:lpstr>
      <vt:lpstr>Ejemplos de estructuras por radiación</vt:lpstr>
      <vt:lpstr>Presentación de PowerPoint</vt:lpstr>
      <vt:lpstr>Las estructuras concéntricas</vt:lpstr>
      <vt:lpstr>Estructura concéntrica</vt:lpstr>
      <vt:lpstr>Enderezamiento, curvatura o quebrantamiento de las líneas </vt:lpstr>
      <vt:lpstr>Traslado de los centros</vt:lpstr>
      <vt:lpstr>La espiral</vt:lpstr>
      <vt:lpstr>Centros múltiples</vt:lpstr>
      <vt:lpstr>Presentación de PowerPoint</vt:lpstr>
      <vt:lpstr>La estructura centrípeta</vt:lpstr>
      <vt:lpstr>Presentación de PowerPoint</vt:lpstr>
      <vt:lpstr>Superposición de estructuras de radiación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Bidimensional</dc:title>
  <dc:creator>Margarita Del Rocio Pomboza Floril</dc:creator>
  <cp:lastModifiedBy>Margarita Del Rocio Pomboza Floril</cp:lastModifiedBy>
  <cp:revision>4</cp:revision>
  <dcterms:created xsi:type="dcterms:W3CDTF">2022-06-24T14:08:02Z</dcterms:created>
  <dcterms:modified xsi:type="dcterms:W3CDTF">2025-04-01T13:31:52Z</dcterms:modified>
</cp:coreProperties>
</file>