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5" r:id="rId12"/>
    <p:sldId id="267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87367-8E5A-44EC-8272-E1CA917040B6}" type="doc">
      <dgm:prSet loTypeId="urn:microsoft.com/office/officeart/2005/8/layout/h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VE"/>
        </a:p>
      </dgm:t>
    </dgm:pt>
    <dgm:pt modelId="{71411A2A-9DC2-403E-BB3C-0B2D77A7C907}">
      <dgm:prSet phldrT="[Texto]" custT="1"/>
      <dgm:spPr/>
      <dgm:t>
        <a:bodyPr/>
        <a:lstStyle/>
        <a:p>
          <a:r>
            <a:rPr lang="es-VE" sz="2000" i="1" dirty="0" err="1">
              <a:solidFill>
                <a:schemeClr val="tx1"/>
              </a:solidFill>
            </a:rPr>
            <a:t>Streptococcus</a:t>
          </a:r>
          <a:r>
            <a:rPr lang="es-VE" sz="2000" i="1" dirty="0">
              <a:solidFill>
                <a:schemeClr val="tx1"/>
              </a:solidFill>
            </a:rPr>
            <a:t> </a:t>
          </a:r>
          <a:r>
            <a:rPr lang="es-VE" sz="2000" i="1" dirty="0" err="1">
              <a:solidFill>
                <a:schemeClr val="tx1"/>
              </a:solidFill>
            </a:rPr>
            <a:t>pneumoniae</a:t>
          </a:r>
          <a:endParaRPr lang="es-VE" sz="2000" i="1" dirty="0">
            <a:solidFill>
              <a:schemeClr val="tx1"/>
            </a:solidFill>
          </a:endParaRPr>
        </a:p>
      </dgm:t>
    </dgm:pt>
    <dgm:pt modelId="{92C97225-ADED-41D4-BDCD-233B77A4BE5D}" type="parTrans" cxnId="{C5A97FEF-CF28-4327-9359-C32A65E85E24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909D9F19-BF21-4DEF-8885-9CA7CE7DD288}" type="sibTrans" cxnId="{C5A97FEF-CF28-4327-9359-C32A65E85E24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CDB2D41D-E919-4909-8138-1DC06CED9008}">
      <dgm:prSet phldrT="[Texto]" custT="1"/>
      <dgm:spPr/>
      <dgm:t>
        <a:bodyPr/>
        <a:lstStyle/>
        <a:p>
          <a:r>
            <a:rPr lang="es-VE" sz="1600" dirty="0" err="1">
              <a:solidFill>
                <a:schemeClr val="tx1"/>
              </a:solidFill>
            </a:rPr>
            <a:t>Oxacilina</a:t>
          </a:r>
          <a:r>
            <a:rPr lang="es-VE" sz="1600" dirty="0">
              <a:solidFill>
                <a:schemeClr val="tx1"/>
              </a:solidFill>
            </a:rPr>
            <a:t> (penicilina)</a:t>
          </a:r>
        </a:p>
      </dgm:t>
    </dgm:pt>
    <dgm:pt modelId="{A43FFD92-413C-4990-BA4B-89C9CD27AD8E}" type="parTrans" cxnId="{9962D9E2-EAC7-4843-9E85-39254F1D66A8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5A7F8D3D-00E4-4A61-8FD7-8C9E4A1FDB94}" type="sibTrans" cxnId="{9962D9E2-EAC7-4843-9E85-39254F1D66A8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FF989BCF-BC19-4396-B849-C75C9F172A15}">
      <dgm:prSet phldrT="[Texto]" custT="1"/>
      <dgm:spPr/>
      <dgm:t>
        <a:bodyPr/>
        <a:lstStyle/>
        <a:p>
          <a:r>
            <a:rPr lang="es-VE" sz="1600" dirty="0" err="1">
              <a:solidFill>
                <a:schemeClr val="tx1"/>
              </a:solidFill>
            </a:rPr>
            <a:t>ErItromicina</a:t>
          </a:r>
          <a:endParaRPr lang="es-VE" sz="1600" dirty="0">
            <a:solidFill>
              <a:schemeClr val="tx1"/>
            </a:solidFill>
          </a:endParaRPr>
        </a:p>
      </dgm:t>
    </dgm:pt>
    <dgm:pt modelId="{7FB95553-D1CA-45D3-B8AA-26FFEBDEA4F8}" type="parTrans" cxnId="{9240738C-3897-4452-88EE-C011CFE0AC93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D613943E-73D4-49C7-BFC3-49EB2272CBC0}" type="sibTrans" cxnId="{9240738C-3897-4452-88EE-C011CFE0AC93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7FBCA3C9-C0EA-4292-9899-34B225738E6F}">
      <dgm:prSet phldrT="[Texto]" custT="1"/>
      <dgm:spPr/>
      <dgm:t>
        <a:bodyPr/>
        <a:lstStyle/>
        <a:p>
          <a:r>
            <a:rPr lang="es-VE" sz="1600">
              <a:solidFill>
                <a:schemeClr val="tx1"/>
              </a:solidFill>
            </a:rPr>
            <a:t>Clindamicina</a:t>
          </a:r>
          <a:endParaRPr lang="es-VE" sz="1600" dirty="0">
            <a:solidFill>
              <a:schemeClr val="tx1"/>
            </a:solidFill>
          </a:endParaRPr>
        </a:p>
      </dgm:t>
    </dgm:pt>
    <dgm:pt modelId="{E1279845-1203-4BCF-B6FB-B5EA71555876}" type="parTrans" cxnId="{2D2FC02B-21E0-4E48-BC8F-C173371DC8A5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86FA08ED-2B21-4289-BEF4-C29D3F759318}" type="sibTrans" cxnId="{2D2FC02B-21E0-4E48-BC8F-C173371DC8A5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0A6EC0CA-3D69-491D-AB96-A74BCFC428D2}">
      <dgm:prSet phldrT="[Texto]" custT="1"/>
      <dgm:spPr/>
      <dgm:t>
        <a:bodyPr/>
        <a:lstStyle/>
        <a:p>
          <a:r>
            <a:rPr lang="es-VE" sz="1600" dirty="0" err="1">
              <a:solidFill>
                <a:schemeClr val="tx1"/>
              </a:solidFill>
            </a:rPr>
            <a:t>Levofloxacina</a:t>
          </a:r>
          <a:r>
            <a:rPr lang="es-VE" sz="1600" dirty="0">
              <a:solidFill>
                <a:schemeClr val="tx1"/>
              </a:solidFill>
            </a:rPr>
            <a:t> o </a:t>
          </a:r>
          <a:r>
            <a:rPr lang="es-VE" sz="1600" dirty="0" err="1">
              <a:solidFill>
                <a:schemeClr val="tx1"/>
              </a:solidFill>
            </a:rPr>
            <a:t>Moxifloxacina</a:t>
          </a:r>
          <a:endParaRPr lang="es-VE" sz="1600" dirty="0">
            <a:solidFill>
              <a:schemeClr val="tx1"/>
            </a:solidFill>
          </a:endParaRPr>
        </a:p>
      </dgm:t>
    </dgm:pt>
    <dgm:pt modelId="{379FF265-70A0-4789-BE2F-7DF95FC71476}" type="parTrans" cxnId="{7EBCD742-EED1-4195-9C08-D7873E81065F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6B880174-47FB-425D-8231-1E78582593D8}" type="sibTrans" cxnId="{7EBCD742-EED1-4195-9C08-D7873E81065F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217CDFD0-3229-4386-8AB9-482647DFC41A}">
      <dgm:prSet phldrT="[Texto]" custT="1"/>
      <dgm:spPr/>
      <dgm:t>
        <a:bodyPr/>
        <a:lstStyle/>
        <a:p>
          <a:r>
            <a:rPr lang="es-VE" sz="1600">
              <a:solidFill>
                <a:schemeClr val="tx1"/>
              </a:solidFill>
            </a:rPr>
            <a:t>Tetraciclina</a:t>
          </a:r>
          <a:endParaRPr lang="es-VE" sz="1600" dirty="0">
            <a:solidFill>
              <a:schemeClr val="tx1"/>
            </a:solidFill>
          </a:endParaRPr>
        </a:p>
      </dgm:t>
    </dgm:pt>
    <dgm:pt modelId="{FFFC1CA2-4C9B-405C-B999-9FC323501D1E}" type="parTrans" cxnId="{AEFEF887-7583-4157-AC2E-19036D6F9974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D4CC392B-F128-4C7D-804C-3A29940A72BE}" type="sibTrans" cxnId="{AEFEF887-7583-4157-AC2E-19036D6F9974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49B294B2-5630-488A-BDCA-CC86EDB635ED}">
      <dgm:prSet phldrT="[Texto]" custT="1"/>
      <dgm:spPr/>
      <dgm:t>
        <a:bodyPr/>
        <a:lstStyle/>
        <a:p>
          <a:r>
            <a:rPr lang="es-VE" sz="1600">
              <a:solidFill>
                <a:schemeClr val="tx1"/>
              </a:solidFill>
            </a:rPr>
            <a:t>Trimetoprin/sulfametoxazol</a:t>
          </a:r>
          <a:endParaRPr lang="es-VE" sz="1600" dirty="0">
            <a:solidFill>
              <a:schemeClr val="tx1"/>
            </a:solidFill>
          </a:endParaRPr>
        </a:p>
      </dgm:t>
    </dgm:pt>
    <dgm:pt modelId="{368F29F8-C1BF-469D-9CD3-90BA4B14009C}" type="parTrans" cxnId="{885293BA-6944-414D-B3DC-DC0073095CA0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BC207490-4333-484C-8F37-1707DE151ED5}" type="sibTrans" cxnId="{885293BA-6944-414D-B3DC-DC0073095CA0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B67C3154-FE16-481E-BDE7-645336740081}">
      <dgm:prSet phldrT="[Texto]" custT="1"/>
      <dgm:spPr/>
      <dgm:t>
        <a:bodyPr/>
        <a:lstStyle/>
        <a:p>
          <a:r>
            <a:rPr lang="es-VE" sz="1600" dirty="0">
              <a:solidFill>
                <a:schemeClr val="tx1"/>
              </a:solidFill>
            </a:rPr>
            <a:t>Vancomicina  </a:t>
          </a:r>
        </a:p>
      </dgm:t>
    </dgm:pt>
    <dgm:pt modelId="{C2AB3C61-C9C5-47B0-B45F-F899233DF2AF}" type="parTrans" cxnId="{309A90C7-6AE4-4764-A40C-39041A689590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3019707E-3FA0-4FDE-95BD-2C8666EBAAB9}" type="sibTrans" cxnId="{309A90C7-6AE4-4764-A40C-39041A689590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2A136AEB-E161-49B4-99B3-2886A244D8E8}" type="pres">
      <dgm:prSet presAssocID="{2DC87367-8E5A-44EC-8272-E1CA917040B6}" presName="linearFlow" presStyleCnt="0">
        <dgm:presLayoutVars>
          <dgm:dir/>
          <dgm:animLvl val="lvl"/>
          <dgm:resizeHandles/>
        </dgm:presLayoutVars>
      </dgm:prSet>
      <dgm:spPr/>
    </dgm:pt>
    <dgm:pt modelId="{3BDB8074-9DDD-4475-B983-31F4FBCE8F6D}" type="pres">
      <dgm:prSet presAssocID="{71411A2A-9DC2-403E-BB3C-0B2D77A7C907}" presName="compositeNode" presStyleCnt="0">
        <dgm:presLayoutVars>
          <dgm:bulletEnabled val="1"/>
        </dgm:presLayoutVars>
      </dgm:prSet>
      <dgm:spPr/>
    </dgm:pt>
    <dgm:pt modelId="{2158745B-50A0-43DE-98D9-41C66A1997CA}" type="pres">
      <dgm:prSet presAssocID="{71411A2A-9DC2-403E-BB3C-0B2D77A7C907}" presName="image" presStyleLbl="fgImgPlace1" presStyleIdx="0" presStyleCnt="1" custScaleX="87053" custScaleY="78907" custLinFactNeighborX="-234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3AB4263-66EC-4F1E-B16A-1FBC7B6E49D4}" type="pres">
      <dgm:prSet presAssocID="{71411A2A-9DC2-403E-BB3C-0B2D77A7C907}" presName="childNode" presStyleLbl="node1" presStyleIdx="0" presStyleCnt="1" custScaleX="44194" custLinFactNeighborX="-41543" custLinFactNeighborY="141">
        <dgm:presLayoutVars>
          <dgm:bulletEnabled val="1"/>
        </dgm:presLayoutVars>
      </dgm:prSet>
      <dgm:spPr/>
    </dgm:pt>
    <dgm:pt modelId="{3363DD59-15EF-43FA-9DCF-C16676E9ADEE}" type="pres">
      <dgm:prSet presAssocID="{71411A2A-9DC2-403E-BB3C-0B2D77A7C907}" presName="parentNode" presStyleLbl="revTx" presStyleIdx="0" presStyleCnt="1" custAng="5400000" custLinFactX="197903" custLinFactNeighborX="200000" custLinFactNeighborY="-56408">
        <dgm:presLayoutVars>
          <dgm:chMax val="0"/>
          <dgm:bulletEnabled val="1"/>
        </dgm:presLayoutVars>
      </dgm:prSet>
      <dgm:spPr/>
    </dgm:pt>
  </dgm:ptLst>
  <dgm:cxnLst>
    <dgm:cxn modelId="{75CF8F03-9DF3-48FF-A6EB-7BE105FEE23A}" type="presOf" srcId="{B67C3154-FE16-481E-BDE7-645336740081}" destId="{33AB4263-66EC-4F1E-B16A-1FBC7B6E49D4}" srcOrd="0" destOrd="6" presId="urn:microsoft.com/office/officeart/2005/8/layout/hList2"/>
    <dgm:cxn modelId="{D6E7BA0E-72E8-4808-8194-F6FB1273E859}" type="presOf" srcId="{2DC87367-8E5A-44EC-8272-E1CA917040B6}" destId="{2A136AEB-E161-49B4-99B3-2886A244D8E8}" srcOrd="0" destOrd="0" presId="urn:microsoft.com/office/officeart/2005/8/layout/hList2"/>
    <dgm:cxn modelId="{19D60A11-B5D4-484A-B8EA-B764A95686E2}" type="presOf" srcId="{7FBCA3C9-C0EA-4292-9899-34B225738E6F}" destId="{33AB4263-66EC-4F1E-B16A-1FBC7B6E49D4}" srcOrd="0" destOrd="2" presId="urn:microsoft.com/office/officeart/2005/8/layout/hList2"/>
    <dgm:cxn modelId="{2D2FC02B-21E0-4E48-BC8F-C173371DC8A5}" srcId="{71411A2A-9DC2-403E-BB3C-0B2D77A7C907}" destId="{7FBCA3C9-C0EA-4292-9899-34B225738E6F}" srcOrd="2" destOrd="0" parTransId="{E1279845-1203-4BCF-B6FB-B5EA71555876}" sibTransId="{86FA08ED-2B21-4289-BEF4-C29D3F759318}"/>
    <dgm:cxn modelId="{5B261E2D-A2F6-4935-99CE-0A460A6B9945}" type="presOf" srcId="{0A6EC0CA-3D69-491D-AB96-A74BCFC428D2}" destId="{33AB4263-66EC-4F1E-B16A-1FBC7B6E49D4}" srcOrd="0" destOrd="3" presId="urn:microsoft.com/office/officeart/2005/8/layout/hList2"/>
    <dgm:cxn modelId="{8F1F075E-039F-4A74-95E2-3F8C619E2ED0}" type="presOf" srcId="{CDB2D41D-E919-4909-8138-1DC06CED9008}" destId="{33AB4263-66EC-4F1E-B16A-1FBC7B6E49D4}" srcOrd="0" destOrd="0" presId="urn:microsoft.com/office/officeart/2005/8/layout/hList2"/>
    <dgm:cxn modelId="{7EBCD742-EED1-4195-9C08-D7873E81065F}" srcId="{71411A2A-9DC2-403E-BB3C-0B2D77A7C907}" destId="{0A6EC0CA-3D69-491D-AB96-A74BCFC428D2}" srcOrd="3" destOrd="0" parTransId="{379FF265-70A0-4789-BE2F-7DF95FC71476}" sibTransId="{6B880174-47FB-425D-8231-1E78582593D8}"/>
    <dgm:cxn modelId="{CF8E706B-42AD-4A95-BB2E-D7CEC8CB4990}" type="presOf" srcId="{49B294B2-5630-488A-BDCA-CC86EDB635ED}" destId="{33AB4263-66EC-4F1E-B16A-1FBC7B6E49D4}" srcOrd="0" destOrd="5" presId="urn:microsoft.com/office/officeart/2005/8/layout/hList2"/>
    <dgm:cxn modelId="{AEFEF887-7583-4157-AC2E-19036D6F9974}" srcId="{71411A2A-9DC2-403E-BB3C-0B2D77A7C907}" destId="{217CDFD0-3229-4386-8AB9-482647DFC41A}" srcOrd="4" destOrd="0" parTransId="{FFFC1CA2-4C9B-405C-B999-9FC323501D1E}" sibTransId="{D4CC392B-F128-4C7D-804C-3A29940A72BE}"/>
    <dgm:cxn modelId="{9240738C-3897-4452-88EE-C011CFE0AC93}" srcId="{71411A2A-9DC2-403E-BB3C-0B2D77A7C907}" destId="{FF989BCF-BC19-4396-B849-C75C9F172A15}" srcOrd="1" destOrd="0" parTransId="{7FB95553-D1CA-45D3-B8AA-26FFEBDEA4F8}" sibTransId="{D613943E-73D4-49C7-BFC3-49EB2272CBC0}"/>
    <dgm:cxn modelId="{D71ADCA1-2297-4523-B830-EB3DCC30A6BD}" type="presOf" srcId="{FF989BCF-BC19-4396-B849-C75C9F172A15}" destId="{33AB4263-66EC-4F1E-B16A-1FBC7B6E49D4}" srcOrd="0" destOrd="1" presId="urn:microsoft.com/office/officeart/2005/8/layout/hList2"/>
    <dgm:cxn modelId="{885293BA-6944-414D-B3DC-DC0073095CA0}" srcId="{71411A2A-9DC2-403E-BB3C-0B2D77A7C907}" destId="{49B294B2-5630-488A-BDCA-CC86EDB635ED}" srcOrd="5" destOrd="0" parTransId="{368F29F8-C1BF-469D-9CD3-90BA4B14009C}" sibTransId="{BC207490-4333-484C-8F37-1707DE151ED5}"/>
    <dgm:cxn modelId="{309A90C7-6AE4-4764-A40C-39041A689590}" srcId="{71411A2A-9DC2-403E-BB3C-0B2D77A7C907}" destId="{B67C3154-FE16-481E-BDE7-645336740081}" srcOrd="6" destOrd="0" parTransId="{C2AB3C61-C9C5-47B0-B45F-F899233DF2AF}" sibTransId="{3019707E-3FA0-4FDE-95BD-2C8666EBAAB9}"/>
    <dgm:cxn modelId="{9962D9E2-EAC7-4843-9E85-39254F1D66A8}" srcId="{71411A2A-9DC2-403E-BB3C-0B2D77A7C907}" destId="{CDB2D41D-E919-4909-8138-1DC06CED9008}" srcOrd="0" destOrd="0" parTransId="{A43FFD92-413C-4990-BA4B-89C9CD27AD8E}" sibTransId="{5A7F8D3D-00E4-4A61-8FD7-8C9E4A1FDB94}"/>
    <dgm:cxn modelId="{A57E4FE6-E10B-489F-B2F2-6F488B537239}" type="presOf" srcId="{71411A2A-9DC2-403E-BB3C-0B2D77A7C907}" destId="{3363DD59-15EF-43FA-9DCF-C16676E9ADEE}" srcOrd="0" destOrd="0" presId="urn:microsoft.com/office/officeart/2005/8/layout/hList2"/>
    <dgm:cxn modelId="{C5A97FEF-CF28-4327-9359-C32A65E85E24}" srcId="{2DC87367-8E5A-44EC-8272-E1CA917040B6}" destId="{71411A2A-9DC2-403E-BB3C-0B2D77A7C907}" srcOrd="0" destOrd="0" parTransId="{92C97225-ADED-41D4-BDCD-233B77A4BE5D}" sibTransId="{909D9F19-BF21-4DEF-8885-9CA7CE7DD288}"/>
    <dgm:cxn modelId="{F62DEDFA-1AAC-49C9-BFA1-AC293F23EE27}" type="presOf" srcId="{217CDFD0-3229-4386-8AB9-482647DFC41A}" destId="{33AB4263-66EC-4F1E-B16A-1FBC7B6E49D4}" srcOrd="0" destOrd="4" presId="urn:microsoft.com/office/officeart/2005/8/layout/hList2"/>
    <dgm:cxn modelId="{19B170DF-7D1F-4CC7-990F-C424693E6964}" type="presParOf" srcId="{2A136AEB-E161-49B4-99B3-2886A244D8E8}" destId="{3BDB8074-9DDD-4475-B983-31F4FBCE8F6D}" srcOrd="0" destOrd="0" presId="urn:microsoft.com/office/officeart/2005/8/layout/hList2"/>
    <dgm:cxn modelId="{70FAD6A3-BA42-4BD7-B140-9F62F9474749}" type="presParOf" srcId="{3BDB8074-9DDD-4475-B983-31F4FBCE8F6D}" destId="{2158745B-50A0-43DE-98D9-41C66A1997CA}" srcOrd="0" destOrd="0" presId="urn:microsoft.com/office/officeart/2005/8/layout/hList2"/>
    <dgm:cxn modelId="{7C6571E0-6A1E-4A2B-B851-038C34676F7E}" type="presParOf" srcId="{3BDB8074-9DDD-4475-B983-31F4FBCE8F6D}" destId="{33AB4263-66EC-4F1E-B16A-1FBC7B6E49D4}" srcOrd="1" destOrd="0" presId="urn:microsoft.com/office/officeart/2005/8/layout/hList2"/>
    <dgm:cxn modelId="{2A7EF902-8F70-4B05-9403-5DC523D8DEE2}" type="presParOf" srcId="{3BDB8074-9DDD-4475-B983-31F4FBCE8F6D}" destId="{3363DD59-15EF-43FA-9DCF-C16676E9ADE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3DD59-15EF-43FA-9DCF-C16676E9ADEE}">
      <dsp:nvSpPr>
        <dsp:cNvPr id="0" name=""/>
        <dsp:cNvSpPr/>
      </dsp:nvSpPr>
      <dsp:spPr>
        <a:xfrm>
          <a:off x="3227417" y="402545"/>
          <a:ext cx="4549465" cy="962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48772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i="1" kern="1200" dirty="0" err="1">
              <a:solidFill>
                <a:schemeClr val="tx1"/>
              </a:solidFill>
            </a:rPr>
            <a:t>Streptococcus</a:t>
          </a:r>
          <a:r>
            <a:rPr lang="es-VE" sz="2000" i="1" kern="1200" dirty="0">
              <a:solidFill>
                <a:schemeClr val="tx1"/>
              </a:solidFill>
            </a:rPr>
            <a:t> </a:t>
          </a:r>
          <a:r>
            <a:rPr lang="es-VE" sz="2000" i="1" kern="1200" dirty="0" err="1">
              <a:solidFill>
                <a:schemeClr val="tx1"/>
              </a:solidFill>
            </a:rPr>
            <a:t>pneumoniae</a:t>
          </a:r>
          <a:endParaRPr lang="es-VE" sz="2000" i="1" kern="1200" dirty="0">
            <a:solidFill>
              <a:schemeClr val="tx1"/>
            </a:solidFill>
          </a:endParaRPr>
        </a:p>
      </dsp:txBody>
      <dsp:txXfrm>
        <a:off x="3227417" y="402545"/>
        <a:ext cx="4549465" cy="962386"/>
      </dsp:txXfrm>
    </dsp:sp>
    <dsp:sp modelId="{33AB4263-66EC-4F1E-B16A-1FBC7B6E49D4}">
      <dsp:nvSpPr>
        <dsp:cNvPr id="0" name=""/>
        <dsp:cNvSpPr/>
      </dsp:nvSpPr>
      <dsp:spPr>
        <a:xfrm>
          <a:off x="1152144" y="1181683"/>
          <a:ext cx="3245967" cy="45494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84877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1600" kern="1200" dirty="0" err="1">
              <a:solidFill>
                <a:schemeClr val="tx1"/>
              </a:solidFill>
            </a:rPr>
            <a:t>Oxacilina</a:t>
          </a:r>
          <a:r>
            <a:rPr lang="es-VE" sz="1600" kern="1200" dirty="0">
              <a:solidFill>
                <a:schemeClr val="tx1"/>
              </a:solidFill>
            </a:rPr>
            <a:t> (penicilina)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1600" kern="1200" dirty="0" err="1">
              <a:solidFill>
                <a:schemeClr val="tx1"/>
              </a:solidFill>
            </a:rPr>
            <a:t>ErItromicina</a:t>
          </a:r>
          <a:endParaRPr lang="es-VE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1600" kern="1200">
              <a:solidFill>
                <a:schemeClr val="tx1"/>
              </a:solidFill>
            </a:rPr>
            <a:t>Clindamicina</a:t>
          </a:r>
          <a:endParaRPr lang="es-VE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1600" kern="1200" dirty="0" err="1">
              <a:solidFill>
                <a:schemeClr val="tx1"/>
              </a:solidFill>
            </a:rPr>
            <a:t>Levofloxacina</a:t>
          </a:r>
          <a:r>
            <a:rPr lang="es-VE" sz="1600" kern="1200" dirty="0">
              <a:solidFill>
                <a:schemeClr val="tx1"/>
              </a:solidFill>
            </a:rPr>
            <a:t> o </a:t>
          </a:r>
          <a:r>
            <a:rPr lang="es-VE" sz="1600" kern="1200" dirty="0" err="1">
              <a:solidFill>
                <a:schemeClr val="tx1"/>
              </a:solidFill>
            </a:rPr>
            <a:t>Moxifloxacina</a:t>
          </a:r>
          <a:endParaRPr lang="es-VE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1600" kern="1200">
              <a:solidFill>
                <a:schemeClr val="tx1"/>
              </a:solidFill>
            </a:rPr>
            <a:t>Tetraciclina</a:t>
          </a:r>
          <a:endParaRPr lang="es-VE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1600" kern="1200">
              <a:solidFill>
                <a:schemeClr val="tx1"/>
              </a:solidFill>
            </a:rPr>
            <a:t>Trimetoprin/sulfametoxazol</a:t>
          </a:r>
          <a:endParaRPr lang="es-VE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1600" kern="1200" dirty="0">
              <a:solidFill>
                <a:schemeClr val="tx1"/>
              </a:solidFill>
            </a:rPr>
            <a:t>Vancomicina  </a:t>
          </a:r>
        </a:p>
      </dsp:txBody>
      <dsp:txXfrm>
        <a:off x="1152144" y="1181683"/>
        <a:ext cx="3245967" cy="4549465"/>
      </dsp:txXfrm>
    </dsp:sp>
    <dsp:sp modelId="{2158745B-50A0-43DE-98D9-41C66A1997CA}">
      <dsp:nvSpPr>
        <dsp:cNvPr id="0" name=""/>
        <dsp:cNvSpPr/>
      </dsp:nvSpPr>
      <dsp:spPr>
        <a:xfrm>
          <a:off x="864099" y="107914"/>
          <a:ext cx="1675573" cy="1518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A1F5-81AC-45C3-9DCB-CD087124E307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A3D-85F2-4375-A753-61C882FC5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22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A1F5-81AC-45C3-9DCB-CD087124E307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A3D-85F2-4375-A753-61C882FC5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40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A1F5-81AC-45C3-9DCB-CD087124E307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A3D-85F2-4375-A753-61C882FC5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49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079C7E4-2A51-47AE-A7E6-91A93A8BC903}" type="datetimeFigureOut">
              <a:rPr lang="es-VE"/>
              <a:pPr>
                <a:defRPr/>
              </a:pPr>
              <a:t>23/10/2024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57BC26-56B5-454C-BBAB-3459F6F31CAF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2112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4F8FC4-E8A9-4DD5-8071-44B9B037CC3B}" type="datetimeFigureOut">
              <a:rPr lang="es-VE"/>
              <a:pPr>
                <a:defRPr/>
              </a:pPr>
              <a:t>23/10/2024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3015CE-C614-42D7-BC4E-BA2D5D645F24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23763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7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5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3A6C88-5CB5-4FFF-9118-C8CA9183C994}" type="datetimeFigureOut">
              <a:rPr lang="es-VE"/>
              <a:pPr>
                <a:defRPr/>
              </a:pPr>
              <a:t>23/10/2024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71E8645-442A-4BCD-95FF-8AF9BB55CAFE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74719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2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2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06A2D6-C870-450E-8C09-CF5F3F2E4D53}" type="datetimeFigureOut">
              <a:rPr lang="es-VE"/>
              <a:pPr>
                <a:defRPr/>
              </a:pPr>
              <a:t>23/10/2024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392667C-F2EF-43A7-8AEB-1FF68DBEDC3A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44526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22" indent="0">
              <a:buNone/>
              <a:defRPr sz="2000" b="1"/>
            </a:lvl2pPr>
            <a:lvl3pPr marL="911837" indent="0">
              <a:buNone/>
              <a:defRPr sz="1800" b="1"/>
            </a:lvl3pPr>
            <a:lvl4pPr marL="1367757" indent="0">
              <a:buNone/>
              <a:defRPr sz="1600" b="1"/>
            </a:lvl4pPr>
            <a:lvl5pPr marL="1823674" indent="0">
              <a:buNone/>
              <a:defRPr sz="1600" b="1"/>
            </a:lvl5pPr>
            <a:lvl6pPr marL="2279593" indent="0">
              <a:buNone/>
              <a:defRPr sz="1600" b="1"/>
            </a:lvl6pPr>
            <a:lvl7pPr marL="2735511" indent="0">
              <a:buNone/>
              <a:defRPr sz="1600" b="1"/>
            </a:lvl7pPr>
            <a:lvl8pPr marL="3191432" indent="0">
              <a:buNone/>
              <a:defRPr sz="1600" b="1"/>
            </a:lvl8pPr>
            <a:lvl9pPr marL="364734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4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22" indent="0">
              <a:buNone/>
              <a:defRPr sz="2000" b="1"/>
            </a:lvl2pPr>
            <a:lvl3pPr marL="911837" indent="0">
              <a:buNone/>
              <a:defRPr sz="1800" b="1"/>
            </a:lvl3pPr>
            <a:lvl4pPr marL="1367757" indent="0">
              <a:buNone/>
              <a:defRPr sz="1600" b="1"/>
            </a:lvl4pPr>
            <a:lvl5pPr marL="1823674" indent="0">
              <a:buNone/>
              <a:defRPr sz="1600" b="1"/>
            </a:lvl5pPr>
            <a:lvl6pPr marL="2279593" indent="0">
              <a:buNone/>
              <a:defRPr sz="1600" b="1"/>
            </a:lvl6pPr>
            <a:lvl7pPr marL="2735511" indent="0">
              <a:buNone/>
              <a:defRPr sz="1600" b="1"/>
            </a:lvl7pPr>
            <a:lvl8pPr marL="3191432" indent="0">
              <a:buNone/>
              <a:defRPr sz="1600" b="1"/>
            </a:lvl8pPr>
            <a:lvl9pPr marL="364734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A46C95F-5092-42D9-9AA4-CAE77EBC6961}" type="datetimeFigureOut">
              <a:rPr lang="es-VE"/>
              <a:pPr>
                <a:defRPr/>
              </a:pPr>
              <a:t>23/10/2024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99E8DB-ED7D-40CF-A78F-04D77707A9A5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84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45B836D-FA68-4817-A881-857AD121D3E5}" type="datetimeFigureOut">
              <a:rPr lang="es-VE"/>
              <a:pPr>
                <a:defRPr/>
              </a:pPr>
              <a:t>23/10/2024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F4F525-999B-4F72-9C45-C4F6B4D3DF9A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26461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BC7E99B-6E47-4422-AA4C-398902790E2B}" type="datetimeFigureOut">
              <a:rPr lang="es-VE"/>
              <a:pPr>
                <a:defRPr/>
              </a:pPr>
              <a:t>23/10/2024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7CE57FF-478C-4E92-9E5F-39C7FCF67AF4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2462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22" indent="0">
              <a:buNone/>
              <a:defRPr sz="1200"/>
            </a:lvl2pPr>
            <a:lvl3pPr marL="911837" indent="0">
              <a:buNone/>
              <a:defRPr sz="1000"/>
            </a:lvl3pPr>
            <a:lvl4pPr marL="1367757" indent="0">
              <a:buNone/>
              <a:defRPr sz="900"/>
            </a:lvl4pPr>
            <a:lvl5pPr marL="1823674" indent="0">
              <a:buNone/>
              <a:defRPr sz="900"/>
            </a:lvl5pPr>
            <a:lvl6pPr marL="2279593" indent="0">
              <a:buNone/>
              <a:defRPr sz="900"/>
            </a:lvl6pPr>
            <a:lvl7pPr marL="2735511" indent="0">
              <a:buNone/>
              <a:defRPr sz="900"/>
            </a:lvl7pPr>
            <a:lvl8pPr marL="3191432" indent="0">
              <a:buNone/>
              <a:defRPr sz="900"/>
            </a:lvl8pPr>
            <a:lvl9pPr marL="364734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2CF0F48-99F8-469B-AFA6-78CD97527156}" type="datetimeFigureOut">
              <a:rPr lang="es-VE"/>
              <a:pPr>
                <a:defRPr/>
              </a:pPr>
              <a:t>23/10/2024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0FC83EA-9ABE-4E49-9F67-8AC72E793D3A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3070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A1F5-81AC-45C3-9DCB-CD087124E307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A3D-85F2-4375-A753-61C882FC5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135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922" indent="0">
              <a:buNone/>
              <a:defRPr sz="2800"/>
            </a:lvl2pPr>
            <a:lvl3pPr marL="911837" indent="0">
              <a:buNone/>
              <a:defRPr sz="2400"/>
            </a:lvl3pPr>
            <a:lvl4pPr marL="1367757" indent="0">
              <a:buNone/>
              <a:defRPr sz="2000"/>
            </a:lvl4pPr>
            <a:lvl5pPr marL="1823674" indent="0">
              <a:buNone/>
              <a:defRPr sz="2000"/>
            </a:lvl5pPr>
            <a:lvl6pPr marL="2279593" indent="0">
              <a:buNone/>
              <a:defRPr sz="2000"/>
            </a:lvl6pPr>
            <a:lvl7pPr marL="2735511" indent="0">
              <a:buNone/>
              <a:defRPr sz="2000"/>
            </a:lvl7pPr>
            <a:lvl8pPr marL="3191432" indent="0">
              <a:buNone/>
              <a:defRPr sz="2000"/>
            </a:lvl8pPr>
            <a:lvl9pPr marL="3647349" indent="0">
              <a:buNone/>
              <a:defRPr sz="2000"/>
            </a:lvl9pPr>
          </a:lstStyle>
          <a:p>
            <a:pPr lvl="0"/>
            <a:endParaRPr lang="es-V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922" indent="0">
              <a:buNone/>
              <a:defRPr sz="1200"/>
            </a:lvl2pPr>
            <a:lvl3pPr marL="911837" indent="0">
              <a:buNone/>
              <a:defRPr sz="1000"/>
            </a:lvl3pPr>
            <a:lvl4pPr marL="1367757" indent="0">
              <a:buNone/>
              <a:defRPr sz="900"/>
            </a:lvl4pPr>
            <a:lvl5pPr marL="1823674" indent="0">
              <a:buNone/>
              <a:defRPr sz="900"/>
            </a:lvl5pPr>
            <a:lvl6pPr marL="2279593" indent="0">
              <a:buNone/>
              <a:defRPr sz="900"/>
            </a:lvl6pPr>
            <a:lvl7pPr marL="2735511" indent="0">
              <a:buNone/>
              <a:defRPr sz="900"/>
            </a:lvl7pPr>
            <a:lvl8pPr marL="3191432" indent="0">
              <a:buNone/>
              <a:defRPr sz="900"/>
            </a:lvl8pPr>
            <a:lvl9pPr marL="364734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8A3C5D-13CA-4BEA-A3F3-E594AD5727D8}" type="datetimeFigureOut">
              <a:rPr lang="es-VE"/>
              <a:pPr>
                <a:defRPr/>
              </a:pPr>
              <a:t>23/10/2024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5FC86E-B936-47EE-BDCC-A024AF4BBFAE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75950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E3A896-CD25-401A-AE93-6B2F3AB84258}" type="datetimeFigureOut">
              <a:rPr lang="es-VE"/>
              <a:pPr>
                <a:defRPr/>
              </a:pPr>
              <a:t>23/10/2024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11554F-EB39-4CE4-A438-C043C3E427FE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5967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84094A9-845B-4E17-BC27-EC8C3AE2C395}" type="datetimeFigureOut">
              <a:rPr lang="es-VE"/>
              <a:pPr>
                <a:defRPr/>
              </a:pPr>
              <a:t>23/10/2024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EE8B62-25B3-43B5-BB10-08822EBAE25B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01957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922" indent="0" algn="ctr">
              <a:buNone/>
              <a:defRPr/>
            </a:lvl2pPr>
            <a:lvl3pPr marL="911837" indent="0" algn="ctr">
              <a:buNone/>
              <a:defRPr/>
            </a:lvl3pPr>
            <a:lvl4pPr marL="1367757" indent="0" algn="ctr">
              <a:buNone/>
              <a:defRPr/>
            </a:lvl4pPr>
            <a:lvl5pPr marL="1823674" indent="0" algn="ctr">
              <a:buNone/>
              <a:defRPr/>
            </a:lvl5pPr>
            <a:lvl6pPr marL="2279593" indent="0" algn="ctr">
              <a:buNone/>
              <a:defRPr/>
            </a:lvl6pPr>
            <a:lvl7pPr marL="2735511" indent="0" algn="ctr">
              <a:buNone/>
              <a:defRPr/>
            </a:lvl7pPr>
            <a:lvl8pPr marL="3191432" indent="0" algn="ctr">
              <a:buNone/>
              <a:defRPr/>
            </a:lvl8pPr>
            <a:lvl9pPr marL="3647349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1749E-3D0C-458A-9C12-125B5AED75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326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B137A-E73D-445D-8ABC-8D70194317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971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22" indent="0">
              <a:buNone/>
              <a:defRPr sz="1800"/>
            </a:lvl2pPr>
            <a:lvl3pPr marL="911837" indent="0">
              <a:buNone/>
              <a:defRPr sz="1600"/>
            </a:lvl3pPr>
            <a:lvl4pPr marL="1367757" indent="0">
              <a:buNone/>
              <a:defRPr sz="1400"/>
            </a:lvl4pPr>
            <a:lvl5pPr marL="1823674" indent="0">
              <a:buNone/>
              <a:defRPr sz="1400"/>
            </a:lvl5pPr>
            <a:lvl6pPr marL="2279593" indent="0">
              <a:buNone/>
              <a:defRPr sz="1400"/>
            </a:lvl6pPr>
            <a:lvl7pPr marL="2735511" indent="0">
              <a:buNone/>
              <a:defRPr sz="1400"/>
            </a:lvl7pPr>
            <a:lvl8pPr marL="3191432" indent="0">
              <a:buNone/>
              <a:defRPr sz="1400"/>
            </a:lvl8pPr>
            <a:lvl9pPr marL="3647349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718E-3E5E-4808-90AB-523E4437D7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241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2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2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832DB-95FE-4F04-9F76-31EE3844D3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668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22" indent="0">
              <a:buNone/>
              <a:defRPr sz="2000" b="1"/>
            </a:lvl2pPr>
            <a:lvl3pPr marL="911837" indent="0">
              <a:buNone/>
              <a:defRPr sz="1800" b="1"/>
            </a:lvl3pPr>
            <a:lvl4pPr marL="1367757" indent="0">
              <a:buNone/>
              <a:defRPr sz="1600" b="1"/>
            </a:lvl4pPr>
            <a:lvl5pPr marL="1823674" indent="0">
              <a:buNone/>
              <a:defRPr sz="1600" b="1"/>
            </a:lvl5pPr>
            <a:lvl6pPr marL="2279593" indent="0">
              <a:buNone/>
              <a:defRPr sz="1600" b="1"/>
            </a:lvl6pPr>
            <a:lvl7pPr marL="2735511" indent="0">
              <a:buNone/>
              <a:defRPr sz="1600" b="1"/>
            </a:lvl7pPr>
            <a:lvl8pPr marL="3191432" indent="0">
              <a:buNone/>
              <a:defRPr sz="1600" b="1"/>
            </a:lvl8pPr>
            <a:lvl9pPr marL="364734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4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22" indent="0">
              <a:buNone/>
              <a:defRPr sz="2000" b="1"/>
            </a:lvl2pPr>
            <a:lvl3pPr marL="911837" indent="0">
              <a:buNone/>
              <a:defRPr sz="1800" b="1"/>
            </a:lvl3pPr>
            <a:lvl4pPr marL="1367757" indent="0">
              <a:buNone/>
              <a:defRPr sz="1600" b="1"/>
            </a:lvl4pPr>
            <a:lvl5pPr marL="1823674" indent="0">
              <a:buNone/>
              <a:defRPr sz="1600" b="1"/>
            </a:lvl5pPr>
            <a:lvl6pPr marL="2279593" indent="0">
              <a:buNone/>
              <a:defRPr sz="1600" b="1"/>
            </a:lvl6pPr>
            <a:lvl7pPr marL="2735511" indent="0">
              <a:buNone/>
              <a:defRPr sz="1600" b="1"/>
            </a:lvl7pPr>
            <a:lvl8pPr marL="3191432" indent="0">
              <a:buNone/>
              <a:defRPr sz="1600" b="1"/>
            </a:lvl8pPr>
            <a:lvl9pPr marL="364734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C4F0-A7A9-4B16-97F0-CE359EBB98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94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9BC07-B5E4-457A-B70F-260490512E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329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70C07-4EB2-4696-AD0C-4763A42A9A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64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A1F5-81AC-45C3-9DCB-CD087124E307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A3D-85F2-4375-A753-61C882FC5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98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22" indent="0">
              <a:buNone/>
              <a:defRPr sz="1200"/>
            </a:lvl2pPr>
            <a:lvl3pPr marL="911837" indent="0">
              <a:buNone/>
              <a:defRPr sz="1000"/>
            </a:lvl3pPr>
            <a:lvl4pPr marL="1367757" indent="0">
              <a:buNone/>
              <a:defRPr sz="900"/>
            </a:lvl4pPr>
            <a:lvl5pPr marL="1823674" indent="0">
              <a:buNone/>
              <a:defRPr sz="900"/>
            </a:lvl5pPr>
            <a:lvl6pPr marL="2279593" indent="0">
              <a:buNone/>
              <a:defRPr sz="900"/>
            </a:lvl6pPr>
            <a:lvl7pPr marL="2735511" indent="0">
              <a:buNone/>
              <a:defRPr sz="900"/>
            </a:lvl7pPr>
            <a:lvl8pPr marL="3191432" indent="0">
              <a:buNone/>
              <a:defRPr sz="900"/>
            </a:lvl8pPr>
            <a:lvl9pPr marL="364734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2FAEC-6A65-47CF-93FC-C05230C3D3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244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22" indent="0">
              <a:buNone/>
              <a:defRPr sz="2800"/>
            </a:lvl2pPr>
            <a:lvl3pPr marL="911837" indent="0">
              <a:buNone/>
              <a:defRPr sz="2400"/>
            </a:lvl3pPr>
            <a:lvl4pPr marL="1367757" indent="0">
              <a:buNone/>
              <a:defRPr sz="2000"/>
            </a:lvl4pPr>
            <a:lvl5pPr marL="1823674" indent="0">
              <a:buNone/>
              <a:defRPr sz="2000"/>
            </a:lvl5pPr>
            <a:lvl6pPr marL="2279593" indent="0">
              <a:buNone/>
              <a:defRPr sz="2000"/>
            </a:lvl6pPr>
            <a:lvl7pPr marL="2735511" indent="0">
              <a:buNone/>
              <a:defRPr sz="2000"/>
            </a:lvl7pPr>
            <a:lvl8pPr marL="3191432" indent="0">
              <a:buNone/>
              <a:defRPr sz="2000"/>
            </a:lvl8pPr>
            <a:lvl9pPr marL="3647349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922" indent="0">
              <a:buNone/>
              <a:defRPr sz="1200"/>
            </a:lvl2pPr>
            <a:lvl3pPr marL="911837" indent="0">
              <a:buNone/>
              <a:defRPr sz="1000"/>
            </a:lvl3pPr>
            <a:lvl4pPr marL="1367757" indent="0">
              <a:buNone/>
              <a:defRPr sz="900"/>
            </a:lvl4pPr>
            <a:lvl5pPr marL="1823674" indent="0">
              <a:buNone/>
              <a:defRPr sz="900"/>
            </a:lvl5pPr>
            <a:lvl6pPr marL="2279593" indent="0">
              <a:buNone/>
              <a:defRPr sz="900"/>
            </a:lvl6pPr>
            <a:lvl7pPr marL="2735511" indent="0">
              <a:buNone/>
              <a:defRPr sz="900"/>
            </a:lvl7pPr>
            <a:lvl8pPr marL="3191432" indent="0">
              <a:buNone/>
              <a:defRPr sz="900"/>
            </a:lvl8pPr>
            <a:lvl9pPr marL="364734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AD12-05D5-4716-A29C-553034C2D6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866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CA83C-44BB-4170-9491-62325ACD21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260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A6BBC-4BBD-4159-A19D-F1DEA2511D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513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85F7D-D0C3-4A36-A770-86B358613B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738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2AEED-6ECF-4CCB-81D2-0C3FCEBDF6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994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24388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s-VE" noProof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altLang="es-V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altLang="es-V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6E0D-9811-4851-843B-4248420BB1E4}" type="slidenum">
              <a:rPr lang="es-VE" altLang="es-VE"/>
              <a:pPr>
                <a:defRPr/>
              </a:pPr>
              <a:t>‹Nº›</a:t>
            </a:fld>
            <a:endParaRPr lang="es-VE" altLang="es-VE"/>
          </a:p>
        </p:txBody>
      </p:sp>
    </p:spTree>
    <p:extLst>
      <p:ext uri="{BB962C8B-B14F-4D97-AF65-F5344CB8AC3E}">
        <p14:creationId xmlns:p14="http://schemas.microsoft.com/office/powerpoint/2010/main" val="605231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1" y="1371600"/>
            <a:ext cx="7851648" cy="1828800"/>
          </a:xfrm>
          <a:ln>
            <a:noFill/>
          </a:ln>
        </p:spPr>
        <p:txBody>
          <a:bodyPr tIns="0" rIns="1823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35"/>
          <a:lstStyle>
            <a:lvl1pPr marL="0" marR="45593" indent="0" algn="r">
              <a:buNone/>
              <a:defRPr>
                <a:solidFill>
                  <a:schemeClr val="tx1"/>
                </a:solidFill>
              </a:defRPr>
            </a:lvl1pPr>
            <a:lvl2pPr marL="455922" indent="0" algn="ctr">
              <a:buNone/>
            </a:lvl2pPr>
            <a:lvl3pPr marL="911837" indent="0" algn="ctr">
              <a:buNone/>
            </a:lvl3pPr>
            <a:lvl4pPr marL="1367757" indent="0" algn="ctr">
              <a:buNone/>
            </a:lvl4pPr>
            <a:lvl5pPr marL="1823674" indent="0" algn="ctr">
              <a:buNone/>
            </a:lvl5pPr>
            <a:lvl6pPr marL="2279593" indent="0" algn="ctr">
              <a:buNone/>
            </a:lvl6pPr>
            <a:lvl7pPr marL="2735511" indent="0" algn="ctr">
              <a:buNone/>
            </a:lvl7pPr>
            <a:lvl8pPr marL="3191432" indent="0" algn="ctr">
              <a:buNone/>
            </a:lvl8pPr>
            <a:lvl9pPr marL="3647349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64FF2A8-2BD3-4046-9FE2-78745355AE84}" type="datetimeFigureOut">
              <a:rPr lang="es-ES"/>
              <a:pPr>
                <a:defRPr/>
              </a:pPr>
              <a:t>23/10/2024</a:t>
            </a:fld>
            <a:endParaRPr lang="es-E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343D052-F5BE-4E86-8CE8-B26CE57E23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03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B4850AD-4400-4337-A095-5A88FF79992B}" type="datetimeFigureOut">
              <a:rPr lang="es-ES"/>
              <a:pPr>
                <a:defRPr/>
              </a:pPr>
              <a:t>23/10/2024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0824ABD-FF1E-42A6-BD49-0FE9A2C238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749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593" rIns="45593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A5EDBFF-8F5E-40C5-859D-3745ED830625}" type="datetimeFigureOut">
              <a:rPr lang="es-ES"/>
              <a:pPr>
                <a:defRPr/>
              </a:pPr>
              <a:t>23/10/2024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B7C815-CBED-4F40-9BC9-705B8B8752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989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A1F5-81AC-45C3-9DCB-CD087124E307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A3D-85F2-4375-A753-61C882FC5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233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572D9BB-BF5E-4E5B-9E49-BABBC01574C6}" type="datetimeFigureOut">
              <a:rPr lang="es-ES"/>
              <a:pPr>
                <a:defRPr/>
              </a:pPr>
              <a:t>23/10/2024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7EFA8F9-C556-46DD-A48D-0C4A6C42A5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972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593" tIns="0" rIns="45593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49" y="1859781"/>
            <a:ext cx="4041775" cy="654843"/>
          </a:xfrm>
        </p:spPr>
        <p:txBody>
          <a:bodyPr lIns="45593" tIns="0" rIns="45593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4A60321-1385-4409-876C-18BDBB4A64CE}" type="datetimeFigureOut">
              <a:rPr lang="es-ES"/>
              <a:pPr>
                <a:defRPr/>
              </a:pPr>
              <a:t>23/10/2024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03ED946-17A8-41CA-805B-4BE008F258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286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8A0004-67BF-41E5-8BB8-8BF5A45E6FAF}" type="datetimeFigureOut">
              <a:rPr lang="es-ES"/>
              <a:pPr>
                <a:defRPr/>
              </a:pPr>
              <a:t>23/10/2024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99C242F-1EDB-430B-95A9-F7476A4DAF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050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44A3257-8162-4E3A-AC00-1CC8EE9B36E3}" type="datetimeFigureOut">
              <a:rPr lang="es-ES"/>
              <a:pPr>
                <a:defRPr/>
              </a:pPr>
              <a:t>23/10/2024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24F2761-6CFD-4DB2-8DCF-129BD45869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251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35" rIns="18235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FAD5FC4-FA45-4467-AC77-91C9D995812A}" type="datetimeFigureOut">
              <a:rPr lang="es-ES"/>
              <a:pPr>
                <a:defRPr/>
              </a:pPr>
              <a:t>23/10/2024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555605D-BFE0-481E-AC53-259A5AA032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568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184" tIns="45593" rIns="91184" bIns="45593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184" tIns="45593" rIns="91184" bIns="45593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77020"/>
            <a:ext cx="2212848" cy="1582621"/>
          </a:xfrm>
        </p:spPr>
        <p:txBody>
          <a:bodyPr lIns="45593" rIns="45593" bIns="45593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826" rIns="45593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B036B83-1F9F-4D9A-B2CA-59BB0D5C8888}" type="datetimeFigureOut">
              <a:rPr lang="es-ES"/>
              <a:pPr>
                <a:defRPr/>
              </a:pPr>
              <a:t>23/10/2024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181F574-8AB5-48AB-BFB3-590658CFA2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244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13C0CD7-0513-46F7-8CA5-79ED8E211A62}" type="datetimeFigureOut">
              <a:rPr lang="es-ES"/>
              <a:pPr>
                <a:defRPr/>
              </a:pPr>
              <a:t>23/10/2024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0B33417-4AFB-4F7A-BE78-6AA9516487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8122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25"/>
            <a:ext cx="2057400" cy="52117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25"/>
            <a:ext cx="6019800" cy="52117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76D308-BBE4-4F1E-A9A0-547C8904B05C}" type="datetimeFigureOut">
              <a:rPr lang="es-ES"/>
              <a:pPr>
                <a:defRPr/>
              </a:pPr>
              <a:t>23/10/2024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E735DBE-7EC4-4900-AC67-BA89CCF191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73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A1F5-81AC-45C3-9DCB-CD087124E307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A3D-85F2-4375-A753-61C882FC5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66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A1F5-81AC-45C3-9DCB-CD087124E307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A3D-85F2-4375-A753-61C882FC5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25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A1F5-81AC-45C3-9DCB-CD087124E307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A3D-85F2-4375-A753-61C882FC5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8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A1F5-81AC-45C3-9DCB-CD087124E307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A3D-85F2-4375-A753-61C882FC5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39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A1F5-81AC-45C3-9DCB-CD087124E307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A3D-85F2-4375-A753-61C882FC5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66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A1F5-81AC-45C3-9DCB-CD087124E307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9CA3D-85F2-4375-A753-61C882FC5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7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3" rIns="91184" bIns="455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1126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3" rIns="91184" bIns="45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184" tIns="45593" rIns="91184" bIns="4559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ADB6D2-5DE2-4FED-AC35-4E98E3308907}" type="datetimeFigureOut">
              <a:rPr lang="es-VE"/>
              <a:pPr>
                <a:defRPr/>
              </a:pPr>
              <a:t>23/10/2024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184" tIns="45593" rIns="91184" bIns="4559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184" tIns="45593" rIns="91184" bIns="4559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0E46CB8-DE5E-4FAB-B202-111EB0547B48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4438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92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18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775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3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555" indent="-227967" algn="l" defTabSz="9118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473" indent="-227967" algn="l" defTabSz="9118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391" indent="-227967" algn="l" defTabSz="9118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307" indent="-227967" algn="l" defTabSz="9118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22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37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57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74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93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511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432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349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3" rIns="91184" bIns="455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3" rIns="91184" bIns="45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4" tIns="45593" rIns="91184" bIns="45593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318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4" tIns="45593" rIns="91184" bIns="4559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4" tIns="45593" rIns="91184" bIns="4559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8A8B0-3795-421D-B8E7-3A67AD94A6A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34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92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18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775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36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7555" indent="-2279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3473" indent="-2279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9391" indent="-2279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5307" indent="-2279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22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37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57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74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93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511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432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349" algn="l" defTabSz="911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184" tIns="45593" rIns="91184" bIns="45593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184" tIns="45593" rIns="91184" bIns="45593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4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93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34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3" rIns="91184" bIns="45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30C6EA79-CB6D-44BA-AF76-0F1FDDDB49B0}" type="datetimeFigureOut">
              <a:rPr lang="es-VE"/>
              <a:pPr>
                <a:defRPr/>
              </a:pPr>
              <a:t>23/10/2024</a:t>
            </a:fld>
            <a:endParaRPr lang="es-V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17632073-9BC3-4DAC-82BE-15DE94F493EE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  <p:grpSp>
        <p:nvGrpSpPr>
          <p:cNvPr id="1434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89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5922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1837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67757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3674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2444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25" indent="-2444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2688" indent="-2079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57325" indent="-2079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2493" indent="-20972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4858" indent="-18236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88411" indent="-182368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1954" indent="-18236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9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18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55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14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73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19672" y="836712"/>
            <a:ext cx="5708650" cy="2308068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184" tIns="45593" rIns="91184" bIns="455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3600" dirty="0"/>
              <a:t>Procesamiento microbiológico de líquido pleural</a:t>
            </a:r>
            <a:endParaRPr lang="es-ES" sz="3600" dirty="0"/>
          </a:p>
          <a:p>
            <a:pPr algn="ctr" eaLnBrk="1" hangingPunct="1"/>
            <a:endParaRPr lang="es-ES" sz="3600" dirty="0"/>
          </a:p>
        </p:txBody>
      </p:sp>
      <p:sp>
        <p:nvSpPr>
          <p:cNvPr id="5" name="AutoShape 2" descr="Frotis de líquido pleu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Frotis de líquido pleur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5328592" cy="30963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74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46042702"/>
              </p:ext>
            </p:extLst>
          </p:nvPr>
        </p:nvGraphicFramePr>
        <p:xfrm>
          <a:off x="323528" y="764704"/>
          <a:ext cx="8640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388" y="90488"/>
            <a:ext cx="4968875" cy="522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184" tIns="45593" rIns="91184" bIns="45593">
            <a:spAutoFit/>
          </a:bodyPr>
          <a:lstStyle/>
          <a:p>
            <a:pPr algn="ctr">
              <a:defRPr/>
            </a:pPr>
            <a:r>
              <a:rPr lang="es-V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Pruebas de susceptibilidad</a:t>
            </a:r>
          </a:p>
        </p:txBody>
      </p:sp>
      <p:sp>
        <p:nvSpPr>
          <p:cNvPr id="365572" name="5 CuadroTexto"/>
          <p:cNvSpPr txBox="1">
            <a:spLocks noChangeArrowheads="1"/>
          </p:cNvSpPr>
          <p:nvPr/>
        </p:nvSpPr>
        <p:spPr bwMode="auto">
          <a:xfrm>
            <a:off x="4751388" y="31750"/>
            <a:ext cx="439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3" rIns="91184" bIns="455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VE" sz="1400">
                <a:solidFill>
                  <a:srgbClr val="000000"/>
                </a:solidFill>
                <a:latin typeface="Calibri" pitchFamily="34" charset="0"/>
              </a:rPr>
              <a:t>Elección de los antibióticos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505074"/>
            <a:ext cx="4392489" cy="33721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25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8032" y="404664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es-EC" dirty="0">
                <a:effectLst/>
                <a:latin typeface="Arial"/>
                <a:ea typeface="Calibri"/>
                <a:cs typeface="Times New Roman"/>
              </a:rPr>
              <a:t>El derrame pleural es una complicación de las neumonías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11560" y="1956896"/>
            <a:ext cx="457200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C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El derrame pleural o </a:t>
            </a:r>
            <a:r>
              <a:rPr lang="es-EC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paraneumónico</a:t>
            </a:r>
            <a:r>
              <a:rPr lang="es-EC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es una acumulación de líquido pleural exudativo que puede producirse por una gran variedad de agentes infecciosos o por otros mecanismos inflamatorios.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C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Todo paciente con un derrame pleural debe someterse a una </a:t>
            </a:r>
            <a:r>
              <a:rPr lang="es-EC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toracocentesis</a:t>
            </a:r>
            <a:r>
              <a:rPr lang="es-EC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C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Deberán realizarse estudios microbiológicos que incluyen la coloración de Gram y los cultivos para los microorganismos aerobios y anaerobios </a:t>
            </a:r>
            <a:endParaRPr lang="es-ES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339752" y="1124744"/>
            <a:ext cx="504056" cy="649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3"/>
            <a:ext cx="3456385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40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982" y="382235"/>
            <a:ext cx="5904656" cy="29387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effectLst/>
                <a:latin typeface="Arial"/>
                <a:ea typeface="Calibri"/>
                <a:cs typeface="Times New Roman"/>
              </a:rPr>
              <a:t>.La etiología microbiana del derrame pleural es diversa: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C" dirty="0">
              <a:effectLst/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C" i="1" dirty="0" err="1">
                <a:effectLst/>
                <a:latin typeface="Arial"/>
                <a:ea typeface="Calibri"/>
                <a:cs typeface="Times New Roman"/>
              </a:rPr>
              <a:t>Streptococcus</a:t>
            </a:r>
            <a:r>
              <a:rPr lang="es-EC" i="1" dirty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C" i="1" dirty="0" err="1">
                <a:effectLst/>
                <a:latin typeface="Arial"/>
                <a:ea typeface="Calibri"/>
                <a:cs typeface="Times New Roman"/>
              </a:rPr>
              <a:t>pneumoniae</a:t>
            </a:r>
            <a:r>
              <a:rPr lang="es-EC" dirty="0">
                <a:effectLst/>
                <a:latin typeface="Arial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C" i="1" dirty="0" err="1">
                <a:effectLst/>
                <a:latin typeface="Arial"/>
                <a:ea typeface="Calibri"/>
                <a:cs typeface="Times New Roman"/>
              </a:rPr>
              <a:t>Staphylococcus</a:t>
            </a:r>
            <a:r>
              <a:rPr lang="es-EC" i="1" dirty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C" i="1" dirty="0" err="1">
                <a:effectLst/>
                <a:latin typeface="Arial"/>
                <a:ea typeface="Calibri"/>
                <a:cs typeface="Times New Roman"/>
              </a:rPr>
              <a:t>aureus</a:t>
            </a:r>
            <a:r>
              <a:rPr lang="es-EC" dirty="0">
                <a:effectLst/>
                <a:latin typeface="Arial"/>
                <a:ea typeface="Calibri"/>
                <a:cs typeface="Times New Roman"/>
              </a:rPr>
              <a:t> </a:t>
            </a:r>
            <a:endParaRPr lang="es-EC" dirty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C" i="1" dirty="0" err="1">
                <a:effectLst/>
                <a:latin typeface="Arial"/>
                <a:ea typeface="Calibri"/>
                <a:cs typeface="Times New Roman"/>
              </a:rPr>
              <a:t>Mycoplasma</a:t>
            </a:r>
            <a:r>
              <a:rPr lang="es-EC" i="1" dirty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C" i="1" dirty="0" err="1">
                <a:effectLst/>
                <a:latin typeface="Arial"/>
                <a:ea typeface="Calibri"/>
                <a:cs typeface="Times New Roman"/>
              </a:rPr>
              <a:t>pneumoniae</a:t>
            </a:r>
            <a:r>
              <a:rPr lang="es-EC" dirty="0">
                <a:effectLst/>
                <a:latin typeface="Arial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C" i="1" dirty="0" err="1">
                <a:effectLst/>
                <a:latin typeface="Arial"/>
                <a:ea typeface="Calibri"/>
                <a:cs typeface="Times New Roman"/>
              </a:rPr>
              <a:t>Mycobacterium</a:t>
            </a:r>
            <a:r>
              <a:rPr lang="es-EC" i="1" dirty="0">
                <a:effectLst/>
                <a:latin typeface="Arial"/>
                <a:ea typeface="Calibri"/>
                <a:cs typeface="Times New Roman"/>
              </a:rPr>
              <a:t> tuberculosis.</a:t>
            </a:r>
            <a:r>
              <a:rPr lang="es-EC" dirty="0">
                <a:effectLst/>
                <a:latin typeface="Arial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latin typeface="Arial"/>
                <a:ea typeface="Calibri"/>
                <a:cs typeface="Times New Roman"/>
              </a:rPr>
              <a:t>B</a:t>
            </a:r>
            <a:r>
              <a:rPr lang="es-EC" dirty="0">
                <a:effectLst/>
                <a:latin typeface="Arial"/>
                <a:ea typeface="Calibri"/>
                <a:cs typeface="Times New Roman"/>
              </a:rPr>
              <a:t>acilos gramnegativos anaerobios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latin typeface="Arial"/>
                <a:ea typeface="Calibri"/>
                <a:cs typeface="Times New Roman"/>
              </a:rPr>
              <a:t>H</a:t>
            </a:r>
            <a:r>
              <a:rPr lang="es-EC" dirty="0">
                <a:effectLst/>
                <a:latin typeface="Arial"/>
                <a:ea typeface="Calibri"/>
                <a:cs typeface="Times New Roman"/>
              </a:rPr>
              <a:t>ongos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effectLst/>
                <a:latin typeface="Arial"/>
                <a:ea typeface="Calibri"/>
                <a:cs typeface="Times New Roman"/>
              </a:rPr>
              <a:t> </a:t>
            </a:r>
            <a:endParaRPr lang="es-ES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88" y="1545658"/>
            <a:ext cx="2466975" cy="1847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La bacteria Streptococcus pneumoniae Fotografía de stock - Ala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2362200" cy="1933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ACE3EF-C68A-4FB4-B72F-34A819C5DFB5}"/>
              </a:ext>
            </a:extLst>
          </p:cNvPr>
          <p:cNvSpPr txBox="1"/>
          <p:nvPr/>
        </p:nvSpPr>
        <p:spPr>
          <a:xfrm>
            <a:off x="482261" y="3717032"/>
            <a:ext cx="41116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600" i="1" dirty="0" err="1"/>
              <a:t>Haemophilus</a:t>
            </a:r>
            <a:r>
              <a:rPr lang="es-EC" sz="1600" i="1" dirty="0"/>
              <a:t> </a:t>
            </a:r>
            <a:r>
              <a:rPr lang="es-EC" sz="1600" i="1" dirty="0" err="1"/>
              <a:t>influenzae</a:t>
            </a:r>
            <a:r>
              <a:rPr lang="es-EC" sz="1600" dirty="0"/>
              <a:t>: Puede causar derrames pleurales, generalmente asociados a infecciones respiratorias.</a:t>
            </a:r>
          </a:p>
          <a:p>
            <a:pPr algn="just"/>
            <a:endParaRPr lang="es-EC" sz="1600" dirty="0"/>
          </a:p>
          <a:p>
            <a:pPr algn="just"/>
            <a:r>
              <a:rPr lang="es-EC" sz="1600" i="1" dirty="0"/>
              <a:t>Pseudomonas </a:t>
            </a:r>
            <a:r>
              <a:rPr lang="es-EC" sz="1600" i="1" dirty="0" err="1"/>
              <a:t>aeruginosa</a:t>
            </a:r>
            <a:r>
              <a:rPr lang="es-EC" sz="1600" dirty="0"/>
              <a:t>: Común en pacientes hospitalizados y con enfermedades subyacentes, como fibrosis quística o bronquiectasias.</a:t>
            </a:r>
          </a:p>
          <a:p>
            <a:pPr algn="just"/>
            <a:r>
              <a:rPr lang="es-ES" sz="1600" i="1" dirty="0" err="1"/>
              <a:t>Coccidioides</a:t>
            </a:r>
            <a:r>
              <a:rPr lang="es-ES" sz="1600" i="1" dirty="0"/>
              <a:t>, Histoplasma, y </a:t>
            </a:r>
            <a:r>
              <a:rPr lang="es-ES" sz="1600" i="1" dirty="0" err="1"/>
              <a:t>Blastomyces</a:t>
            </a:r>
            <a:r>
              <a:rPr lang="es-ES" sz="1600" i="1" dirty="0"/>
              <a:t> </a:t>
            </a:r>
            <a:r>
              <a:rPr lang="es-ES" sz="1600" dirty="0"/>
              <a:t>pueden estar asociados con derrame pleural, particularmente en pacientes inmunocomprometidos o en áreas endémicas.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57823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573176"/>
              </p:ext>
            </p:extLst>
          </p:nvPr>
        </p:nvGraphicFramePr>
        <p:xfrm>
          <a:off x="1638300" y="1696316"/>
          <a:ext cx="5867400" cy="3388868"/>
        </p:xfrm>
        <a:graphic>
          <a:graphicData uri="http://schemas.openxmlformats.org/drawingml/2006/table">
            <a:tbl>
              <a:tblPr firstRow="1" firstCol="1" bandRow="1"/>
              <a:tblGrid>
                <a:gridCol w="17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MATERIALES Y MÉTODOS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Equipos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Materiales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Reactivos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Microscopios, mecheros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Muestra de líquido pleural, Asas, placas, láminas portaobjeto, pipetas Pasteur estériles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Coloración de Gram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Estufa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Hisopos estériles, Medios de cultivo: agar Sangre, agar MacConKey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13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75281"/>
              </p:ext>
            </p:extLst>
          </p:nvPr>
        </p:nvGraphicFramePr>
        <p:xfrm>
          <a:off x="755576" y="894176"/>
          <a:ext cx="7704856" cy="473087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PROCEDIMIENTO / TÉCNICA: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A)Toma de la muestra: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Las muestras de Líquido pleural deben ser recolectadas por medio de </a:t>
                      </a:r>
                      <a:r>
                        <a:rPr lang="es-EC" sz="16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toracocentesis</a:t>
                      </a:r>
                      <a:r>
                        <a:rPr lang="es-EC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 antes de la terapia antimicrobiana por el médico tratante.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B) Análisis macroscópico de la muestra, examen directo e inoculación en medios de cultivo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1.Registre los datos personales del paciente y elabore una ficha de laboratorio con los datos epidemiológicos y clínicos del paciente,  (consulte la historia clínica del paciente o comuníquese con el médico tratante). 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2.Registre el volumen, apariencia y/o color del Líquido.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 Prepare un frotis sin extender para ser teñido con la coloración de Gram. 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4.Los resultados del Gram deben comunicarse inmediatamente al médico tratante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5.Tome una o dos gotas del líquido con una pipeta Pasteur estéril e inocule los medios de cultivo sólidos (agar sangre y agar chocolate) y líquidos..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6.Incube los medios de cultivo sólidos en atmósfera de </a:t>
                      </a:r>
                      <a:r>
                        <a:rPr lang="es-EC" sz="16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microaerofilia</a:t>
                      </a:r>
                      <a:r>
                        <a:rPr lang="es-EC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(10% CO2 ) y los líquidos en </a:t>
                      </a:r>
                      <a:r>
                        <a:rPr lang="es-EC" sz="16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aerobiosis</a:t>
                      </a:r>
                      <a:r>
                        <a:rPr lang="es-EC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a 36 </a:t>
                      </a:r>
                      <a:r>
                        <a:rPr lang="es-EC" sz="16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ºC</a:t>
                      </a:r>
                      <a:r>
                        <a:rPr lang="es-EC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7.Revise los cultivos a las 24 horas.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00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17525"/>
            <a:ext cx="7729537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743114" y="476672"/>
            <a:ext cx="16561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699792" y="5949280"/>
            <a:ext cx="3456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92" y="210192"/>
            <a:ext cx="2015827" cy="143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131840" y="1916832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46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0"/>
            <a:ext cx="8362950" cy="692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 dirty="0"/>
              <a:t>Diagnóstico microbiológico</a:t>
            </a:r>
            <a:endParaRPr lang="es-VE" sz="4000" dirty="0"/>
          </a:p>
        </p:txBody>
      </p:sp>
      <p:sp>
        <p:nvSpPr>
          <p:cNvPr id="362499" name="2 Marcador de contenido"/>
          <p:cNvSpPr>
            <a:spLocks noGrp="1"/>
          </p:cNvSpPr>
          <p:nvPr>
            <p:ph idx="1"/>
          </p:nvPr>
        </p:nvSpPr>
        <p:spPr>
          <a:xfrm>
            <a:off x="323850" y="765175"/>
            <a:ext cx="8229600" cy="583247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s-ES" sz="3600" i="1"/>
              <a:t>Streptococcus pneumoniae</a:t>
            </a:r>
            <a:endParaRPr lang="es-ES" i="1"/>
          </a:p>
          <a:p>
            <a:pPr marL="0" indent="0" eaLnBrk="1" hangingPunct="1">
              <a:buFont typeface="Arial" pitchFamily="34" charset="0"/>
              <a:buNone/>
            </a:pPr>
            <a:endParaRPr lang="es-ES" sz="1800"/>
          </a:p>
          <a:p>
            <a:pPr marL="0" indent="0" eaLnBrk="1" hangingPunct="1">
              <a:buFont typeface="Arial" pitchFamily="34" charset="0"/>
              <a:buNone/>
            </a:pPr>
            <a:endParaRPr lang="es-VE" sz="1800"/>
          </a:p>
        </p:txBody>
      </p:sp>
      <p:pic>
        <p:nvPicPr>
          <p:cNvPr id="362500" name="Picture 2" descr="D:\elsa\Documents\Bacteriología Clínica\semestreB2014\siembra de as con mech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084388"/>
            <a:ext cx="1939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501" name="3 CuadroTexto"/>
          <p:cNvSpPr txBox="1">
            <a:spLocks noChangeArrowheads="1"/>
          </p:cNvSpPr>
          <p:nvPr/>
        </p:nvSpPr>
        <p:spPr bwMode="auto">
          <a:xfrm>
            <a:off x="265113" y="3578225"/>
            <a:ext cx="1138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3" rIns="91184" bIns="455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>
                <a:solidFill>
                  <a:prstClr val="black"/>
                </a:solidFill>
              </a:rPr>
              <a:t>Agar sangre </a:t>
            </a:r>
            <a:endParaRPr lang="es-VE" sz="1200">
              <a:solidFill>
                <a:prstClr val="black"/>
              </a:solidFill>
            </a:endParaRPr>
          </a:p>
        </p:txBody>
      </p:sp>
      <p:sp>
        <p:nvSpPr>
          <p:cNvPr id="362502" name="5 CuadroTexto"/>
          <p:cNvSpPr txBox="1">
            <a:spLocks noChangeArrowheads="1"/>
          </p:cNvSpPr>
          <p:nvPr/>
        </p:nvSpPr>
        <p:spPr bwMode="auto">
          <a:xfrm>
            <a:off x="93663" y="4591050"/>
            <a:ext cx="1309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3" rIns="91184" bIns="455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>
                <a:solidFill>
                  <a:prstClr val="black"/>
                </a:solidFill>
              </a:rPr>
              <a:t>Agar chocolate</a:t>
            </a:r>
            <a:endParaRPr lang="es-VE" sz="1200">
              <a:solidFill>
                <a:prstClr val="black"/>
              </a:solidFill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2703513" y="3051175"/>
            <a:ext cx="2159000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504" name="18 CuadroTexto"/>
          <p:cNvSpPr txBox="1">
            <a:spLocks noChangeArrowheads="1"/>
          </p:cNvSpPr>
          <p:nvPr/>
        </p:nvSpPr>
        <p:spPr bwMode="auto">
          <a:xfrm>
            <a:off x="2308225" y="2406650"/>
            <a:ext cx="2476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3" rIns="91184" bIns="455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prstClr val="black"/>
                </a:solidFill>
              </a:rPr>
              <a:t>Microaerofilia  24-48 horas 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prstClr val="black"/>
                </a:solidFill>
              </a:rPr>
              <a:t>37ºC</a:t>
            </a:r>
            <a:endParaRPr lang="es-VE" sz="1400">
              <a:solidFill>
                <a:prstClr val="black"/>
              </a:solidFill>
            </a:endParaRPr>
          </a:p>
        </p:txBody>
      </p:sp>
      <p:sp>
        <p:nvSpPr>
          <p:cNvPr id="362505" name="AutoShape 2" descr="data:image/jpeg;base64,/9j/4AAQSkZJRgABAQAAAQABAAD/2wCEAAkGBxIPEhAQEBIPEBAQDw8SDxAWDw8QEBAQFBQWFhQVFRUYHCggGBolHBQUITEhJSkrLi4uGB8zRDMsNygtLisBCgoKDg0OGhAQGjQkHSQsLCwsLDAsLCwsKywsLCwsKywsLCwsLCwsLSwsLCwsLCwsLCwsLCwsMSwsLiwsLCwsLP/AABEIAKgA1AMBIgACEQEDEQH/xAAcAAEAAQUBAQAAAAAAAAAAAAAAAQIEBQYHAwj/xABFEAACAQICBwQHBQUECwAAAAAAAQIDEQQhBQYSMUFRYRMicYEHMkJSkaHBYnKSsdEjM4Lh8GOiwuIUFRYXJENEg5OUsv/EABkBAQADAQEAAAAAAAAAAAAAAAABAgMEBf/EACMRAQACAgICAgIDAAAAAAAAAAABAgMRITEEEhNBImEyUbH/2gAMAwEAAhEDEQA/AO4gAAAAAAAAAAAAAAAAi4uBIBFwJBFyQAAAAAAAAAAAAAAAAAAAAAAAABDZZVNIXbhSj2s1k7O0IP7Ut1+izPGeD2k5YmptLfsJ9nRilzzvLzZCdParpSmnsxbqSW+NNOo1423eZEcRWlupRprnOd3+GP6mr6X9Imj8EnCEo1XH2KKTSfiu78zRdL+l6vVuqNCjSjznerL6L5MztlrH20jFMuuSxGdpYimpcYQhFyXldv5BNP8A5mKf/blH/Aj5/wAXr5pCrk8TOC4RglTj5JGKqaYxM/WxGJl41an6mU+RH9L/AA/t9MqP28R8P8pVF23Vai+/Ty+LSPmWjiat/wB9WXVVJp/G5seho46o/wBhpFU3wjUxkoPy2smI8iP6Ph/bvcKs+Dp1F0ey/qP9NS9dSp9ZLu/iWRySWkNP4W0pxWJhlaWxTxCtzUod4vNG+ljZexi6EqTvbbg5Tg+d4TtKPgmzSM1ftT4pdYUr5oqNZ0RpvC4pOeErwTWcoxaaV/fpvOK62RmqeMaajUSg36sk705+EuD6P5msTtnMaXgIJJQAAAAAAAAAAAAAAB51qqgnKTsks3yAVqsYJyk1FJXbZiMViHUW1UcqVF+rBX7au+CSWaXRZ+AxeJSSq1laycqVKTUYxS31Kje63FvJeJy3XLXSrUv2MpQpy2ovEbLjUq840E/Uh13vmZ3vFYa0xzMtk1l18o4RdlBKUo7sNTkkov8AtqiyX3Y/F7jlesWtmKxvdq1Nmnwo07wpJcrXz8zC1at+i5cfMtpVeRxze1nTFYp09Nq2eS5ZJnnUxF8975s8GyCYqibPV1nzKXJlKRIVSpMrhWktza8GeZITuWWwOseJo/u6s4883n4rj5mZjrcq62MbRhXW5VI2pVo+EkmvimjUCURpaLfctgcIwkquEqzvHOPsVYfB5+Ru+q/pLnD9ljUp03l2lr/+SKX95K/NS4ctp1XHcy9hWU9+UuZWLWpK/rW8PpfR2k4SgqkJqrQaT2lJTlTT43XrQ69GZmMk9x84aqa01tHzVm5Um+9TzlZcZRz8Lrjbg8zuGr2mqVaEZ0pJ0Z2sr/upPh91u63KzTXh2Y8sXcmTFNGwghEmzEAAAAAAAAAIAMxGKxSlepLOlCVqcb27Wqr3d37K+jfAutJVHaNOLtKo2r+7Fes/n80c41x01GtNYSE+zw8KbliKi30sKvZjznUt8Lc2Uvb1aUptj9YNZI13KtVblg4ytGKbj/rCvHNQhx7CHHnfm7HN9M6UniJurUac3ZKKVoU4rdGMeCXIu9YdMPEz29lU6cFsYeivVpUluXjzfFmv1ZXOGbTaXZqKwic7lABaGcoBIJQABASAQBIAuQlUiuErHncqREpidMlRntLqjY9S9Y3gqjjN/sKndqxe6P2l9f5Go0KlmXknxW9GPNLcOnUXry+n9EYvtIWbvKNs+Li/VZkDk3or1j2tmhN5wSgm+NN+pnzTVvNHWEenjv7Rt5uWnpbSQAXZgAAAAAQSW+PrdnTqT92La8eHzsBq+tOmI0KVevJ5PapwV7Nwh66XK8ns3XNHDcbjZz2tt3nVl2lZ7r+7Fcorgjc/SjpC0qOETyhBOp5Wbz6yef3InPKs8m+Z5+e8zOnoYaxELTETuy3Z6SZRYiOFbcyhglkFlUWFiQSIsCWiABJBIAmxCKiBBKIJRCVcWX1CV0WCLqi8jO8cN8U8stq5jnh68JXstqzf2Xk/18j6W0bie1pwnleUIt8r2z+dz5VjKzR9Jaj1+0wtJ/2cfr/M38a3Pqx8mu422MAHa4QAAAAAMdpv93b3qlNPw2szImL0/K0IPlUj+TInpavb551xxvb4zET39/Zi+cd6+TRg8U7JIvsfSfaSqexOtXUc1e0GrfKSLDG70eXbm70YjVVoyCpkWNWSGQVNEBGghkgCkFQJNKRYqsAaQSAQAQJSCRFzRLcuKRS/TTH2q4+Z9Fejd/8ACUlxVON/PNHzpxPorUCOzTlD3KdGPnaX6Gnj/wAlfI/hLbgAd7zwAAAAAMbp+N6MvsyjJ+CeZkjwxlHbhOPvRaXK/D5kTzCYnUvlydK1WceKnNP8TLPHLvGf09huzxlWLVrzcl4TV/1MPpOFpeR5MzrJp6vePbHEFckU2NnOhkMqZSwCABIEEokCEQTYWAEFQYFJKJAExLiG48oRPe2RnaW1IX2gMI62IpQt7ak/CLv9EfQGoivTqy4OrZPpGKX1ZyHUjBbEauKkvZcafl6zXnZeR2jUvD9nhKN981Kb/ibZv48fky8mdU0zwAO1wAAAAAAQSQBxf0t6HdHEQxMV3Kl1L717r/F8VzNG03R7sZrcz6J1o0LHG0J0pLO14PlL+rHEMTo+SjVw1RWqU20uttzR5XmV+O8X+np+LaL0mn20uaKC5nT3rim0y2kWidqTGlLYJaFiyqkE2JsBAJAEAkAQSABFiqKJSK4RImV6129KcS5weFlVmoRyvvlwilvbPKF20krtuyS3tvcZ+FJYWm727SSXaPf4QXRceb8DKXRSu+GyaCmsQ6eCpd28lG3FU1xfW2bO10KShGMI5RjFKK6LI5d6GdAy/a4+qrdotiinyv3pL8jqiO/x66ruXB5dom+o+lQAOhygAAAAAAQvqAkcw9JOBisRTlG0KlSEpJ8J7Lje/wCI6gzAa4avrHUNhPZqwe1SnykuD6O2Zjnp7UmG2C/reJfO+mYuNWW3Hs5370eDfNdGYqduBvuk8JHER7KunTr01sttd6ElwfNGj6V0ZUw8tmay9mSzjJdGcOOI1w7MszE8rcix5qZ6RlcvpnEpQBJCUWJsAAaIsVBoCkFVidkhbRFFcIuTSim23ZJb2y4wWj51m9hZL1pPKMfFmew2Hp4aLafet3qjWfhDkvmVmdNseObI0dgo4aLnJp1WneXCiuKT978j30DoippTERpRTVJSW287KPF/1zLfAYOtpCrGjRi7X62Xid21R1bp6PpbELOcku0nbfbguhbDinJPK2fLXDXUdsxgsNCjCNOmlGEElFJWSSPXiSkRxPTiNPGlUAAAAAAAAQvqSQBJDJAGp666nQx0duk1SxMV3Kiy2uk+ficextedCcsLjqey4u3eXcl9pPhfmfRpgtaNV6GkYbFaPeXqVEltwf1XQ58uGJ5jt0Ys81/Genz1jdXVLvUJLPPs5ZP+GW6SMFisHOk7VISg+TTRvOsGpeO0Y3KF6tHPvJSlTtwuvZ8/izGYXWWy7OtC0fdlGNSn8JLLxRz/AJR26JxxbmrVoy5nojbnRwOIz7OEXx7Oq6T+Err5FE9XMM/Uq4mHSVGlVX4lOP8A8lZ0j1tDVkibGw/7O0+GIf8A681+TZc4fVanL/qJ9bYV/m5oqtpqyiSoHRMLqRhlbbnWnu9qnTWfgm/memkdG4bCK9OFGLzzku0lly2si3pbWyupnTRMJoqrVzhB7PGb7sF/E8jJYbRNOm71H20l7EW1TXjLe/InG6ci3vlUayV3kvDkuh44PB4vHSUKUJPa3KKe7x5GXMuuKVrHPK4xulIwSirO3qwilGEG+hdauatYrSk7pNU160nlGKN51U9E8KdqmNlty4Uo+qn9p/odOwmFhSioU4xhFbopJI6MfjTPNnPl8yI4rz/jEar6s0dHw2KaTm0tqpbN24dEZwkHdWsVjUPNta1p3M8oQ4kkcSVUgAAAAAAAEAASAAAAAho1nTmomCxl3OkoSd+9C0Hn03fIkETWJ7TW016aJpb0NNXeGrRks7RktiS81dP5Gq47UDSGH3RrO3uxnUX9y4BhfDXt0U8i32to6saUe6GJ84Vl+aL3Caq6Val3a2fSS/NAGcY4XnPM/TaMDqdj5xp9ptKSjaSbaSt1uZT/AHbzqpdrOMd3Vr4EA3+Ks9sfmtHTKaM9GOCovamnVl1SjG/h/M2/B4GnRjs0oQhHlFJX8eYBauOteoUtktbuVwkSAXUAAAIAAk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3" rIns="91184" bIns="4559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62506" name="AutoShape 4" descr="data:image/jpeg;base64,/9j/4AAQSkZJRgABAQAAAQABAAD/2wCEAAkGBxIPEhAQEBIPEBAQDw8SDxAWDw8QEBAQFBQWFhQVFRUYHCggGBolHBQUITEhJSkrLi4uGB8zRDMsNygtLisBCgoKDg0OGhAQGjQkHSQsLCwsLDAsLCwsKywsLCwsKywsLCwsLCwsLSwsLCwsLCwsLCwsLCwsMSwsLiwsLCwsLP/AABEIAKgA1AMBIgACEQEDEQH/xAAcAAEAAQUBAQAAAAAAAAAAAAAAAQIEBQYHAwj/xABFEAACAQICBwQHBQUECwAAAAAAAQIDEQQhBQYSMUFRYRMicYEHMkJSkaHBYnKSsdEjM4Lh8GOiwuIUFRYXJENEg5OUsv/EABkBAQADAQEAAAAAAAAAAAAAAAABAgMEBf/EACMRAQACAgICAgIDAAAAAAAAAAABAgMRITEEEhNBImEyUbH/2gAMAwEAAhEDEQA/AO4gAAAAAAAAAAAAAAAAi4uBIBFwJBFyQAAAAAAAAAAAAAAAAAAAAAAAABDZZVNIXbhSj2s1k7O0IP7Ut1+izPGeD2k5YmptLfsJ9nRilzzvLzZCdParpSmnsxbqSW+NNOo1423eZEcRWlupRprnOd3+GP6mr6X9Imj8EnCEo1XH2KKTSfiu78zRdL+l6vVuqNCjSjznerL6L5MztlrH20jFMuuSxGdpYimpcYQhFyXldv5BNP8A5mKf/blH/Aj5/wAXr5pCrk8TOC4RglTj5JGKqaYxM/WxGJl41an6mU+RH9L/AA/t9MqP28R8P8pVF23Vai+/Ty+LSPmWjiat/wB9WXVVJp/G5seho46o/wBhpFU3wjUxkoPy2smI8iP6Ph/bvcKs+Dp1F0ey/qP9NS9dSp9ZLu/iWRySWkNP4W0pxWJhlaWxTxCtzUod4vNG+ljZexi6EqTvbbg5Tg+d4TtKPgmzSM1ftT4pdYUr5oqNZ0RpvC4pOeErwTWcoxaaV/fpvOK62RmqeMaajUSg36sk705+EuD6P5msTtnMaXgIJJQAAAAAAAAAAAAAAB51qqgnKTsks3yAVqsYJyk1FJXbZiMViHUW1UcqVF+rBX7au+CSWaXRZ+AxeJSSq1laycqVKTUYxS31Kje63FvJeJy3XLXSrUv2MpQpy2ovEbLjUq840E/Uh13vmZ3vFYa0xzMtk1l18o4RdlBKUo7sNTkkov8AtqiyX3Y/F7jlesWtmKxvdq1Nmnwo07wpJcrXz8zC1at+i5cfMtpVeRxze1nTFYp09Nq2eS5ZJnnUxF8975s8GyCYqibPV1nzKXJlKRIVSpMrhWktza8GeZITuWWwOseJo/u6s4883n4rj5mZjrcq62MbRhXW5VI2pVo+EkmvimjUCURpaLfctgcIwkquEqzvHOPsVYfB5+Ru+q/pLnD9ljUp03l2lr/+SKX95K/NS4ctp1XHcy9hWU9+UuZWLWpK/rW8PpfR2k4SgqkJqrQaT2lJTlTT43XrQ69GZmMk9x84aqa01tHzVm5Um+9TzlZcZRz8Lrjbg8zuGr2mqVaEZ0pJ0Z2sr/upPh91u63KzTXh2Y8sXcmTFNGwghEmzEAAAAAAAAAIAMxGKxSlepLOlCVqcb27Wqr3d37K+jfAutJVHaNOLtKo2r+7Fes/n80c41x01GtNYSE+zw8KbliKi30sKvZjznUt8Lc2Uvb1aUptj9YNZI13KtVblg4ytGKbj/rCvHNQhx7CHHnfm7HN9M6UniJurUac3ZKKVoU4rdGMeCXIu9YdMPEz29lU6cFsYeivVpUluXjzfFmv1ZXOGbTaXZqKwic7lABaGcoBIJQABASAQBIAuQlUiuErHncqREpidMlRntLqjY9S9Y3gqjjN/sKndqxe6P2l9f5Go0KlmXknxW9GPNLcOnUXry+n9EYvtIWbvKNs+Li/VZkDk3or1j2tmhN5wSgm+NN+pnzTVvNHWEenjv7Rt5uWnpbSQAXZgAAAAAQSW+PrdnTqT92La8eHzsBq+tOmI0KVevJ5PapwV7Nwh66XK8ns3XNHDcbjZz2tt3nVl2lZ7r+7Fcorgjc/SjpC0qOETyhBOp5Wbz6yef3InPKs8m+Z5+e8zOnoYaxELTETuy3Z6SZRYiOFbcyhglkFlUWFiQSIsCWiABJBIAmxCKiBBKIJRCVcWX1CV0WCLqi8jO8cN8U8stq5jnh68JXstqzf2Xk/18j6W0bie1pwnleUIt8r2z+dz5VjKzR9Jaj1+0wtJ/2cfr/M38a3Pqx8mu422MAHa4QAAAAAMdpv93b3qlNPw2szImL0/K0IPlUj+TInpavb551xxvb4zET39/Zi+cd6+TRg8U7JIvsfSfaSqexOtXUc1e0GrfKSLDG70eXbm70YjVVoyCpkWNWSGQVNEBGghkgCkFQJNKRYqsAaQSAQAQJSCRFzRLcuKRS/TTH2q4+Z9Fejd/8ACUlxVON/PNHzpxPorUCOzTlD3KdGPnaX6Gnj/wAlfI/hLbgAd7zwAAAAAMbp+N6MvsyjJ+CeZkjwxlHbhOPvRaXK/D5kTzCYnUvlydK1WceKnNP8TLPHLvGf09huzxlWLVrzcl4TV/1MPpOFpeR5MzrJp6vePbHEFckU2NnOhkMqZSwCABIEEokCEQTYWAEFQYFJKJAExLiG48oRPe2RnaW1IX2gMI62IpQt7ak/CLv9EfQGoivTqy4OrZPpGKX1ZyHUjBbEauKkvZcafl6zXnZeR2jUvD9nhKN981Kb/ibZv48fky8mdU0zwAO1wAAAAAAQSQBxf0t6HdHEQxMV3Kl1L717r/F8VzNG03R7sZrcz6J1o0LHG0J0pLO14PlL+rHEMTo+SjVw1RWqU20uttzR5XmV+O8X+np+LaL0mn20uaKC5nT3rim0y2kWidqTGlLYJaFiyqkE2JsBAJAEAkAQSABFiqKJSK4RImV6129KcS5weFlVmoRyvvlwilvbPKF20krtuyS3tvcZ+FJYWm727SSXaPf4QXRceb8DKXRSu+GyaCmsQ6eCpd28lG3FU1xfW2bO10KShGMI5RjFKK6LI5d6GdAy/a4+qrdotiinyv3pL8jqiO/x66ruXB5dom+o+lQAOhygAAAAAAQvqAkcw9JOBisRTlG0KlSEpJ8J7Lje/wCI6gzAa4avrHUNhPZqwe1SnykuD6O2Zjnp7UmG2C/reJfO+mYuNWW3Hs5370eDfNdGYqduBvuk8JHER7KunTr01sttd6ElwfNGj6V0ZUw8tmay9mSzjJdGcOOI1w7MszE8rcix5qZ6RlcvpnEpQBJCUWJsAAaIsVBoCkFVidkhbRFFcIuTSim23ZJb2y4wWj51m9hZL1pPKMfFmew2Hp4aLafet3qjWfhDkvmVmdNseObI0dgo4aLnJp1WneXCiuKT978j30DoippTERpRTVJSW287KPF/1zLfAYOtpCrGjRi7X62Xid21R1bp6PpbELOcku0nbfbguhbDinJPK2fLXDXUdsxgsNCjCNOmlGEElFJWSSPXiSkRxPTiNPGlUAAAAAAAAQvqSQBJDJAGp666nQx0duk1SxMV3Kiy2uk+ficextedCcsLjqey4u3eXcl9pPhfmfRpgtaNV6GkYbFaPeXqVEltwf1XQ58uGJ5jt0Ys81/Genz1jdXVLvUJLPPs5ZP+GW6SMFisHOk7VISg+TTRvOsGpeO0Y3KF6tHPvJSlTtwuvZ8/izGYXWWy7OtC0fdlGNSn8JLLxRz/AJR26JxxbmrVoy5nojbnRwOIz7OEXx7Oq6T+Err5FE9XMM/Uq4mHSVGlVX4lOP8A8lZ0j1tDVkibGw/7O0+GIf8A681+TZc4fVanL/qJ9bYV/m5oqtpqyiSoHRMLqRhlbbnWnu9qnTWfgm/memkdG4bCK9OFGLzzku0lly2si3pbWyupnTRMJoqrVzhB7PGb7sF/E8jJYbRNOm71H20l7EW1TXjLe/InG6ci3vlUayV3kvDkuh44PB4vHSUKUJPa3KKe7x5GXMuuKVrHPK4xulIwSirO3qwilGEG+hdauatYrSk7pNU160nlGKN51U9E8KdqmNlty4Uo+qn9p/odOwmFhSioU4xhFbopJI6MfjTPNnPl8yI4rz/jEar6s0dHw2KaTm0tqpbN24dEZwkHdWsVjUPNta1p3M8oQ4kkcSVUgAAAAAAAEAASAAAAAho1nTmomCxl3OkoSd+9C0Hn03fIkETWJ7TW016aJpb0NNXeGrRks7RktiS81dP5Gq47UDSGH3RrO3uxnUX9y4BhfDXt0U8i32to6saUe6GJ84Vl+aL3Caq6Val3a2fSS/NAGcY4XnPM/TaMDqdj5xp9ptKSjaSbaSt1uZT/AHbzqpdrOMd3Vr4EA3+Ks9sfmtHTKaM9GOCovamnVl1SjG/h/M2/B4GnRjs0oQhHlFJX8eYBauOteoUtktbuVwkSAXUAAAIAAkAAAAB/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3" rIns="91184" bIns="4559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62507" name="AutoShape 6" descr="data:image/jpeg;base64,/9j/4AAQSkZJRgABAQAAAQABAAD/2wCEAAkGBxIPEhAQEBIPEBAQDw8SDxAWDw8QEBAQFBQWFhQVFRUYHCggGBolHBQUITEhJSkrLi4uGB8zRDMsNygtLisBCgoKDg0OGhAQGjQkHSQsLCwsLDAsLCwsKywsLCwsKywsLCwsLCwsLSwsLCwsLCwsLCwsLCwsMSwsLiwsLCwsLP/AABEIAKgA1AMBIgACEQEDEQH/xAAcAAEAAQUBAQAAAAAAAAAAAAAAAQIEBQYHAwj/xABFEAACAQICBwQHBQUECwAAAAAAAQIDEQQhBQYSMUFRYRMicYEHMkJSkaHBYnKSsdEjM4Lh8GOiwuIUFRYXJENEg5OUsv/EABkBAQADAQEAAAAAAAAAAAAAAAABAgMEBf/EACMRAQACAgICAgIDAAAAAAAAAAABAgMRITEEEhNBImEyUbH/2gAMAwEAAhEDEQA/AO4gAAAAAAAAAAAAAAAAi4uBIBFwJBFyQAAAAAAAAAAAAAAAAAAAAAAAABDZZVNIXbhSj2s1k7O0IP7Ut1+izPGeD2k5YmptLfsJ9nRilzzvLzZCdParpSmnsxbqSW+NNOo1423eZEcRWlupRprnOd3+GP6mr6X9Imj8EnCEo1XH2KKTSfiu78zRdL+l6vVuqNCjSjznerL6L5MztlrH20jFMuuSxGdpYimpcYQhFyXldv5BNP8A5mKf/blH/Aj5/wAXr5pCrk8TOC4RglTj5JGKqaYxM/WxGJl41an6mU+RH9L/AA/t9MqP28R8P8pVF23Vai+/Ty+LSPmWjiat/wB9WXVVJp/G5seho46o/wBhpFU3wjUxkoPy2smI8iP6Ph/bvcKs+Dp1F0ey/qP9NS9dSp9ZLu/iWRySWkNP4W0pxWJhlaWxTxCtzUod4vNG+ljZexi6EqTvbbg5Tg+d4TtKPgmzSM1ftT4pdYUr5oqNZ0RpvC4pOeErwTWcoxaaV/fpvOK62RmqeMaajUSg36sk705+EuD6P5msTtnMaXgIJJQAAAAAAAAAAAAAAB51qqgnKTsks3yAVqsYJyk1FJXbZiMViHUW1UcqVF+rBX7au+CSWaXRZ+AxeJSSq1laycqVKTUYxS31Kje63FvJeJy3XLXSrUv2MpQpy2ovEbLjUq840E/Uh13vmZ3vFYa0xzMtk1l18o4RdlBKUo7sNTkkov8AtqiyX3Y/F7jlesWtmKxvdq1Nmnwo07wpJcrXz8zC1at+i5cfMtpVeRxze1nTFYp09Nq2eS5ZJnnUxF8975s8GyCYqibPV1nzKXJlKRIVSpMrhWktza8GeZITuWWwOseJo/u6s4883n4rj5mZjrcq62MbRhXW5VI2pVo+EkmvimjUCURpaLfctgcIwkquEqzvHOPsVYfB5+Ru+q/pLnD9ljUp03l2lr/+SKX95K/NS4ctp1XHcy9hWU9+UuZWLWpK/rW8PpfR2k4SgqkJqrQaT2lJTlTT43XrQ69GZmMk9x84aqa01tHzVm5Um+9TzlZcZRz8Lrjbg8zuGr2mqVaEZ0pJ0Z2sr/upPh91u63KzTXh2Y8sXcmTFNGwghEmzEAAAAAAAAAIAMxGKxSlepLOlCVqcb27Wqr3d37K+jfAutJVHaNOLtKo2r+7Fes/n80c41x01GtNYSE+zw8KbliKi30sKvZjznUt8Lc2Uvb1aUptj9YNZI13KtVblg4ytGKbj/rCvHNQhx7CHHnfm7HN9M6UniJurUac3ZKKVoU4rdGMeCXIu9YdMPEz29lU6cFsYeivVpUluXjzfFmv1ZXOGbTaXZqKwic7lABaGcoBIJQABASAQBIAuQlUiuErHncqREpidMlRntLqjY9S9Y3gqjjN/sKndqxe6P2l9f5Go0KlmXknxW9GPNLcOnUXry+n9EYvtIWbvKNs+Li/VZkDk3or1j2tmhN5wSgm+NN+pnzTVvNHWEenjv7Rt5uWnpbSQAXZgAAAAAQSW+PrdnTqT92La8eHzsBq+tOmI0KVevJ5PapwV7Nwh66XK8ns3XNHDcbjZz2tt3nVl2lZ7r+7Fcorgjc/SjpC0qOETyhBOp5Wbz6yef3InPKs8m+Z5+e8zOnoYaxELTETuy3Z6SZRYiOFbcyhglkFlUWFiQSIsCWiABJBIAmxCKiBBKIJRCVcWX1CV0WCLqi8jO8cN8U8stq5jnh68JXstqzf2Xk/18j6W0bie1pwnleUIt8r2z+dz5VjKzR9Jaj1+0wtJ/2cfr/M38a3Pqx8mu422MAHa4QAAAAAMdpv93b3qlNPw2szImL0/K0IPlUj+TInpavb551xxvb4zET39/Zi+cd6+TRg8U7JIvsfSfaSqexOtXUc1e0GrfKSLDG70eXbm70YjVVoyCpkWNWSGQVNEBGghkgCkFQJNKRYqsAaQSAQAQJSCRFzRLcuKRS/TTH2q4+Z9Fejd/8ACUlxVON/PNHzpxPorUCOzTlD3KdGPnaX6Gnj/wAlfI/hLbgAd7zwAAAAAMbp+N6MvsyjJ+CeZkjwxlHbhOPvRaXK/D5kTzCYnUvlydK1WceKnNP8TLPHLvGf09huzxlWLVrzcl4TV/1MPpOFpeR5MzrJp6vePbHEFckU2NnOhkMqZSwCABIEEokCEQTYWAEFQYFJKJAExLiG48oRPe2RnaW1IX2gMI62IpQt7ak/CLv9EfQGoivTqy4OrZPpGKX1ZyHUjBbEauKkvZcafl6zXnZeR2jUvD9nhKN981Kb/ibZv48fky8mdU0zwAO1wAAAAAAQSQBxf0t6HdHEQxMV3Kl1L717r/F8VzNG03R7sZrcz6J1o0LHG0J0pLO14PlL+rHEMTo+SjVw1RWqU20uttzR5XmV+O8X+np+LaL0mn20uaKC5nT3rim0y2kWidqTGlLYJaFiyqkE2JsBAJAEAkAQSABFiqKJSK4RImV6129KcS5weFlVmoRyvvlwilvbPKF20krtuyS3tvcZ+FJYWm727SSXaPf4QXRceb8DKXRSu+GyaCmsQ6eCpd28lG3FU1xfW2bO10KShGMI5RjFKK6LI5d6GdAy/a4+qrdotiinyv3pL8jqiO/x66ruXB5dom+o+lQAOhygAAAAAAQvqAkcw9JOBisRTlG0KlSEpJ8J7Lje/wCI6gzAa4avrHUNhPZqwe1SnykuD6O2Zjnp7UmG2C/reJfO+mYuNWW3Hs5370eDfNdGYqduBvuk8JHER7KunTr01sttd6ElwfNGj6V0ZUw8tmay9mSzjJdGcOOI1w7MszE8rcix5qZ6RlcvpnEpQBJCUWJsAAaIsVBoCkFVidkhbRFFcIuTSim23ZJb2y4wWj51m9hZL1pPKMfFmew2Hp4aLafet3qjWfhDkvmVmdNseObI0dgo4aLnJp1WneXCiuKT978j30DoippTERpRTVJSW287KPF/1zLfAYOtpCrGjRi7X62Xid21R1bp6PpbELOcku0nbfbguhbDinJPK2fLXDXUdsxgsNCjCNOmlGEElFJWSSPXiSkRxPTiNPGlUAAAAAAAAQvqSQBJDJAGp666nQx0duk1SxMV3Kiy2uk+ficextedCcsLjqey4u3eXcl9pPhfmfRpgtaNV6GkYbFaPeXqVEltwf1XQ58uGJ5jt0Ys81/Genz1jdXVLvUJLPPs5ZP+GW6SMFisHOk7VISg+TTRvOsGpeO0Y3KF6tHPvJSlTtwuvZ8/izGYXWWy7OtC0fdlGNSn8JLLxRz/AJR26JxxbmrVoy5nojbnRwOIz7OEXx7Oq6T+Err5FE9XMM/Uq4mHSVGlVX4lOP8A8lZ0j1tDVkibGw/7O0+GIf8A681+TZc4fVanL/qJ9bYV/m5oqtpqyiSoHRMLqRhlbbnWnu9qnTWfgm/memkdG4bCK9OFGLzzku0lly2si3pbWyupnTRMJoqrVzhB7PGb7sF/E8jJYbRNOm71H20l7EW1TXjLe/InG6ci3vlUayV3kvDkuh44PB4vHSUKUJPa3KKe7x5GXMuuKVrHPK4xulIwSirO3qwilGEG+hdauatYrSk7pNU160nlGKN51U9E8KdqmNlty4Uo+qn9p/odOwmFhSioU4xhFbopJI6MfjTPNnPl8yI4rz/jEar6s0dHw2KaTm0tqpbN24dEZwkHdWsVjUPNta1p3M8oQ4kkcSVUgAAAAAAAEAASAAAAAho1nTmomCxl3OkoSd+9C0Hn03fIkETWJ7TW016aJpb0NNXeGrRks7RktiS81dP5Gq47UDSGH3RrO3uxnUX9y4BhfDXt0U8i32to6saUe6GJ84Vl+aL3Caq6Val3a2fSS/NAGcY4XnPM/TaMDqdj5xp9ptKSjaSbaSt1uZT/AHbzqpdrOMd3Vr4EA3+Ks9sfmtHTKaM9GOCovamnVl1SjG/h/M2/B4GnRjs0oQhHlFJX8eYBauOteoUtktbuVwkSAXUAAAIAAkAAAAB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3" rIns="91184" bIns="4559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62508" name="AutoShape 8" descr="data:image/jpeg;base64,/9j/4AAQSkZJRgABAQAAAQABAAD/2wCEAAkGBxIPEhAQEBIPEBAQDw8SDxAWDw8QEBAQFBQWFhQVFRUYHCggGBolHBQUITEhJSkrLi4uGB8zRDMsNygtLisBCgoKDg0OGhAQGjQkHSQsLCwsLDAsLCwsKywsLCwsKywsLCwsLCwsLSwsLCwsLCwsLCwsLCwsMSwsLiwsLCwsLP/AABEIAKgA1AMBIgACEQEDEQH/xAAcAAEAAQUBAQAAAAAAAAAAAAAAAQIEBQYHAwj/xABFEAACAQICBwQHBQUECwAAAAAAAQIDEQQhBQYSMUFRYRMicYEHMkJSkaHBYnKSsdEjM4Lh8GOiwuIUFRYXJENEg5OUsv/EABkBAQADAQEAAAAAAAAAAAAAAAABAgMEBf/EACMRAQACAgICAgIDAAAAAAAAAAABAgMRITEEEhNBImEyUbH/2gAMAwEAAhEDEQA/AO4gAAAAAAAAAAAAAAAAi4uBIBFwJBFyQAAAAAAAAAAAAAAAAAAAAAAAABDZZVNIXbhSj2s1k7O0IP7Ut1+izPGeD2k5YmptLfsJ9nRilzzvLzZCdParpSmnsxbqSW+NNOo1423eZEcRWlupRprnOd3+GP6mr6X9Imj8EnCEo1XH2KKTSfiu78zRdL+l6vVuqNCjSjznerL6L5MztlrH20jFMuuSxGdpYimpcYQhFyXldv5BNP8A5mKf/blH/Aj5/wAXr5pCrk8TOC4RglTj5JGKqaYxM/WxGJl41an6mU+RH9L/AA/t9MqP28R8P8pVF23Vai+/Ty+LSPmWjiat/wB9WXVVJp/G5seho46o/wBhpFU3wjUxkoPy2smI8iP6Ph/bvcKs+Dp1F0ey/qP9NS9dSp9ZLu/iWRySWkNP4W0pxWJhlaWxTxCtzUod4vNG+ljZexi6EqTvbbg5Tg+d4TtKPgmzSM1ftT4pdYUr5oqNZ0RpvC4pOeErwTWcoxaaV/fpvOK62RmqeMaajUSg36sk705+EuD6P5msTtnMaXgIJJQAAAAAAAAAAAAAAB51qqgnKTsks3yAVqsYJyk1FJXbZiMViHUW1UcqVF+rBX7au+CSWaXRZ+AxeJSSq1laycqVKTUYxS31Kje63FvJeJy3XLXSrUv2MpQpy2ovEbLjUq840E/Uh13vmZ3vFYa0xzMtk1l18o4RdlBKUo7sNTkkov8AtqiyX3Y/F7jlesWtmKxvdq1Nmnwo07wpJcrXz8zC1at+i5cfMtpVeRxze1nTFYp09Nq2eS5ZJnnUxF8975s8GyCYqibPV1nzKXJlKRIVSpMrhWktza8GeZITuWWwOseJo/u6s4883n4rj5mZjrcq62MbRhXW5VI2pVo+EkmvimjUCURpaLfctgcIwkquEqzvHOPsVYfB5+Ru+q/pLnD9ljUp03l2lr/+SKX95K/NS4ctp1XHcy9hWU9+UuZWLWpK/rW8PpfR2k4SgqkJqrQaT2lJTlTT43XrQ69GZmMk9x84aqa01tHzVm5Um+9TzlZcZRz8Lrjbg8zuGr2mqVaEZ0pJ0Z2sr/upPh91u63KzTXh2Y8sXcmTFNGwghEmzEAAAAAAAAAIAMxGKxSlepLOlCVqcb27Wqr3d37K+jfAutJVHaNOLtKo2r+7Fes/n80c41x01GtNYSE+zw8KbliKi30sKvZjznUt8Lc2Uvb1aUptj9YNZI13KtVblg4ytGKbj/rCvHNQhx7CHHnfm7HN9M6UniJurUac3ZKKVoU4rdGMeCXIu9YdMPEz29lU6cFsYeivVpUluXjzfFmv1ZXOGbTaXZqKwic7lABaGcoBIJQABASAQBIAuQlUiuErHncqREpidMlRntLqjY9S9Y3gqjjN/sKndqxe6P2l9f5Go0KlmXknxW9GPNLcOnUXry+n9EYvtIWbvKNs+Li/VZkDk3or1j2tmhN5wSgm+NN+pnzTVvNHWEenjv7Rt5uWnpbSQAXZgAAAAAQSW+PrdnTqT92La8eHzsBq+tOmI0KVevJ5PapwV7Nwh66XK8ns3XNHDcbjZz2tt3nVl2lZ7r+7Fcorgjc/SjpC0qOETyhBOp5Wbz6yef3InPKs8m+Z5+e8zOnoYaxELTETuy3Z6SZRYiOFbcyhglkFlUWFiQSIsCWiABJBIAmxCKiBBKIJRCVcWX1CV0WCLqi8jO8cN8U8stq5jnh68JXstqzf2Xk/18j6W0bie1pwnleUIt8r2z+dz5VjKzR9Jaj1+0wtJ/2cfr/M38a3Pqx8mu422MAHa4QAAAAAMdpv93b3qlNPw2szImL0/K0IPlUj+TInpavb551xxvb4zET39/Zi+cd6+TRg8U7JIvsfSfaSqexOtXUc1e0GrfKSLDG70eXbm70YjVVoyCpkWNWSGQVNEBGghkgCkFQJNKRYqsAaQSAQAQJSCRFzRLcuKRS/TTH2q4+Z9Fejd/8ACUlxVON/PNHzpxPorUCOzTlD3KdGPnaX6Gnj/wAlfI/hLbgAd7zwAAAAAMbp+N6MvsyjJ+CeZkjwxlHbhOPvRaXK/D5kTzCYnUvlydK1WceKnNP8TLPHLvGf09huzxlWLVrzcl4TV/1MPpOFpeR5MzrJp6vePbHEFckU2NnOhkMqZSwCABIEEokCEQTYWAEFQYFJKJAExLiG48oRPe2RnaW1IX2gMI62IpQt7ak/CLv9EfQGoivTqy4OrZPpGKX1ZyHUjBbEauKkvZcafl6zXnZeR2jUvD9nhKN981Kb/ibZv48fky8mdU0zwAO1wAAAAAAQSQBxf0t6HdHEQxMV3Kl1L717r/F8VzNG03R7sZrcz6J1o0LHG0J0pLO14PlL+rHEMTo+SjVw1RWqU20uttzR5XmV+O8X+np+LaL0mn20uaKC5nT3rim0y2kWidqTGlLYJaFiyqkE2JsBAJAEAkAQSABFiqKJSK4RImV6129KcS5weFlVmoRyvvlwilvbPKF20krtuyS3tvcZ+FJYWm727SSXaPf4QXRceb8DKXRSu+GyaCmsQ6eCpd28lG3FU1xfW2bO10KShGMI5RjFKK6LI5d6GdAy/a4+qrdotiinyv3pL8jqiO/x66ruXB5dom+o+lQAOhygAAAAAAQvqAkcw9JOBisRTlG0KlSEpJ8J7Lje/wCI6gzAa4avrHUNhPZqwe1SnykuD6O2Zjnp7UmG2C/reJfO+mYuNWW3Hs5370eDfNdGYqduBvuk8JHER7KunTr01sttd6ElwfNGj6V0ZUw8tmay9mSzjJdGcOOI1w7MszE8rcix5qZ6RlcvpnEpQBJCUWJsAAaIsVBoCkFVidkhbRFFcIuTSim23ZJb2y4wWj51m9hZL1pPKMfFmew2Hp4aLafet3qjWfhDkvmVmdNseObI0dgo4aLnJp1WneXCiuKT978j30DoippTERpRTVJSW287KPF/1zLfAYOtpCrGjRi7X62Xid21R1bp6PpbELOcku0nbfbguhbDinJPK2fLXDXUdsxgsNCjCNOmlGEElFJWSSPXiSkRxPTiNPGlUAAAAAAAAQvqSQBJDJAGp666nQx0duk1SxMV3Kiy2uk+ficextedCcsLjqey4u3eXcl9pPhfmfRpgtaNV6GkYbFaPeXqVEltwf1XQ58uGJ5jt0Ys81/Genz1jdXVLvUJLPPs5ZP+GW6SMFisHOk7VISg+TTRvOsGpeO0Y3KF6tHPvJSlTtwuvZ8/izGYXWWy7OtC0fdlGNSn8JLLxRz/AJR26JxxbmrVoy5nojbnRwOIz7OEXx7Oq6T+Err5FE9XMM/Uq4mHSVGlVX4lOP8A8lZ0j1tDVkibGw/7O0+GIf8A681+TZc4fVanL/qJ9bYV/m5oqtpqyiSoHRMLqRhlbbnWnu9qnTWfgm/memkdG4bCK9OFGLzzku0lly2si3pbWyupnTRMJoqrVzhB7PGb7sF/E8jJYbRNOm71H20l7EW1TXjLe/InG6ci3vlUayV3kvDkuh44PB4vHSUKUJPa3KKe7x5GXMuuKVrHPK4xulIwSirO3qwilGEG+hdauatYrSk7pNU160nlGKN51U9E8KdqmNlty4Uo+qn9p/odOwmFhSioU4xhFbopJI6MfjTPNnPl8yI4rz/jEar6s0dHw2KaTm0tqpbN24dEZwkHdWsVjUPNta1p3M8oQ4kkcSVUgAAAAAAAEAASAAAAAho1nTmomCxl3OkoSd+9C0Hn03fIkETWJ7TW016aJpb0NNXeGrRks7RktiS81dP5Gq47UDSGH3RrO3uxnUX9y4BhfDXt0U8i32to6saUe6GJ84Vl+aL3Caq6Val3a2fSS/NAGcY4XnPM/TaMDqdj5xp9ptKSjaSbaSt1uZT/AHbzqpdrOMd3Vr4EA3+Ks9sfmtHTKaM9GOCovamnVl1SjG/h/M2/B4GnRjs0oQhHlFJX8eYBauOteoUtktbuVwkSAXUAAAIAAkAAAAB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3" rIns="91184" bIns="4559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62509" name="AutoShape 10" descr="data:image/jpeg;base64,/9j/4AAQSkZJRgABAQAAAQABAAD/2wCEAAkGBxIQEhAQEBIQEBUPEA8QEBAQDw8PFA8XFBQWFhQUFRUYHCggGBolHBQUITEhJSkrLi4vFx81RDMsNyovOisBCgoKDg0OGg8QGiwfHB8sLCwsLCwrLSssNCwsLCwsLCwsLCwsLCwtLCwsLCwsLCwsLCwsLCwsLCwsLCwsLDcsLP/AABEIAKgA6AMBIgACEQEDEQH/xAAcAAACAgMBAQAAAAAAAAAAAAABAgADBAUHBgj/xAA+EAACAgECAwQFCAoCAwEAAAABAgADEQQhBRIxE0FRYQYiMnGRFBVCVIGUsdIHIyQzUnKhwdHwYvE0guEW/8QAGQEBAQADAQAAAAAAAAAAAAAAAAECAwQF/8QAJhEBAAEDAwUAAQUAAAAAAAAAAAECAxESE1EEITFSYUEUMoKR8P/aAAwDAQACEQMRAD8A8wssBlKx+aRoPmMsRTCGhcHhi80IMGD4gEUGHeUwaExAYS0gJimAvFD+OB79oFjN9kGIocSF/CFMd8f7mVr1kLf9Qqd4RYUlTiXKdt5UTgQKzEHWWMREIlEYD4SsxsRYUpgaNy98BgKRnu98U7RxsciS5fDoekgqJgJ7vfGAgIwZRXj8JJD/AL9kkDPKkQ4kMBMiYWJCBEUywGARDK8xmMBpA0UTK0elNhwNhndz0EKxxk4A3J6ADOZs9PwVjvc60jrv6zfYJn6StV/V6dC7kb2Y5icd4H+iRq1HtkufOa6rkQ6LfT1Vgum0qezXZefGxsD4CZlGsdRirT6dPPsgT/WY3b+GB7hFNhPeZpm7Lsp6Sj8tgeIaojGawP5K5gXU2tuQhz4KkHMY3OZjrqbP0ttr7uHnvrx7gR+Ewn0fgfsP+Z6BLyO8yOyN7aj3jYzKLsw11dJTPh5exGXr7s93xlRzPSXcPyDyHmH8J2I/zNPfov4dv+Pj7vD3GbqbkVOK509VDETv6biLCBj/ABAwmxzhjzgIkzG6QpZW3jLMxCfCAseteue/cQMo23imA3J1AlTCOdoCYFb46D/HWSM57+8ySi+EROaMpkQ8YRBGgWbQFZXmPXkkY74F+l0/Mdzgd5/xPS8E4VZqm7KoBEXd2IIVR4sfHwHfMLhPDjay1rsNsseg8SfdN7xbiyqg0ek9Wtf3tg9q9u/fw/6mmut22bP9rdXxWrTKdPoQCelmpIBZ8dy+U0AUnc5Odz35jV1y3E0TOXoUUaSKkbljSTFmmIeWQQyAcogKRoRApwRD2QtIBIRvov0GfAy+VvV4S5SYiYxKnWcJGo5uRez1FQJenG1wHen/AC8p5llx1HQ7z2tD9tyVs3Z3VkHTX55TzDpW58PA92fOa7j2j+UI+pROS6luXW0YwQenahfAnIPnOm3Xl5N+1pnLzDDEkMUj7Juc6MvSDG8IgzgwK8SHEYSFYFbHcyMZGgIgBj0ghIglFuYymJHQSCwGAmCRjAImfw+jJzjrNem89FoE5VLeGwmu5ViG/p7eqplPqOzTs02LbOw8PCV014ErqXJJmWJzZetTTEJJJJIyGSQSTFYNiSSSFSMIAI+IRJJJIRTdXnMy01h21WOZ6QKtZX9ZofYOR3kY5T/6mVYlSWdk/NjIYMjqejKwwy/bsfsmVFWJa7tuK4w0HHNB2FrIp5kOHpb+JGGQf6zXMf6Tb8XT1VHXsshSevL4GagGdlM5h41dOmcI48IHGYxAidJkxTEDCOWiMICjzEBEfl9xk5D4QKScSR2TfeSUNke+QRA20dTIG84AMyFoA0DI065I/wB6T0BGFUfaZo+HjL/ZN/eP7TnvT3ej0dPbI0LLpXVLJoy7RgxDBIyGSDMMKIhgEMCCOIgjiEGCSSEGVagZEszFsGxgYOpTKg4G4K7zTV1rnBA6kTet+7PkwnntRYQ7e/8AGdNmXmdZRirIioHPTbu8ZBpx4nvzt0lAuPwl7ajrt5ibnGQafO3d44lR0+M92JYboxtz74FS17Z8ICm/hnzlvaDp+MGQOsQKHJhlr+Odj4STIYiwxQYxMgkDQqZGEDP4QR2i47xPQ6gbmeZ4a3Lanvx/Sep1i7/A/Gct7y9Lo/2SSqWZlNJls1OwwkkkMipDAJIWDCGLCIUYcwQGEybMnNFggPmRztEEFrbQhUH6t/ePxnl9X7be+epbao+Znk2bJYnvM6LLz+t8xBFjk/8AyKB4S2msseXvIOB5jeb3nqSu2YpPSP0g5SckAkDqeuIUIuY+3dn7YHTEBCTJJiSWBWIZAYCYFisP7RgM/ZKgY6mJB7TlIYfRYH4T2TWdpWjjwwf7f3njLB1856b0Wt7Sll7625W8s+wft3E0Xo7ZdnR14qxysQ4MyAZj3KQY1bznw9LwuzIDFBkEinhzFBkhTZkBiwiA0kGZMyIkmYMyQDEc52hYxtLXkwKONWclQHiPjmeVVtptvSbVczBAendNSonXajFLyeqr11iDITv37dMbQmHabHMRvx3kVyM7kBgMgbZjWuCdhgdw6xDAg/CPjaLiQwATmGRc93fDMoGLmCARgZQyRwIqw5kBYTL4BxQaW8NZk1WDs7wOoU9HA7yp3+MwgItq5B85jPdaZxOXQOJ6UqTuDkAhl3DA7hlPgZrRtMX0S42GUaHUHGNtJcx2XJ/cOT3H6J7t5s9bpihIIwR4zkrp0y9ezdi5H1WphlKnEsUzBtODDmLmSGRgYYkMBoYIJAZCZDiVM2doBJycS/VWimsse+W6LT7F22VN2Y908vxvifyl8DIrTPKP4vObLdGqXN1F/RGPzLXNYXYs25Jlg+EQHfwEtG3n5TreTlXCYYCf9HfAXMJgAgJgGHrAsMCH+whgYSSxIxBCsQvGrbMotzAxzJzQLAYmTrFjrtvIMe2vPwnoeFekp5RVqsvjAS76QA7m8fIzStEdZjVTExiWdu5NE5h7RkBAZSGU9CJWDPKaHWWUHKN16qdwfsm8o47W4/WKaz3kDInNVbmPD0bfU01R37S2IaODMZGDbowb+U5hyR/pE1uiJz4ZAhk0One5uzTkyf43CD4mbkeiOo+nZpK/5tR/hZYpmUm5THmWnzEazE3lfA9Mn7/XI2PoaWs2H47/AIRrdfotMCaKAW7r9WwYjzVP+pdEsJvxH+w0nYsRk5UHvYYz7hNjp9AiJ2+oYU0g+0fasx3LNLqfSnDl1UXtuOawYQZ8FnntVq7LT+sdmwSQuTyr/KD0mdNrPlzXOr7YpbL0j9IPlJ7OlTVShIVejP5tiaZFxIDiQMZ0RER4cMzMzmTgQ/1kUySoZjBiKsJJgAiLiMc+AgEmRI2IYJQMSRoJRggAwpPoP5j0n1XS/dqfyzV+kWm0+mrrdNJpGL6rSUYbT1YAuuStiMAbgMSJoi/mcYb5tfXE8wEzsGr1eiov1iX6XTLXpl4fyNXo1sextUbVC8qqSfWQAYH0pVdxjhqOS1GmNYq9ZV0Je4W/Kfk/JyKh+llcDJz4iZ654Y7f1yYQ83unX34twhQSaqCKyRfy6JX+TctnZHtyF/V+sGGT15Seiky46zhmf/HqIL11raNADVYz2ileSzk5W9c+J236bybk+sm19caLZgnXa+IaJtSaU0dNla1Plq9CHs7VNUdOycoHsgg+t0784g0PGuF3vyV6Wtiw0xrYaKvF/brYyBNs5AqsJyBsp64jXV6m39ciJ8YBOtcQ4tw8Jpm02n0t51L6PH7IuK6tRetQdzyjkY8x5Q3Uq22AZuNSmgrtWg6Wp3PIWWrRLd2QsYIhsKp6gJzgnuVj0BMbk+pFv64Ypx349xxMqrXWL0sbr0Jz+M6Z6N8d4fqKKHu02nrvuqrsFI0Sg28zsmaAy+uAw3IyAN+kz9PxPhVmOzopbPtgaDfTYs7P9oHJ+p9bm9rHsMeimSap/NLKKZjxLli8VsH8DfzLLPnmzqFpXzFYJ/rOia7i3DwEFGl0zO1uiHLboxUHq1F61drWSg5huTnzG28uu4zwxWrU6RQXsVGD6BKjQGrstV7FdQQpWqzu+ifAyfxWdXs5lbxW5hg2EDwUcsxGbO5JJ8SSfxna+Epw/U8wq09GUSmxlfSV1kJcpat8Fc4YA7/8TMD524VkodOi2LW1zUNw/ktFapztYaygIUAH4YjXPqxm3M+ZciJhDTrdnF+FKvO+nRF7F9QrPw8oLERULMmU9bAurO3j5HGTdfw+vT/K30qohdawrcNKWlmcIoFJTmyWOBtvtG5Pqm39caAjmdU0vFNFZeEq0lVlTaftMpoM3CwansCjV8oKgEb5G3eQBDoON8Lvfkr0qMWGmNTDRV4v7dbHQJtnIFVhOQNlPXEy11ept/XKgYZ2/huj0Woqqvqo0zJcivW3yaoZB8iux8RMn5l0v1bTfd6fyzDfx+F2Z5cHz7oczvHzLpfq2m+70/lk+ZtN9W033en8sm/HBsTy4OvjAZ3n5m0v1bTfd6fyyfMul+rab7vT+WN+ODZnlwYRsTu/zNpfq2m+70/lk+ZtL9W033en8sb8cLszy4TjzEk7t8zab6tpvu9X5ZI344TZnlnTC4vw1NTUanLLko6OhAap0YNXYucjKsAdwRt0kknPE47w6Gqf0TRrLrbL77Gvu0FzFuxUKdG7PUqhUGFJY56++U//AIijn7TtLs9r2vLmvGflnyzHs5xz7e7z3hkme7XymmFOm9AtPW+qYWX8uusNmsoJrNeo/WvYA3q5UDnK+qdwT37zI0/oeiVJpxqNS1VJqaipjSVpNVwtrYHky2COXBJ2656ySRu18mmGLV+j+kMrtfqbGUW83O1QW7tLje/bIE5bAWY7EY6bd8Sr9HemVa1Flx7NdKF51ocZ04tVCVZCDlbrAQdtwRggESSN6vlNEMy70NqawWC22vPyMvXWmnStzpLe1pPKE9XBLD1cZBO0z7eB/tLauu+6lrV063InYlLhSxKcwZSV2ZlPKdwx8jJJJNyqfK6Yaiv0BoVtFYl2oSzh1Ip09gNJwA7Nl1KYYkMVPkfHePR6DVVm41X6mv5WiJrArVftZDOWsclMqzCywHlxs5xiSSXdr5TRBm9CKnrWu2/U2FF0taXF0rsrr09gsStCgAX1hksPW6b7CUUfo906Entb2JapnP6kG0pVfUS5CZLONTYWbOSd9pJI3a+V0w23AvRurSUtRWSQ1a1lwlNFhCghSbKkU8wDH1tyDv3meT13oA9Nq2aUvcH091d/O2nRrHCctLOcKX5zZcbDk82R3gSSRTdqick0w2lv6PqbVJutt57KLqrGr7PA7YV84Qlebs1NfqKdlGQBN56T8MfVVIlbLWy6rS38zbgCm5bDjbGfVOMjGZJJJuVTOcmmGnX0A04ZG7bUsUWwNzunLqDZcbnNyBOVwWY+qQV8u+V0/o70yrWBZcezXShedaHGdOLVQlWQg5W6wEHI3BGCAQZJd6vlNEPVaLTCpFrXACDA5USsYyT7KgAde4S+SSa2SSSSQqSSSQJJJJAkkkkMZf/Z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3" rIns="91184" bIns="4559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62510" name="Picture 11" descr="D:\elsa\Documents\Bacteriología Clínica\semestreB2014\agar chocolate streptococc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12875"/>
            <a:ext cx="208597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2511" name="Picture 12" descr="D:\elsa\Documents\Bacteriología Clínica\semestreB2014\agar choco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3856038"/>
            <a:ext cx="2019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512" name="13 CuadroTexto"/>
          <p:cNvSpPr txBox="1">
            <a:spLocks noChangeArrowheads="1"/>
          </p:cNvSpPr>
          <p:nvPr/>
        </p:nvSpPr>
        <p:spPr bwMode="auto">
          <a:xfrm>
            <a:off x="6011863" y="836613"/>
            <a:ext cx="141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4" tIns="45593" rIns="91184" bIns="455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prstClr val="black"/>
                </a:solidFill>
              </a:rPr>
              <a:t>Neumococo</a:t>
            </a:r>
            <a:endParaRPr lang="es-VE">
              <a:solidFill>
                <a:prstClr val="black"/>
              </a:solidFill>
            </a:endParaRPr>
          </a:p>
        </p:txBody>
      </p:sp>
      <p:pic>
        <p:nvPicPr>
          <p:cNvPr id="3625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1" t="46600" r="60101" b="32001"/>
          <a:stretch>
            <a:fillRect/>
          </a:stretch>
        </p:blipFill>
        <p:spPr bwMode="auto">
          <a:xfrm>
            <a:off x="3546475" y="3209925"/>
            <a:ext cx="800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6012164" y="4797152"/>
            <a:ext cx="1675573" cy="1140362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7" name="16 Conector recto de flecha"/>
          <p:cNvCxnSpPr/>
          <p:nvPr/>
        </p:nvCxnSpPr>
        <p:spPr>
          <a:xfrm>
            <a:off x="6659563" y="3856038"/>
            <a:ext cx="0" cy="858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518" name="AutoShape 23" descr="Resultado de imagen para AGAR MACCONKEY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3" rIns="91184" bIns="4559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62519" name="AutoShape 25" descr="Resultado de imagen para AGAR MACCONKEY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3" rIns="91184" bIns="4559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62520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497138"/>
            <a:ext cx="1833563" cy="19716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85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549275"/>
            <a:ext cx="3914775" cy="492125"/>
          </a:xfrm>
          <a:prstGeom prst="rect">
            <a:avLst/>
          </a:prstGeom>
        </p:spPr>
        <p:txBody>
          <a:bodyPr wrap="none" lIns="91184" tIns="45593" rIns="91184" bIns="45593">
            <a:spAutoFit/>
          </a:bodyPr>
          <a:lstStyle/>
          <a:p>
            <a:pPr>
              <a:defRPr/>
            </a:pPr>
            <a:r>
              <a:rPr lang="es-ES" sz="2600" kern="0" dirty="0">
                <a:solidFill>
                  <a:prstClr val="black"/>
                </a:solidFill>
              </a:rPr>
              <a:t>Prueba de la Catalasa (-)</a:t>
            </a:r>
            <a:endParaRPr lang="es-ES" kern="0" dirty="0">
              <a:solidFill>
                <a:sysClr val="windowText" lastClr="000000"/>
              </a:solidFill>
            </a:endParaRPr>
          </a:p>
        </p:txBody>
      </p:sp>
      <p:pic>
        <p:nvPicPr>
          <p:cNvPr id="3635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3203575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3524" name="4 CuadroTexto"/>
          <p:cNvSpPr txBox="1">
            <a:spLocks noChangeArrowheads="1"/>
          </p:cNvSpPr>
          <p:nvPr/>
        </p:nvSpPr>
        <p:spPr bwMode="auto">
          <a:xfrm>
            <a:off x="468313" y="3716338"/>
            <a:ext cx="3167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3" rIns="91184" bIns="455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>
                <a:solidFill>
                  <a:srgbClr val="000000"/>
                </a:solidFill>
              </a:rPr>
              <a:t>Caldo BHI 6,5% de NaCl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>
                <a:solidFill>
                  <a:srgbClr val="000000"/>
                </a:solidFill>
              </a:rPr>
              <a:t>           Sin crecimiento  </a:t>
            </a:r>
            <a:endParaRPr lang="es-ES">
              <a:solidFill>
                <a:srgbClr val="000000"/>
              </a:solidFill>
            </a:endParaRPr>
          </a:p>
        </p:txBody>
      </p:sp>
      <p:pic>
        <p:nvPicPr>
          <p:cNvPr id="363525" name="Picture 2" descr="Resultado de imagen para tubo con caldo B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8305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6" name="AutoShape 4" descr="Resultado de imagen para bilis esculina negat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3" rIns="91184" bIns="4559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3635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6860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3528" name="9 CuadroTexto"/>
          <p:cNvSpPr txBox="1">
            <a:spLocks noChangeArrowheads="1"/>
          </p:cNvSpPr>
          <p:nvPr/>
        </p:nvSpPr>
        <p:spPr bwMode="auto">
          <a:xfrm>
            <a:off x="5219700" y="5229225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3" rIns="91184" bIns="455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>
                <a:solidFill>
                  <a:srgbClr val="000000"/>
                </a:solidFill>
              </a:rPr>
              <a:t>Bilis esculina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>
                <a:solidFill>
                  <a:srgbClr val="000000"/>
                </a:solidFill>
              </a:rPr>
              <a:t>Negativo  </a:t>
            </a:r>
            <a:endParaRPr lang="es-ES">
              <a:solidFill>
                <a:srgbClr val="000000"/>
              </a:solidFill>
            </a:endParaRPr>
          </a:p>
        </p:txBody>
      </p:sp>
      <p:pic>
        <p:nvPicPr>
          <p:cNvPr id="9" name="Picture 8" descr="Pin en Pruebas bioquímicas cocos G+ =Bilis Esculina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2674938"/>
            <a:ext cx="21272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3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/>
              <a:t>Diagnóstico microbiológico</a:t>
            </a:r>
            <a:endParaRPr lang="es-VE" dirty="0"/>
          </a:p>
        </p:txBody>
      </p:sp>
      <p:sp>
        <p:nvSpPr>
          <p:cNvPr id="364547" name="2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389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s-ES" sz="2000"/>
              <a:t>Taxo de optoquina (hidrocloruro de etilhidrocupreína):  Medir  el halo de inhibición  ≥ 14mm  Sensible</a:t>
            </a:r>
            <a:endParaRPr lang="es-VE" sz="2000"/>
          </a:p>
          <a:p>
            <a:pPr marL="0" indent="0" eaLnBrk="1" hangingPunct="1">
              <a:buFont typeface="Wingdings 2" pitchFamily="18" charset="2"/>
              <a:buNone/>
            </a:pPr>
            <a:endParaRPr lang="es-VE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4548" name="3 Rectángulo"/>
          <p:cNvSpPr>
            <a:spLocks noChangeArrowheads="1"/>
          </p:cNvSpPr>
          <p:nvPr/>
        </p:nvSpPr>
        <p:spPr bwMode="auto">
          <a:xfrm>
            <a:off x="179388" y="5059363"/>
            <a:ext cx="38877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3" rIns="91184" bIns="4559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VE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Solubilidad en bilis: Soluble: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VE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S. pneumoniae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VE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   Insoluble: </a:t>
            </a:r>
            <a:r>
              <a:rPr lang="es-ES" altLang="es-VE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Streptococcus</a:t>
            </a:r>
            <a:r>
              <a:rPr lang="es-ES" altLang="es-VE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grupo viridans</a:t>
            </a:r>
            <a:endParaRPr lang="es-VE" altLang="es-VE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altLang="es-V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45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16113"/>
            <a:ext cx="3095625" cy="25209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4941888"/>
            <a:ext cx="4152900" cy="18002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11120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481</Words>
  <Application>Microsoft Office PowerPoint</Application>
  <PresentationFormat>Presentación en pantalla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Calibri</vt:lpstr>
      <vt:lpstr>Constantia</vt:lpstr>
      <vt:lpstr>Wingdings</vt:lpstr>
      <vt:lpstr>Wingdings 2</vt:lpstr>
      <vt:lpstr>Tema de Office</vt:lpstr>
      <vt:lpstr>8_Tema de Office</vt:lpstr>
      <vt:lpstr>1_Diseño predeterminado</vt:lpstr>
      <vt:lpstr>3_Flujo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Diagnóstico microbiológico</vt:lpstr>
      <vt:lpstr>Presentación de PowerPoint</vt:lpstr>
      <vt:lpstr>Diagnóstico microbiológico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CAROLINA</dc:creator>
  <cp:lastModifiedBy>Lenovo</cp:lastModifiedBy>
  <cp:revision>7</cp:revision>
  <dcterms:created xsi:type="dcterms:W3CDTF">2020-08-30T23:32:21Z</dcterms:created>
  <dcterms:modified xsi:type="dcterms:W3CDTF">2024-10-24T00:17:02Z</dcterms:modified>
</cp:coreProperties>
</file>