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9/7/2020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9/7/2020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Inventa, la plataforma para la innovación de los envases y embalajes de  Chile - V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149" y="248191"/>
            <a:ext cx="5212080" cy="2737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538549" y="3176341"/>
            <a:ext cx="9483634" cy="3108543"/>
          </a:xfrm>
          <a:prstGeom prst="rect">
            <a:avLst/>
          </a:prstGeom>
        </p:spPr>
        <p:txBody>
          <a:bodyPr wrap="square">
            <a:spAutoFit/>
          </a:bodyPr>
          <a:lstStyle/>
          <a:p>
            <a:r>
              <a:rPr lang="es-ES" sz="2800" dirty="0">
                <a:solidFill>
                  <a:schemeClr val="bg1"/>
                </a:solidFill>
                <a:latin typeface="Arial" panose="020B0604020202020204" pitchFamily="34" charset="0"/>
                <a:cs typeface="Arial" panose="020B0604020202020204" pitchFamily="34" charset="0"/>
              </a:rPr>
              <a:t>MODULO : </a:t>
            </a:r>
            <a:r>
              <a:rPr lang="es-ES" sz="2800" dirty="0" smtClean="0">
                <a:solidFill>
                  <a:schemeClr val="bg1"/>
                </a:solidFill>
                <a:latin typeface="Arial" panose="020B0604020202020204" pitchFamily="34" charset="0"/>
                <a:cs typeface="Arial" panose="020B0604020202020204" pitchFamily="34" charset="0"/>
              </a:rPr>
              <a:t>ENVASES, </a:t>
            </a:r>
            <a:r>
              <a:rPr lang="es-ES" sz="2800" dirty="0">
                <a:solidFill>
                  <a:schemeClr val="bg1"/>
                </a:solidFill>
                <a:latin typeface="Arial" panose="020B0604020202020204" pitchFamily="34" charset="0"/>
                <a:cs typeface="Arial" panose="020B0604020202020204" pitchFamily="34" charset="0"/>
              </a:rPr>
              <a:t>EMBALAJES Y </a:t>
            </a:r>
            <a:r>
              <a:rPr lang="es-ES" sz="2800" dirty="0" smtClean="0">
                <a:solidFill>
                  <a:schemeClr val="bg1"/>
                </a:solidFill>
                <a:latin typeface="Arial" panose="020B0604020202020204" pitchFamily="34" charset="0"/>
                <a:cs typeface="Arial" panose="020B0604020202020204" pitchFamily="34" charset="0"/>
              </a:rPr>
              <a:t>TRANSPORTE</a:t>
            </a:r>
          </a:p>
          <a:p>
            <a:endParaRPr lang="es-ES" sz="2800" dirty="0">
              <a:solidFill>
                <a:schemeClr val="bg1"/>
              </a:solidFill>
              <a:latin typeface="Arial" panose="020B0604020202020204" pitchFamily="34" charset="0"/>
              <a:cs typeface="Arial" panose="020B0604020202020204" pitchFamily="34" charset="0"/>
            </a:endParaRPr>
          </a:p>
          <a:p>
            <a:r>
              <a:rPr lang="es-ES" sz="2800" dirty="0">
                <a:solidFill>
                  <a:schemeClr val="bg1"/>
                </a:solidFill>
                <a:latin typeface="Arial" panose="020B0604020202020204" pitchFamily="34" charset="0"/>
                <a:cs typeface="Arial" panose="020B0604020202020204" pitchFamily="34" charset="0"/>
              </a:rPr>
              <a:t>FACILITADOR: ING. PAUL RICAURTE.O. </a:t>
            </a:r>
            <a:r>
              <a:rPr lang="es-ES" sz="2800" dirty="0" err="1">
                <a:solidFill>
                  <a:schemeClr val="bg1"/>
                </a:solidFill>
                <a:latin typeface="Arial" panose="020B0604020202020204" pitchFamily="34" charset="0"/>
                <a:cs typeface="Arial" panose="020B0604020202020204" pitchFamily="34" charset="0"/>
              </a:rPr>
              <a:t>Mgs</a:t>
            </a:r>
            <a:r>
              <a:rPr lang="es-ES" sz="2800" dirty="0" smtClean="0">
                <a:solidFill>
                  <a:schemeClr val="bg1"/>
                </a:solidFill>
                <a:latin typeface="Arial" panose="020B0604020202020204" pitchFamily="34" charset="0"/>
                <a:cs typeface="Arial" panose="020B0604020202020204" pitchFamily="34" charset="0"/>
              </a:rPr>
              <a:t>.</a:t>
            </a:r>
          </a:p>
          <a:p>
            <a:endParaRPr lang="es-ES" sz="2800" dirty="0">
              <a:solidFill>
                <a:schemeClr val="bg1"/>
              </a:solidFill>
              <a:latin typeface="Arial" panose="020B0604020202020204" pitchFamily="34" charset="0"/>
              <a:cs typeface="Arial" panose="020B0604020202020204" pitchFamily="34" charset="0"/>
            </a:endParaRPr>
          </a:p>
          <a:p>
            <a:r>
              <a:rPr lang="es-ES" sz="2800" dirty="0" smtClean="0">
                <a:solidFill>
                  <a:schemeClr val="bg1"/>
                </a:solidFill>
                <a:latin typeface="Arial" panose="020B0604020202020204" pitchFamily="34" charset="0"/>
                <a:cs typeface="Arial" panose="020B0604020202020204" pitchFamily="34" charset="0"/>
              </a:rPr>
              <a:t>SEMESTRE: SÉPTIMO SEMESTRE</a:t>
            </a:r>
          </a:p>
          <a:p>
            <a:endParaRPr lang="es-ES" sz="2800" dirty="0" smtClean="0">
              <a:solidFill>
                <a:schemeClr val="bg1"/>
              </a:solidFill>
              <a:latin typeface="Arial" panose="020B0604020202020204" pitchFamily="34" charset="0"/>
              <a:cs typeface="Arial" panose="020B0604020202020204" pitchFamily="34" charset="0"/>
            </a:endParaRPr>
          </a:p>
          <a:p>
            <a:r>
              <a:rPr lang="es-ES" sz="2800" dirty="0" smtClean="0">
                <a:solidFill>
                  <a:schemeClr val="bg1"/>
                </a:solidFill>
                <a:latin typeface="Arial" panose="020B0604020202020204" pitchFamily="34" charset="0"/>
                <a:cs typeface="Arial" panose="020B0604020202020204" pitchFamily="34" charset="0"/>
              </a:rPr>
              <a:t>CARRERA: ING. AGROINDUSTRIAL</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83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735977" y="378823"/>
            <a:ext cx="4036423"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ASPECTOS PSICOLÓGICOS.</a:t>
            </a:r>
            <a:endParaRPr lang="en-US" dirty="0">
              <a:solidFill>
                <a:schemeClr val="bg1"/>
              </a:solidFill>
            </a:endParaRPr>
          </a:p>
        </p:txBody>
      </p:sp>
      <p:sp>
        <p:nvSpPr>
          <p:cNvPr id="5" name="Rectángulo 4"/>
          <p:cNvSpPr/>
          <p:nvPr/>
        </p:nvSpPr>
        <p:spPr>
          <a:xfrm>
            <a:off x="1136469" y="1491171"/>
            <a:ext cx="9875520" cy="3813480"/>
          </a:xfrm>
          <a:prstGeom prst="rect">
            <a:avLst/>
          </a:prstGeom>
        </p:spPr>
        <p:txBody>
          <a:bodyPr wrap="square">
            <a:spAutoFit/>
          </a:bodyPr>
          <a:lstStyle/>
          <a:p>
            <a:pPr>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Los colores tienen que ver con impulsos básicos en la gente, por ejemplo</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Courier New" panose="02070309020205020404" pitchFamily="49" charset="0"/>
              <a:buChar char="o"/>
            </a:pPr>
            <a:r>
              <a:rPr lang="es-EC" i="1" dirty="0">
                <a:solidFill>
                  <a:schemeClr val="bg1"/>
                </a:solidFill>
                <a:latin typeface="Arial" panose="020B0604020202020204" pitchFamily="34" charset="0"/>
                <a:ea typeface="Calibri" panose="020F0502020204030204" pitchFamily="34" charset="0"/>
                <a:cs typeface="Times New Roman" panose="02020603050405020304" pitchFamily="18" charset="0"/>
              </a:rPr>
              <a:t>Alimento:</a:t>
            </a:r>
            <a:r>
              <a:rPr lang="es-EC" i="1"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El naranja, amarillo, bermellón, verde y café se relacionan con este aspecto.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El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café amarillento, ocres, amarillo seco y azul grisáceo, remiten a la sed y a la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sequedad.</a:t>
            </a:r>
          </a:p>
          <a:p>
            <a:pPr marL="285750" indent="-285750">
              <a:lnSpc>
                <a:spcPct val="107000"/>
              </a:lnSpc>
              <a:spcAft>
                <a:spcPts val="0"/>
              </a:spcAft>
              <a:buFont typeface="Courier New" panose="02070309020205020404" pitchFamily="49" charset="0"/>
              <a:buChar char="o"/>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Courier New" panose="02070309020205020404" pitchFamily="49" charset="0"/>
              <a:buChar char="o"/>
            </a:pPr>
            <a:r>
              <a:rPr lang="es-EC" i="1" dirty="0">
                <a:solidFill>
                  <a:schemeClr val="bg1"/>
                </a:solidFill>
                <a:latin typeface="Arial" panose="020B0604020202020204" pitchFamily="34" charset="0"/>
                <a:ea typeface="Calibri" panose="020F0502020204030204" pitchFamily="34" charset="0"/>
                <a:cs typeface="Times New Roman" panose="02020603050405020304" pitchFamily="18" charset="0"/>
              </a:rPr>
              <a:t>Instinto maternal</a:t>
            </a: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Los tonos suaves y colores pastel expresan amor y ternura</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07000"/>
              </a:lnSpc>
              <a:spcAft>
                <a:spcPts val="0"/>
              </a:spcAft>
              <a:buFont typeface="Courier New" panose="02070309020205020404" pitchFamily="49" charset="0"/>
              <a:buChar char="o"/>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Courier New" panose="02070309020205020404" pitchFamily="49" charset="0"/>
              <a:buChar char="o"/>
            </a:pPr>
            <a:r>
              <a:rPr lang="es-EC" i="1" dirty="0">
                <a:solidFill>
                  <a:schemeClr val="bg1"/>
                </a:solidFill>
                <a:latin typeface="Arial" panose="020B0604020202020204" pitchFamily="34" charset="0"/>
                <a:ea typeface="Calibri" panose="020F0502020204030204" pitchFamily="34" charset="0"/>
                <a:cs typeface="Times New Roman" panose="02020603050405020304" pitchFamily="18" charset="0"/>
              </a:rPr>
              <a:t>Importancia y prestigio: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Colores sobrios y distinguidos como el violeta, rojo vino,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amarillo</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dorado, negro, algunos tonos verdes y plateado</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07000"/>
              </a:lnSpc>
              <a:spcAft>
                <a:spcPts val="0"/>
              </a:spcAft>
              <a:buFont typeface="Courier New" panose="02070309020205020404" pitchFamily="49" charset="0"/>
              <a:buChar char="o"/>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Courier New" panose="02070309020205020404" pitchFamily="49" charset="0"/>
              <a:buChar char="o"/>
            </a:pPr>
            <a:r>
              <a:rPr lang="es-EC"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Deseos de salud. </a:t>
            </a: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Colores frescos que inspiran confianza y prometen alta eficiencia: el verde, amarillo, azul.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24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638698" y="235131"/>
            <a:ext cx="5826034" cy="705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t> </a:t>
            </a:r>
          </a:p>
          <a:p>
            <a:r>
              <a:rPr lang="es-EC" b="1" dirty="0"/>
              <a:t> </a:t>
            </a:r>
            <a:r>
              <a:rPr lang="es-EC" b="1" dirty="0" smtClean="0"/>
              <a:t>      COLOR </a:t>
            </a:r>
            <a:r>
              <a:rPr lang="es-EC" b="1" dirty="0"/>
              <a:t>COMO IDENTIFICADOR DEL PRODUCTO</a:t>
            </a:r>
            <a:endParaRPr lang="en-US" dirty="0"/>
          </a:p>
          <a:p>
            <a:endParaRPr lang="en-US" dirty="0"/>
          </a:p>
        </p:txBody>
      </p:sp>
      <p:sp>
        <p:nvSpPr>
          <p:cNvPr id="5" name="Rectángulo 4"/>
          <p:cNvSpPr/>
          <p:nvPr/>
        </p:nvSpPr>
        <p:spPr>
          <a:xfrm>
            <a:off x="1267096" y="1267098"/>
            <a:ext cx="9366069" cy="4834144"/>
          </a:xfrm>
          <a:prstGeom prst="rect">
            <a:avLst/>
          </a:prstGeom>
        </p:spPr>
        <p:txBody>
          <a:bodyPr wrap="square">
            <a:spAutoFit/>
          </a:bodyPr>
          <a:lstStyle/>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En la mercadotecnia de los bienes envasados, es posible determinar qué colores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corresponden a las categorías específicas del producto.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La expresión informativa de los colores se facilita por la forma y dimensión del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envase; uno no espera encontrar detergente en un envase pequeño, del tamaño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aproximado de unos cigarrillos, aunque el color sea azul con blanco, por ejemplo.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Durante un experimento que consistió en servir café a doscientas personas,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servido en tazas rojas, azules, marrones y amarillas, y preguntarles las diferencias que encontraron en el producto, dejó los siguientes resultados: el 73% de esa gente encontró muy fuerte el café de la taza marrón, 84% consideró rico y con cuerpo al café de la taza roja, al de la taza azul lo sintieron sin aroma, y al café de la taza amarilla lo encontraron “muy flojo”.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Como a toda la gente se le sirvió el mismo café, se puede deducir que las impresiones sobre el producto provenían del color de la taza de café, cuyos colores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apoyaban o devaluaban las características del producto.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97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32411" y="634736"/>
            <a:ext cx="9757955" cy="5676875"/>
          </a:xfrm>
          <a:prstGeom prst="rect">
            <a:avLst/>
          </a:prstGeom>
        </p:spPr>
        <p:txBody>
          <a:bodyPr wrap="square">
            <a:spAutoFit/>
          </a:bodyPr>
          <a:lstStyle/>
          <a:p>
            <a:pPr algn="just">
              <a:lnSpc>
                <a:spcPct val="107000"/>
              </a:lnSpc>
              <a:spcAft>
                <a:spcPts val="0"/>
              </a:spcAft>
            </a:pPr>
            <a:endPar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Las </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categorías a considerar, que se interrelacionan e influyen en la selección del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color, son: la identidad, la imagen y los requerimientos de venta</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endParaRPr lang="es-EC" i="1" dirty="0" smtClean="0"/>
          </a:p>
          <a:p>
            <a:r>
              <a:rPr lang="es-EC" i="1" dirty="0" smtClean="0">
                <a:solidFill>
                  <a:schemeClr val="bg1"/>
                </a:solidFill>
                <a:latin typeface="Arial" panose="020B0604020202020204" pitchFamily="34" charset="0"/>
                <a:cs typeface="Arial" panose="020B0604020202020204" pitchFamily="34" charset="0"/>
              </a:rPr>
              <a:t>Identidad</a:t>
            </a:r>
            <a:r>
              <a:rPr lang="es-EC" i="1" dirty="0">
                <a:solidFill>
                  <a:schemeClr val="bg1"/>
                </a:solidFill>
                <a:latin typeface="Arial" panose="020B0604020202020204" pitchFamily="34" charset="0"/>
                <a:cs typeface="Arial" panose="020B0604020202020204" pitchFamily="34" charset="0"/>
              </a:rPr>
              <a:t>: </a:t>
            </a:r>
            <a:r>
              <a:rPr lang="es-EC" dirty="0">
                <a:solidFill>
                  <a:schemeClr val="bg1"/>
                </a:solidFill>
                <a:latin typeface="Arial" panose="020B0604020202020204" pitchFamily="34" charset="0"/>
                <a:cs typeface="Arial" panose="020B0604020202020204" pitchFamily="34" charset="0"/>
              </a:rPr>
              <a:t>Es la naturaleza, apariencia y propiedades físicas del producto; el color</a:t>
            </a:r>
            <a:endParaRPr lang="en-US" dirty="0">
              <a:solidFill>
                <a:schemeClr val="bg1"/>
              </a:solidFill>
              <a:latin typeface="Arial" panose="020B0604020202020204" pitchFamily="34" charset="0"/>
              <a:cs typeface="Arial" panose="020B0604020202020204" pitchFamily="34" charset="0"/>
            </a:endParaRPr>
          </a:p>
          <a:p>
            <a:r>
              <a:rPr lang="es-EC" dirty="0">
                <a:solidFill>
                  <a:schemeClr val="bg1"/>
                </a:solidFill>
                <a:latin typeface="Arial" panose="020B0604020202020204" pitchFamily="34" charset="0"/>
                <a:cs typeface="Arial" panose="020B0604020202020204" pitchFamily="34" charset="0"/>
              </a:rPr>
              <a:t>informa de qué tipo de mercancía se trata, chocolate veneno pasta dental cosméticos</a:t>
            </a:r>
            <a:endParaRPr lang="en-US" dirty="0">
              <a:solidFill>
                <a:schemeClr val="bg1"/>
              </a:solidFill>
              <a:latin typeface="Arial" panose="020B0604020202020204" pitchFamily="34" charset="0"/>
              <a:cs typeface="Arial" panose="020B0604020202020204" pitchFamily="34" charset="0"/>
            </a:endParaRPr>
          </a:p>
          <a:p>
            <a:endParaRPr lang="es-EC" i="1" dirty="0" smtClean="0"/>
          </a:p>
          <a:p>
            <a:endParaRPr lang="es-EC" i="1" dirty="0"/>
          </a:p>
          <a:p>
            <a:endParaRPr lang="es-EC" i="1" dirty="0" smtClean="0"/>
          </a:p>
          <a:p>
            <a:endParaRPr lang="es-EC" i="1" dirty="0"/>
          </a:p>
          <a:p>
            <a:endParaRPr lang="es-EC" i="1" dirty="0" smtClean="0"/>
          </a:p>
          <a:p>
            <a:endParaRPr lang="es-EC" i="1" dirty="0" smtClean="0"/>
          </a:p>
          <a:p>
            <a:endParaRPr lang="es-EC" i="1" dirty="0"/>
          </a:p>
          <a:p>
            <a:r>
              <a:rPr lang="es-EC" i="1" dirty="0" smtClean="0">
                <a:solidFill>
                  <a:schemeClr val="bg1"/>
                </a:solidFill>
                <a:latin typeface="Arial" panose="020B0604020202020204" pitchFamily="34" charset="0"/>
                <a:cs typeface="Arial" panose="020B0604020202020204" pitchFamily="34" charset="0"/>
              </a:rPr>
              <a:t>Imagen</a:t>
            </a:r>
            <a:r>
              <a:rPr lang="es-EC" i="1" dirty="0">
                <a:solidFill>
                  <a:schemeClr val="bg1"/>
                </a:solidFill>
                <a:latin typeface="Arial" panose="020B0604020202020204" pitchFamily="34" charset="0"/>
                <a:cs typeface="Arial" panose="020B0604020202020204" pitchFamily="34" charset="0"/>
              </a:rPr>
              <a:t>: </a:t>
            </a:r>
            <a:r>
              <a:rPr lang="es-EC" dirty="0">
                <a:solidFill>
                  <a:schemeClr val="bg1"/>
                </a:solidFill>
                <a:latin typeface="Arial" panose="020B0604020202020204" pitchFamily="34" charset="0"/>
                <a:cs typeface="Arial" panose="020B0604020202020204" pitchFamily="34" charset="0"/>
              </a:rPr>
              <a:t>Es la idea que el consumidor tiene del producto, con el color se sugieren</a:t>
            </a:r>
            <a:endParaRPr lang="en-US" dirty="0">
              <a:solidFill>
                <a:schemeClr val="bg1"/>
              </a:solidFill>
              <a:latin typeface="Arial" panose="020B0604020202020204" pitchFamily="34" charset="0"/>
              <a:cs typeface="Arial" panose="020B0604020202020204" pitchFamily="34" charset="0"/>
            </a:endParaRPr>
          </a:p>
          <a:p>
            <a:r>
              <a:rPr lang="es-EC" dirty="0">
                <a:solidFill>
                  <a:schemeClr val="bg1"/>
                </a:solidFill>
                <a:latin typeface="Arial" panose="020B0604020202020204" pitchFamily="34" charset="0"/>
                <a:cs typeface="Arial" panose="020B0604020202020204" pitchFamily="34" charset="0"/>
              </a:rPr>
              <a:t>diversas cualidades de éste.</a:t>
            </a:r>
            <a:endParaRPr lang="en-US" dirty="0">
              <a:solidFill>
                <a:schemeClr val="bg1"/>
              </a:solidFill>
              <a:latin typeface="Arial" panose="020B0604020202020204" pitchFamily="34" charset="0"/>
              <a:cs typeface="Arial" panose="020B0604020202020204" pitchFamily="34" charset="0"/>
            </a:endParaRPr>
          </a:p>
          <a:p>
            <a:r>
              <a:rPr lang="es-EC" i="1" dirty="0">
                <a:solidFill>
                  <a:schemeClr val="bg1"/>
                </a:solidFill>
                <a:latin typeface="Arial" panose="020B0604020202020204" pitchFamily="34" charset="0"/>
                <a:cs typeface="Arial" panose="020B0604020202020204" pitchFamily="34" charset="0"/>
              </a:rPr>
              <a:t>Requerimientos de venta: </a:t>
            </a:r>
            <a:r>
              <a:rPr lang="es-EC" dirty="0">
                <a:solidFill>
                  <a:schemeClr val="bg1"/>
                </a:solidFill>
                <a:latin typeface="Arial" panose="020B0604020202020204" pitchFamily="34" charset="0"/>
                <a:cs typeface="Arial" panose="020B0604020202020204" pitchFamily="34" charset="0"/>
              </a:rPr>
              <a:t>Principalmente son visibilidad, legibilidad y unidad en el</a:t>
            </a:r>
            <a:endParaRPr lang="en-US" dirty="0">
              <a:solidFill>
                <a:schemeClr val="bg1"/>
              </a:solidFill>
              <a:latin typeface="Arial" panose="020B0604020202020204" pitchFamily="34" charset="0"/>
              <a:cs typeface="Arial" panose="020B0604020202020204" pitchFamily="34" charset="0"/>
            </a:endParaRPr>
          </a:p>
          <a:p>
            <a:r>
              <a:rPr lang="es-EC" dirty="0">
                <a:solidFill>
                  <a:schemeClr val="bg1"/>
                </a:solidFill>
                <a:latin typeface="Arial" panose="020B0604020202020204" pitchFamily="34" charset="0"/>
                <a:cs typeface="Arial" panose="020B0604020202020204" pitchFamily="34" charset="0"/>
              </a:rPr>
              <a:t>grafismo, todas ellas con el objetivo de facilitar la venta y localización del producto así</a:t>
            </a:r>
            <a:endParaRPr lang="en-US" dirty="0">
              <a:solidFill>
                <a:schemeClr val="bg1"/>
              </a:solidFill>
              <a:latin typeface="Arial" panose="020B0604020202020204" pitchFamily="34" charset="0"/>
              <a:cs typeface="Arial" panose="020B0604020202020204" pitchFamily="34" charset="0"/>
            </a:endParaRPr>
          </a:p>
          <a:p>
            <a:r>
              <a:rPr lang="es-EC" dirty="0">
                <a:solidFill>
                  <a:schemeClr val="bg1"/>
                </a:solidFill>
                <a:latin typeface="Arial" panose="020B0604020202020204" pitchFamily="34" charset="0"/>
                <a:cs typeface="Arial" panose="020B0604020202020204" pitchFamily="34" charset="0"/>
              </a:rPr>
              <a:t>como de asegurar el grado de identificación</a:t>
            </a:r>
            <a:endParaRPr lang="en-US" dirty="0">
              <a:solidFill>
                <a:schemeClr val="bg1"/>
              </a:solidFill>
              <a:latin typeface="Arial" panose="020B0604020202020204" pitchFamily="34" charset="0"/>
              <a:cs typeface="Arial" panose="020B0604020202020204" pitchFamily="34" charset="0"/>
            </a:endParaRPr>
          </a:p>
          <a:p>
            <a:endParaRPr lang="en-US" dirty="0"/>
          </a:p>
          <a:p>
            <a:pPr algn="just">
              <a:lnSpc>
                <a:spcPct val="107000"/>
              </a:lnSpc>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srcRect l="23654" t="42838" r="38099" b="31582"/>
          <a:stretch/>
        </p:blipFill>
        <p:spPr bwMode="auto">
          <a:xfrm>
            <a:off x="1423851" y="2496793"/>
            <a:ext cx="3897765" cy="15086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392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618412" y="248196"/>
            <a:ext cx="3709851" cy="783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solidFill>
                  <a:schemeClr val="bg1"/>
                </a:solidFill>
              </a:rPr>
              <a:t>ENVASES MÁS REPRESENTATIVOS </a:t>
            </a:r>
            <a:endParaRPr lang="en-US" dirty="0">
              <a:solidFill>
                <a:schemeClr val="bg1"/>
              </a:solidFill>
            </a:endParaRPr>
          </a:p>
        </p:txBody>
      </p:sp>
      <p:sp>
        <p:nvSpPr>
          <p:cNvPr id="5" name="Rectángulo 4"/>
          <p:cNvSpPr/>
          <p:nvPr/>
        </p:nvSpPr>
        <p:spPr>
          <a:xfrm>
            <a:off x="953588" y="1184766"/>
            <a:ext cx="10437223" cy="4801314"/>
          </a:xfrm>
          <a:prstGeom prst="rect">
            <a:avLst/>
          </a:prstGeom>
        </p:spPr>
        <p:txBody>
          <a:bodyPr wrap="square">
            <a:spAutoFit/>
          </a:bodyPr>
          <a:lstStyle/>
          <a:p>
            <a:pPr marL="342900" indent="-342900" algn="just">
              <a:spcAft>
                <a:spcPts val="0"/>
              </a:spcAft>
            </a:pPr>
            <a:r>
              <a:rPr lang="es-EC" b="1" dirty="0" smtClean="0">
                <a:solidFill>
                  <a:srgbClr val="000000"/>
                </a:solidFill>
                <a:latin typeface="Arial" panose="020B0604020202020204" pitchFamily="34" charset="0"/>
                <a:ea typeface="Calibri" panose="020F0502020204030204" pitchFamily="34" charset="0"/>
              </a:rPr>
              <a:t>- Lata </a:t>
            </a:r>
            <a:r>
              <a:rPr lang="es-EC" b="1" dirty="0">
                <a:solidFill>
                  <a:srgbClr val="000000"/>
                </a:solidFill>
                <a:latin typeface="Arial" panose="020B0604020202020204" pitchFamily="34" charset="0"/>
                <a:ea typeface="Calibri" panose="020F0502020204030204" pitchFamily="34" charset="0"/>
              </a:rPr>
              <a:t>cilíndrica sanitaria para alimentos; </a:t>
            </a:r>
            <a:r>
              <a:rPr lang="es-EC" dirty="0">
                <a:solidFill>
                  <a:srgbClr val="000000"/>
                </a:solidFill>
                <a:latin typeface="Arial" panose="020B0604020202020204" pitchFamily="34" charset="0"/>
                <a:ea typeface="Calibri" panose="020F0502020204030204" pitchFamily="34" charset="0"/>
              </a:rPr>
              <a:t>de hojalata, de tres piezas con costura lateral. </a:t>
            </a:r>
            <a:endParaRPr lang="es-EC" dirty="0" smtClean="0">
              <a:solidFill>
                <a:srgbClr val="000000"/>
              </a:solidFill>
              <a:latin typeface="Arial" panose="020B0604020202020204" pitchFamily="34" charset="0"/>
              <a:ea typeface="Calibri" panose="020F0502020204030204" pitchFamily="34" charset="0"/>
            </a:endParaRPr>
          </a:p>
          <a:p>
            <a:pPr marL="342900" indent="-342900" algn="just">
              <a:spcAft>
                <a:spcPts val="0"/>
              </a:spcAft>
            </a:pPr>
            <a:endParaRPr lang="en-US" dirty="0">
              <a:solidFill>
                <a:srgbClr val="000000"/>
              </a:solidFill>
              <a:latin typeface="Arial" panose="020B0604020202020204" pitchFamily="34" charset="0"/>
              <a:ea typeface="Calibri" panose="020F0502020204030204" pitchFamily="34" charset="0"/>
            </a:endParaRPr>
          </a:p>
          <a:p>
            <a:pPr marL="285750" indent="-285750" algn="just">
              <a:spcAft>
                <a:spcPts val="0"/>
              </a:spcAft>
              <a:buFontTx/>
              <a:buChar char="-"/>
            </a:pPr>
            <a:r>
              <a:rPr lang="es-EC" b="1" dirty="0" smtClean="0">
                <a:solidFill>
                  <a:srgbClr val="000000"/>
                </a:solidFill>
                <a:latin typeface="Arial" panose="020B0604020202020204" pitchFamily="34" charset="0"/>
                <a:ea typeface="Calibri" panose="020F0502020204030204" pitchFamily="34" charset="0"/>
              </a:rPr>
              <a:t>Lata </a:t>
            </a:r>
            <a:r>
              <a:rPr lang="es-EC" b="1" dirty="0">
                <a:solidFill>
                  <a:srgbClr val="000000"/>
                </a:solidFill>
                <a:latin typeface="Arial" panose="020B0604020202020204" pitchFamily="34" charset="0"/>
                <a:ea typeface="Calibri" panose="020F0502020204030204" pitchFamily="34" charset="0"/>
              </a:rPr>
              <a:t>cilíndrica sanitaria para bebidas; </a:t>
            </a:r>
            <a:r>
              <a:rPr lang="es-EC" dirty="0">
                <a:solidFill>
                  <a:srgbClr val="000000"/>
                </a:solidFill>
                <a:latin typeface="Arial" panose="020B0604020202020204" pitchFamily="34" charset="0"/>
                <a:ea typeface="Calibri" panose="020F0502020204030204" pitchFamily="34" charset="0"/>
              </a:rPr>
              <a:t>de aluminio, de dos piezas, embutida, sin costura. </a:t>
            </a:r>
            <a:endParaRPr lang="es-EC" dirty="0" smtClean="0">
              <a:solidFill>
                <a:srgbClr val="000000"/>
              </a:solidFill>
              <a:latin typeface="Arial" panose="020B0604020202020204" pitchFamily="34" charset="0"/>
              <a:ea typeface="Calibri" panose="020F0502020204030204" pitchFamily="34" charset="0"/>
            </a:endParaRPr>
          </a:p>
          <a:p>
            <a:pPr algn="just">
              <a:spcAft>
                <a:spcPts val="0"/>
              </a:spcAft>
            </a:pPr>
            <a:endParaRPr lang="en-US" dirty="0">
              <a:solidFill>
                <a:srgbClr val="000000"/>
              </a:solidFill>
              <a:latin typeface="Arial" panose="020B0604020202020204" pitchFamily="34" charset="0"/>
              <a:ea typeface="Calibri" panose="020F0502020204030204" pitchFamily="34" charset="0"/>
            </a:endParaRPr>
          </a:p>
          <a:p>
            <a:pPr marL="342900" indent="-342900" algn="just">
              <a:spcAft>
                <a:spcPts val="0"/>
              </a:spcAft>
              <a:buFontTx/>
              <a:buChar char="-"/>
            </a:pPr>
            <a:r>
              <a:rPr lang="es-EC" b="1" dirty="0" smtClean="0">
                <a:solidFill>
                  <a:srgbClr val="000000"/>
                </a:solidFill>
                <a:latin typeface="Arial" panose="020B0604020202020204" pitchFamily="34" charset="0"/>
                <a:ea typeface="Calibri" panose="020F0502020204030204" pitchFamily="34" charset="0"/>
              </a:rPr>
              <a:t>Lata </a:t>
            </a:r>
            <a:r>
              <a:rPr lang="es-EC" b="1" dirty="0">
                <a:solidFill>
                  <a:srgbClr val="000000"/>
                </a:solidFill>
                <a:latin typeface="Arial" panose="020B0604020202020204" pitchFamily="34" charset="0"/>
                <a:ea typeface="Calibri" panose="020F0502020204030204" pitchFamily="34" charset="0"/>
              </a:rPr>
              <a:t>de diversas formas para alimentos; </a:t>
            </a:r>
            <a:r>
              <a:rPr lang="es-EC" dirty="0">
                <a:solidFill>
                  <a:srgbClr val="000000"/>
                </a:solidFill>
                <a:latin typeface="Arial" panose="020B0604020202020204" pitchFamily="34" charset="0"/>
                <a:ea typeface="Calibri" panose="020F0502020204030204" pitchFamily="34" charset="0"/>
              </a:rPr>
              <a:t>de hojalata, con o sin cordones estructurales. </a:t>
            </a:r>
            <a:endParaRPr lang="es-EC" dirty="0" smtClean="0">
              <a:solidFill>
                <a:srgbClr val="000000"/>
              </a:solidFill>
              <a:latin typeface="Arial" panose="020B0604020202020204" pitchFamily="34" charset="0"/>
              <a:ea typeface="Calibri" panose="020F0502020204030204" pitchFamily="34" charset="0"/>
            </a:endParaRPr>
          </a:p>
          <a:p>
            <a:pPr algn="just">
              <a:spcAft>
                <a:spcPts val="0"/>
              </a:spcAft>
            </a:pPr>
            <a:endParaRPr lang="en-US" dirty="0">
              <a:solidFill>
                <a:srgbClr val="000000"/>
              </a:solidFill>
              <a:latin typeface="Arial" panose="020B0604020202020204" pitchFamily="34" charset="0"/>
              <a:ea typeface="Calibri" panose="020F0502020204030204" pitchFamily="34" charset="0"/>
            </a:endParaRPr>
          </a:p>
          <a:p>
            <a:pPr marL="342900" indent="-342900" algn="just">
              <a:spcAft>
                <a:spcPts val="0"/>
              </a:spcAft>
              <a:buFontTx/>
              <a:buChar char="-"/>
            </a:pPr>
            <a:r>
              <a:rPr lang="es-EC" b="1" dirty="0" smtClean="0">
                <a:solidFill>
                  <a:srgbClr val="000000"/>
                </a:solidFill>
                <a:latin typeface="Arial" panose="020B0604020202020204" pitchFamily="34" charset="0"/>
                <a:ea typeface="Calibri" panose="020F0502020204030204" pitchFamily="34" charset="0"/>
              </a:rPr>
              <a:t>Bote</a:t>
            </a:r>
            <a:r>
              <a:rPr lang="es-EC" b="1" dirty="0">
                <a:solidFill>
                  <a:srgbClr val="000000"/>
                </a:solidFill>
                <a:latin typeface="Arial" panose="020B0604020202020204" pitchFamily="34" charset="0"/>
                <a:ea typeface="Calibri" panose="020F0502020204030204" pitchFamily="34" charset="0"/>
              </a:rPr>
              <a:t>. </a:t>
            </a:r>
            <a:r>
              <a:rPr lang="es-EC" dirty="0">
                <a:solidFill>
                  <a:srgbClr val="000000"/>
                </a:solidFill>
                <a:latin typeface="Arial" panose="020B0604020202020204" pitchFamily="34" charset="0"/>
                <a:ea typeface="Calibri" panose="020F0502020204030204" pitchFamily="34" charset="0"/>
              </a:rPr>
              <a:t>Recipiente de lámina de acero estañada, de sección transversal circular, cuadrada o rectangular. </a:t>
            </a:r>
            <a:endParaRPr lang="es-EC" dirty="0" smtClean="0">
              <a:solidFill>
                <a:srgbClr val="000000"/>
              </a:solidFill>
              <a:latin typeface="Arial" panose="020B0604020202020204" pitchFamily="34" charset="0"/>
              <a:ea typeface="Calibri" panose="020F0502020204030204" pitchFamily="34" charset="0"/>
            </a:endParaRPr>
          </a:p>
          <a:p>
            <a:pPr algn="just">
              <a:spcAft>
                <a:spcPts val="0"/>
              </a:spcAft>
            </a:pPr>
            <a:endParaRPr lang="en-US" dirty="0">
              <a:solidFill>
                <a:srgbClr val="000000"/>
              </a:solidFill>
              <a:latin typeface="Arial" panose="020B0604020202020204" pitchFamily="34" charset="0"/>
              <a:ea typeface="Calibri" panose="020F0502020204030204" pitchFamily="34" charset="0"/>
            </a:endParaRPr>
          </a:p>
          <a:p>
            <a:pPr marL="285750" indent="-285750" algn="just">
              <a:spcAft>
                <a:spcPts val="0"/>
              </a:spcAft>
              <a:buFontTx/>
              <a:buChar char="-"/>
            </a:pPr>
            <a:r>
              <a:rPr lang="es-EC" b="1" dirty="0" smtClean="0">
                <a:solidFill>
                  <a:srgbClr val="000000"/>
                </a:solidFill>
                <a:latin typeface="Arial" panose="020B0604020202020204" pitchFamily="34" charset="0"/>
                <a:ea typeface="Calibri" panose="020F0502020204030204" pitchFamily="34" charset="0"/>
              </a:rPr>
              <a:t>Lata</a:t>
            </a:r>
            <a:r>
              <a:rPr lang="es-EC" b="1" dirty="0">
                <a:solidFill>
                  <a:srgbClr val="000000"/>
                </a:solidFill>
                <a:latin typeface="Arial" panose="020B0604020202020204" pitchFamily="34" charset="0"/>
                <a:ea typeface="Calibri" panose="020F0502020204030204" pitchFamily="34" charset="0"/>
              </a:rPr>
              <a:t>. </a:t>
            </a:r>
            <a:r>
              <a:rPr lang="es-EC" dirty="0">
                <a:solidFill>
                  <a:srgbClr val="000000"/>
                </a:solidFill>
                <a:latin typeface="Arial" panose="020B0604020202020204" pitchFamily="34" charset="0"/>
                <a:ea typeface="Calibri" panose="020F0502020204030204" pitchFamily="34" charset="0"/>
              </a:rPr>
              <a:t>De base rectangular con asa y tapa roscada en su cara superior, para artículos ferreteros. </a:t>
            </a:r>
            <a:endParaRPr lang="es-EC" dirty="0" smtClean="0">
              <a:solidFill>
                <a:srgbClr val="000000"/>
              </a:solidFill>
              <a:latin typeface="Arial" panose="020B0604020202020204" pitchFamily="34" charset="0"/>
              <a:ea typeface="Calibri" panose="020F0502020204030204" pitchFamily="34" charset="0"/>
            </a:endParaRPr>
          </a:p>
          <a:p>
            <a:pPr algn="just">
              <a:spcAft>
                <a:spcPts val="0"/>
              </a:spcAft>
            </a:pPr>
            <a:endParaRPr lang="en-US" dirty="0">
              <a:solidFill>
                <a:srgbClr val="000000"/>
              </a:solidFill>
              <a:latin typeface="Arial" panose="020B0604020202020204" pitchFamily="34" charset="0"/>
              <a:ea typeface="Calibri" panose="020F0502020204030204" pitchFamily="34" charset="0"/>
            </a:endParaRPr>
          </a:p>
          <a:p>
            <a:pPr marL="285750" indent="-285750" algn="just">
              <a:spcAft>
                <a:spcPts val="0"/>
              </a:spcAft>
              <a:buFontTx/>
              <a:buChar char="-"/>
            </a:pPr>
            <a:r>
              <a:rPr lang="es-EC" b="1" dirty="0" smtClean="0">
                <a:solidFill>
                  <a:srgbClr val="000000"/>
                </a:solidFill>
                <a:latin typeface="Arial" panose="020B0604020202020204" pitchFamily="34" charset="0"/>
                <a:ea typeface="Calibri" panose="020F0502020204030204" pitchFamily="34" charset="0"/>
              </a:rPr>
              <a:t>Bote </a:t>
            </a:r>
            <a:r>
              <a:rPr lang="es-EC" b="1" dirty="0">
                <a:solidFill>
                  <a:srgbClr val="000000"/>
                </a:solidFill>
                <a:latin typeface="Arial" panose="020B0604020202020204" pitchFamily="34" charset="0"/>
                <a:ea typeface="Calibri" panose="020F0502020204030204" pitchFamily="34" charset="0"/>
              </a:rPr>
              <a:t>alcoholero. </a:t>
            </a:r>
            <a:r>
              <a:rPr lang="es-EC" dirty="0">
                <a:solidFill>
                  <a:srgbClr val="000000"/>
                </a:solidFill>
                <a:latin typeface="Arial" panose="020B0604020202020204" pitchFamily="34" charset="0"/>
                <a:ea typeface="Calibri" panose="020F0502020204030204" pitchFamily="34" charset="0"/>
              </a:rPr>
              <a:t>Lata de lámina estañada con base cuadrada, con asa y tapa roscada en su cara superior, con capacidad de 19 a 29 litros. </a:t>
            </a:r>
            <a:endParaRPr lang="es-EC" dirty="0" smtClean="0">
              <a:solidFill>
                <a:srgbClr val="000000"/>
              </a:solidFill>
              <a:latin typeface="Arial" panose="020B0604020202020204" pitchFamily="34" charset="0"/>
              <a:ea typeface="Calibri" panose="020F0502020204030204" pitchFamily="34" charset="0"/>
            </a:endParaRPr>
          </a:p>
          <a:p>
            <a:pPr algn="just">
              <a:spcAft>
                <a:spcPts val="0"/>
              </a:spcAft>
            </a:pPr>
            <a:endParaRPr lang="en-US" dirty="0">
              <a:solidFill>
                <a:srgbClr val="000000"/>
              </a:solidFill>
              <a:latin typeface="Arial" panose="020B0604020202020204" pitchFamily="34" charset="0"/>
              <a:ea typeface="Calibri" panose="020F0502020204030204" pitchFamily="34" charset="0"/>
            </a:endParaRPr>
          </a:p>
          <a:p>
            <a:pPr algn="just">
              <a:spcAft>
                <a:spcPts val="0"/>
              </a:spcAft>
            </a:pPr>
            <a:r>
              <a:rPr lang="es-EC" dirty="0">
                <a:solidFill>
                  <a:srgbClr val="000000"/>
                </a:solidFill>
                <a:latin typeface="Arial" panose="020B0604020202020204" pitchFamily="34" charset="0"/>
                <a:ea typeface="Calibri" panose="020F0502020204030204" pitchFamily="34" charset="0"/>
              </a:rPr>
              <a:t>- </a:t>
            </a:r>
            <a:r>
              <a:rPr lang="es-EC" b="1" dirty="0">
                <a:solidFill>
                  <a:srgbClr val="000000"/>
                </a:solidFill>
                <a:latin typeface="Arial" panose="020B0604020202020204" pitchFamily="34" charset="0"/>
                <a:ea typeface="Calibri" panose="020F0502020204030204" pitchFamily="34" charset="0"/>
              </a:rPr>
              <a:t>Tuvo metálico depresible</a:t>
            </a:r>
            <a:r>
              <a:rPr lang="es-EC" dirty="0">
                <a:solidFill>
                  <a:srgbClr val="000000"/>
                </a:solidFill>
                <a:latin typeface="Arial" panose="020B0604020202020204" pitchFamily="34" charset="0"/>
                <a:ea typeface="Calibri" panose="020F0502020204030204" pitchFamily="34" charset="0"/>
              </a:rPr>
              <a:t>. Recipiente cuyo contenido se vacía oprimiendo el envase manualmente. Muy utilizado para contener pasta dentífrica o pastas de condimentos alimenticios. </a:t>
            </a:r>
            <a:endParaRPr lang="en-US" dirty="0">
              <a:solidFill>
                <a:srgbClr val="000000"/>
              </a:solidFill>
              <a:latin typeface="Arial" panose="020B0604020202020204" pitchFamily="34" charset="0"/>
              <a:ea typeface="Calibri" panose="020F0502020204030204" pitchFamily="34" charset="0"/>
            </a:endParaRPr>
          </a:p>
          <a:p>
            <a:pPr algn="just">
              <a:spcAft>
                <a:spcPts val="0"/>
              </a:spcAft>
            </a:pPr>
            <a:endParaRPr lang="en-US"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0051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3589" y="927462"/>
            <a:ext cx="9927771" cy="4524315"/>
          </a:xfrm>
          <a:prstGeom prst="rect">
            <a:avLst/>
          </a:prstGeom>
        </p:spPr>
        <p:txBody>
          <a:bodyPr wrap="square">
            <a:spAutoFit/>
          </a:bodyPr>
          <a:lstStyle/>
          <a:p>
            <a:pPr marL="285750" indent="-285750" algn="just">
              <a:spcAft>
                <a:spcPts val="0"/>
              </a:spcAft>
              <a:buFontTx/>
              <a:buChar char="-"/>
            </a:pPr>
            <a:r>
              <a:rPr lang="es-EC" b="1" dirty="0" smtClean="0">
                <a:solidFill>
                  <a:schemeClr val="bg1"/>
                </a:solidFill>
                <a:latin typeface="Arial" panose="020B0604020202020204" pitchFamily="34" charset="0"/>
                <a:ea typeface="Calibri" panose="020F0502020204030204" pitchFamily="34" charset="0"/>
                <a:cs typeface="Arial" panose="020B0604020202020204" pitchFamily="34" charset="0"/>
              </a:rPr>
              <a:t>Lata </a:t>
            </a:r>
            <a:r>
              <a:rPr lang="es-EC" b="1" dirty="0">
                <a:solidFill>
                  <a:schemeClr val="bg1"/>
                </a:solidFill>
                <a:latin typeface="Arial" panose="020B0604020202020204" pitchFamily="34" charset="0"/>
                <a:ea typeface="Calibri" panose="020F0502020204030204" pitchFamily="34" charset="0"/>
                <a:cs typeface="Arial" panose="020B0604020202020204" pitchFamily="34" charset="0"/>
              </a:rPr>
              <a:t>sardinera. </a:t>
            </a: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Recipiente embutido de dos piezas, de forma elíptica característica</a:t>
            </a:r>
            <a:r>
              <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algn="just">
              <a:spcAft>
                <a:spcPts val="0"/>
              </a:spcAft>
            </a:pPr>
            <a:r>
              <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Tx/>
              <a:buChar char="-"/>
            </a:pPr>
            <a:r>
              <a:rPr lang="es-EC" b="1" dirty="0" smtClean="0">
                <a:solidFill>
                  <a:schemeClr val="bg1"/>
                </a:solidFill>
                <a:latin typeface="Arial" panose="020B0604020202020204" pitchFamily="34" charset="0"/>
                <a:ea typeface="Calibri" panose="020F0502020204030204" pitchFamily="34" charset="0"/>
                <a:cs typeface="Arial" panose="020B0604020202020204" pitchFamily="34" charset="0"/>
              </a:rPr>
              <a:t>Cubeta</a:t>
            </a:r>
            <a:r>
              <a:rPr lang="es-EC"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Recipiente cilíndrico con tapa a presión, con gran asa que abarca de lado a lado. </a:t>
            </a:r>
            <a:r>
              <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rPr>
              <a:t>        Usada </a:t>
            </a: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para pintura. </a:t>
            </a:r>
            <a:endPar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Tx/>
              <a:buChar char="-"/>
            </a:pPr>
            <a:r>
              <a:rPr lang="es-EC" b="1" dirty="0" smtClean="0">
                <a:solidFill>
                  <a:schemeClr val="bg1"/>
                </a:solidFill>
                <a:latin typeface="Arial" panose="020B0604020202020204" pitchFamily="34" charset="0"/>
                <a:ea typeface="Calibri" panose="020F0502020204030204" pitchFamily="34" charset="0"/>
                <a:cs typeface="Arial" panose="020B0604020202020204" pitchFamily="34" charset="0"/>
              </a:rPr>
              <a:t>Bote </a:t>
            </a:r>
            <a:r>
              <a:rPr lang="es-EC" b="1" dirty="0">
                <a:solidFill>
                  <a:schemeClr val="bg1"/>
                </a:solidFill>
                <a:latin typeface="Arial" panose="020B0604020202020204" pitchFamily="34" charset="0"/>
                <a:ea typeface="Calibri" panose="020F0502020204030204" pitchFamily="34" charset="0"/>
                <a:cs typeface="Arial" panose="020B0604020202020204" pitchFamily="34" charset="0"/>
              </a:rPr>
              <a:t>lechero. </a:t>
            </a: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De aluminio. </a:t>
            </a:r>
            <a:endPar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lgn="just">
              <a:spcAft>
                <a:spcPts val="0"/>
              </a:spcAft>
              <a:buFontTx/>
              <a:buChar char="-"/>
            </a:pPr>
            <a:r>
              <a:rPr lang="es-EC" b="1" dirty="0" smtClean="0">
                <a:solidFill>
                  <a:schemeClr val="bg1"/>
                </a:solidFill>
                <a:latin typeface="Arial" panose="020B0604020202020204" pitchFamily="34" charset="0"/>
                <a:ea typeface="Calibri" panose="020F0502020204030204" pitchFamily="34" charset="0"/>
                <a:cs typeface="Arial" panose="020B0604020202020204" pitchFamily="34" charset="0"/>
              </a:rPr>
              <a:t>Envase </a:t>
            </a:r>
            <a:r>
              <a:rPr lang="es-EC" b="1" dirty="0">
                <a:solidFill>
                  <a:schemeClr val="bg1"/>
                </a:solidFill>
                <a:latin typeface="Arial" panose="020B0604020202020204" pitchFamily="34" charset="0"/>
                <a:ea typeface="Calibri" panose="020F0502020204030204" pitchFamily="34" charset="0"/>
                <a:cs typeface="Arial" panose="020B0604020202020204" pitchFamily="34" charset="0"/>
              </a:rPr>
              <a:t>metálico a presión. </a:t>
            </a:r>
            <a:r>
              <a:rPr lang="es-EC" dirty="0">
                <a:solidFill>
                  <a:schemeClr val="bg1"/>
                </a:solidFill>
                <a:latin typeface="Arial" panose="020B0604020202020204" pitchFamily="34" charset="0"/>
                <a:ea typeface="Calibri" panose="020F0502020204030204" pitchFamily="34" charset="0"/>
                <a:cs typeface="Arial" panose="020B0604020202020204" pitchFamily="34" charset="0"/>
              </a:rPr>
              <a:t>Recipiente cuyo contenido se vacía por efecto de la presión interna de un gas o por medio de una válvula. Los más conocidos son el bote aerosol, tanque de gas doméstico, cilindro de gas para soldadura y el cilindro de oxígeno para enfermos. </a:t>
            </a:r>
            <a:endPar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EC"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buFontTx/>
              <a:buChar char="-"/>
            </a:pPr>
            <a:r>
              <a:rPr lang="es-EC" b="1" dirty="0" smtClean="0">
                <a:solidFill>
                  <a:schemeClr val="bg1"/>
                </a:solidFill>
                <a:latin typeface="Arial" panose="020B0604020202020204" pitchFamily="34" charset="0"/>
                <a:cs typeface="Arial" panose="020B0604020202020204" pitchFamily="34" charset="0"/>
              </a:rPr>
              <a:t>Embalajes </a:t>
            </a:r>
            <a:r>
              <a:rPr lang="es-EC" b="1" dirty="0">
                <a:solidFill>
                  <a:schemeClr val="bg1"/>
                </a:solidFill>
                <a:latin typeface="Arial" panose="020B0604020202020204" pitchFamily="34" charset="0"/>
                <a:cs typeface="Arial" panose="020B0604020202020204" pitchFamily="34" charset="0"/>
              </a:rPr>
              <a:t>blindados. </a:t>
            </a:r>
            <a:r>
              <a:rPr lang="es-EC" dirty="0">
                <a:solidFill>
                  <a:schemeClr val="bg1"/>
                </a:solidFill>
                <a:latin typeface="Arial" panose="020B0604020202020204" pitchFamily="34" charset="0"/>
                <a:cs typeface="Arial" panose="020B0604020202020204" pitchFamily="34" charset="0"/>
              </a:rPr>
              <a:t>De acero y plomo para contener materiales radiactivos. </a:t>
            </a:r>
            <a:endParaRPr lang="es-EC"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s-EC" dirty="0">
                <a:solidFill>
                  <a:schemeClr val="bg1"/>
                </a:solidFill>
                <a:latin typeface="Arial" panose="020B0604020202020204" pitchFamily="34" charset="0"/>
                <a:cs typeface="Arial" panose="020B0604020202020204" pitchFamily="34" charset="0"/>
              </a:rPr>
              <a:t>- </a:t>
            </a:r>
            <a:r>
              <a:rPr lang="es-EC" b="1" dirty="0">
                <a:solidFill>
                  <a:schemeClr val="bg1"/>
                </a:solidFill>
                <a:latin typeface="Arial" panose="020B0604020202020204" pitchFamily="34" charset="0"/>
                <a:cs typeface="Arial" panose="020B0604020202020204" pitchFamily="34" charset="0"/>
              </a:rPr>
              <a:t>Tambor. </a:t>
            </a:r>
            <a:r>
              <a:rPr lang="es-EC" dirty="0">
                <a:solidFill>
                  <a:schemeClr val="bg1"/>
                </a:solidFill>
                <a:latin typeface="Arial" panose="020B0604020202020204" pitchFamily="34" charset="0"/>
                <a:cs typeface="Arial" panose="020B0604020202020204" pitchFamily="34" charset="0"/>
              </a:rPr>
              <a:t>Envase cilíndrico de acero con capacidad desde 29 hasta 300 litros. </a:t>
            </a:r>
            <a:endParaRPr lang="en-US" dirty="0">
              <a:solidFill>
                <a:schemeClr val="bg1"/>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42943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84218" y="819669"/>
            <a:ext cx="10476410" cy="4247317"/>
          </a:xfrm>
          <a:prstGeom prst="rect">
            <a:avLst/>
          </a:prstGeom>
        </p:spPr>
        <p:txBody>
          <a:bodyPr wrap="square">
            <a:spAutoFit/>
          </a:bodyPr>
          <a:lstStyle/>
          <a:p>
            <a:r>
              <a:rPr lang="es-EC" b="1" dirty="0" smtClean="0">
                <a:solidFill>
                  <a:schemeClr val="bg1"/>
                </a:solidFill>
                <a:latin typeface="Arial" panose="020B0604020202020204" pitchFamily="34" charset="0"/>
                <a:cs typeface="Arial" panose="020B0604020202020204" pitchFamily="34" charset="0"/>
              </a:rPr>
              <a:t>-  Cajas </a:t>
            </a:r>
            <a:r>
              <a:rPr lang="es-EC" b="1" dirty="0">
                <a:solidFill>
                  <a:schemeClr val="bg1"/>
                </a:solidFill>
                <a:latin typeface="Arial" panose="020B0604020202020204" pitchFamily="34" charset="0"/>
                <a:cs typeface="Arial" panose="020B0604020202020204" pitchFamily="34" charset="0"/>
              </a:rPr>
              <a:t>ortogonales. </a:t>
            </a:r>
            <a:r>
              <a:rPr lang="es-EC" dirty="0">
                <a:solidFill>
                  <a:schemeClr val="bg1"/>
                </a:solidFill>
                <a:latin typeface="Arial" panose="020B0604020202020204" pitchFamily="34" charset="0"/>
                <a:cs typeface="Arial" panose="020B0604020202020204" pitchFamily="34" charset="0"/>
              </a:rPr>
              <a:t>De diversos metales y medidas. </a:t>
            </a:r>
            <a:endParaRPr lang="es-EC"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indent="-285750">
              <a:buFontTx/>
              <a:buChar char="-"/>
            </a:pPr>
            <a:r>
              <a:rPr lang="es-EC" b="1" dirty="0" smtClean="0">
                <a:solidFill>
                  <a:schemeClr val="bg1"/>
                </a:solidFill>
                <a:latin typeface="Arial" panose="020B0604020202020204" pitchFamily="34" charset="0"/>
                <a:cs typeface="Arial" panose="020B0604020202020204" pitchFamily="34" charset="0"/>
              </a:rPr>
              <a:t>Basureros </a:t>
            </a:r>
            <a:r>
              <a:rPr lang="es-EC" b="1" dirty="0">
                <a:solidFill>
                  <a:schemeClr val="bg1"/>
                </a:solidFill>
                <a:latin typeface="Arial" panose="020B0604020202020204" pitchFamily="34" charset="0"/>
                <a:cs typeface="Arial" panose="020B0604020202020204" pitchFamily="34" charset="0"/>
              </a:rPr>
              <a:t>metálicos. </a:t>
            </a:r>
            <a:r>
              <a:rPr lang="es-EC" dirty="0">
                <a:solidFill>
                  <a:schemeClr val="bg1"/>
                </a:solidFill>
                <a:latin typeface="Arial" panose="020B0604020202020204" pitchFamily="34" charset="0"/>
                <a:cs typeface="Arial" panose="020B0604020202020204" pitchFamily="34" charset="0"/>
              </a:rPr>
              <a:t>Con dos asas laterales y tapa con asa superior. </a:t>
            </a:r>
            <a:endParaRPr lang="es-EC"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285750" indent="-285750">
              <a:buFontTx/>
              <a:buChar char="-"/>
            </a:pPr>
            <a:r>
              <a:rPr lang="es-EC" b="1" dirty="0" smtClean="0">
                <a:solidFill>
                  <a:schemeClr val="bg1"/>
                </a:solidFill>
                <a:latin typeface="Arial" panose="020B0604020202020204" pitchFamily="34" charset="0"/>
                <a:cs typeface="Arial" panose="020B0604020202020204" pitchFamily="34" charset="0"/>
              </a:rPr>
              <a:t>Contenedores</a:t>
            </a:r>
            <a:r>
              <a:rPr lang="es-EC" b="1" dirty="0">
                <a:solidFill>
                  <a:schemeClr val="bg1"/>
                </a:solidFill>
                <a:latin typeface="Arial" panose="020B0604020202020204" pitchFamily="34" charset="0"/>
                <a:cs typeface="Arial" panose="020B0604020202020204" pitchFamily="34" charset="0"/>
              </a:rPr>
              <a:t>. </a:t>
            </a:r>
            <a:r>
              <a:rPr lang="es-EC" dirty="0">
                <a:solidFill>
                  <a:schemeClr val="bg1"/>
                </a:solidFill>
                <a:latin typeface="Arial" panose="020B0604020202020204" pitchFamily="34" charset="0"/>
                <a:cs typeface="Arial" panose="020B0604020202020204" pitchFamily="34" charset="0"/>
              </a:rPr>
              <a:t>Aéreos, marítimos y terrestres para exportación</a:t>
            </a:r>
            <a:r>
              <a:rPr lang="es-EC" dirty="0" smtClean="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pPr marL="285750" indent="-285750">
              <a:buFontTx/>
              <a:buChar char="-"/>
            </a:pPr>
            <a:r>
              <a:rPr lang="es-EC" b="1" dirty="0" smtClean="0">
                <a:solidFill>
                  <a:schemeClr val="bg1"/>
                </a:solidFill>
                <a:latin typeface="Arial" panose="020B0604020202020204" pitchFamily="34" charset="0"/>
                <a:cs typeface="Arial" panose="020B0604020202020204" pitchFamily="34" charset="0"/>
              </a:rPr>
              <a:t>Tanques </a:t>
            </a:r>
            <a:r>
              <a:rPr lang="es-EC" b="1" dirty="0">
                <a:solidFill>
                  <a:schemeClr val="bg1"/>
                </a:solidFill>
                <a:latin typeface="Arial" panose="020B0604020202020204" pitchFamily="34" charset="0"/>
                <a:cs typeface="Arial" panose="020B0604020202020204" pitchFamily="34" charset="0"/>
              </a:rPr>
              <a:t>cilíndricos de acero inoxidable. </a:t>
            </a:r>
            <a:r>
              <a:rPr lang="es-EC" dirty="0">
                <a:solidFill>
                  <a:schemeClr val="bg1"/>
                </a:solidFill>
                <a:latin typeface="Arial" panose="020B0604020202020204" pitchFamily="34" charset="0"/>
                <a:cs typeface="Arial" panose="020B0604020202020204" pitchFamily="34" charset="0"/>
              </a:rPr>
              <a:t>De gran tamaño, usados en la industria vitivinícola. </a:t>
            </a:r>
            <a:endParaRPr lang="es-EC" dirty="0" smtClean="0">
              <a:solidFill>
                <a:schemeClr val="bg1"/>
              </a:solidFill>
              <a:latin typeface="Arial" panose="020B0604020202020204" pitchFamily="34" charset="0"/>
              <a:cs typeface="Arial" panose="020B0604020202020204" pitchFamily="34" charset="0"/>
            </a:endParaRPr>
          </a:p>
          <a:p>
            <a:endParaRPr lang="es-EC" dirty="0" smtClean="0">
              <a:solidFill>
                <a:schemeClr val="bg1"/>
              </a:solidFill>
              <a:latin typeface="Arial" panose="020B0604020202020204" pitchFamily="34" charset="0"/>
              <a:cs typeface="Arial" panose="020B0604020202020204" pitchFamily="34" charset="0"/>
            </a:endParaRPr>
          </a:p>
          <a:p>
            <a:pPr marL="285750" indent="-285750">
              <a:buFontTx/>
              <a:buChar char="-"/>
            </a:pPr>
            <a:r>
              <a:rPr lang="es-EC" b="1" dirty="0">
                <a:solidFill>
                  <a:schemeClr val="bg1"/>
                </a:solidFill>
                <a:latin typeface="Arial" panose="020B0604020202020204" pitchFamily="34" charset="0"/>
                <a:cs typeface="Arial" panose="020B0604020202020204" pitchFamily="34" charset="0"/>
              </a:rPr>
              <a:t>Tapas corona y corcho latas.</a:t>
            </a:r>
            <a:r>
              <a:rPr lang="es-EC" dirty="0">
                <a:solidFill>
                  <a:schemeClr val="bg1"/>
                </a:solidFill>
                <a:latin typeface="Arial" panose="020B0604020202020204" pitchFamily="34" charset="0"/>
                <a:cs typeface="Arial" panose="020B0604020202020204" pitchFamily="34" charset="0"/>
              </a:rPr>
              <a:t> Tapas abre fácil, abre todo y abre suave para latas de dos y tres piezas; tapas roscadas, estriadas, troqueladas, herméticas, vertederas, </a:t>
            </a:r>
            <a:r>
              <a:rPr lang="es-EC" dirty="0" err="1">
                <a:solidFill>
                  <a:schemeClr val="bg1"/>
                </a:solidFill>
                <a:latin typeface="Arial" panose="020B0604020202020204" pitchFamily="34" charset="0"/>
                <a:cs typeface="Arial" panose="020B0604020202020204" pitchFamily="34" charset="0"/>
              </a:rPr>
              <a:t>aplicadoras</a:t>
            </a:r>
            <a:r>
              <a:rPr lang="es-EC" dirty="0">
                <a:solidFill>
                  <a:schemeClr val="bg1"/>
                </a:solidFill>
                <a:latin typeface="Arial" panose="020B0604020202020204" pitchFamily="34" charset="0"/>
                <a:cs typeface="Arial" panose="020B0604020202020204" pitchFamily="34" charset="0"/>
              </a:rPr>
              <a:t>, dispensadoras, dosificadoras, con botón de seguridad, giratorias, </a:t>
            </a:r>
            <a:r>
              <a:rPr lang="es-EC" dirty="0" err="1">
                <a:solidFill>
                  <a:schemeClr val="bg1"/>
                </a:solidFill>
                <a:latin typeface="Arial" panose="020B0604020202020204" pitchFamily="34" charset="0"/>
                <a:cs typeface="Arial" panose="020B0604020202020204" pitchFamily="34" charset="0"/>
              </a:rPr>
              <a:t>unitapas</a:t>
            </a:r>
            <a:r>
              <a:rPr lang="es-EC" dirty="0">
                <a:solidFill>
                  <a:schemeClr val="bg1"/>
                </a:solidFill>
                <a:latin typeface="Arial" panose="020B0604020202020204" pitchFamily="34" charset="0"/>
                <a:cs typeface="Arial" panose="020B0604020202020204" pitchFamily="34" charset="0"/>
              </a:rPr>
              <a:t>, </a:t>
            </a:r>
            <a:r>
              <a:rPr lang="es-EC" dirty="0" err="1">
                <a:solidFill>
                  <a:schemeClr val="bg1"/>
                </a:solidFill>
                <a:latin typeface="Arial" panose="020B0604020202020204" pitchFamily="34" charset="0"/>
                <a:cs typeface="Arial" panose="020B0604020202020204" pitchFamily="34" charset="0"/>
              </a:rPr>
              <a:t>retapas</a:t>
            </a:r>
            <a:r>
              <a:rPr lang="es-EC" dirty="0">
                <a:solidFill>
                  <a:schemeClr val="bg1"/>
                </a:solidFill>
                <a:latin typeface="Arial" panose="020B0604020202020204" pitchFamily="34" charset="0"/>
                <a:cs typeface="Arial" panose="020B0604020202020204" pitchFamily="34" charset="0"/>
              </a:rPr>
              <a:t>, estándar, inviolable, tapa de fricción simple, de fricción compuesta, de papel aluminio </a:t>
            </a:r>
            <a:r>
              <a:rPr lang="es-EC" dirty="0" err="1">
                <a:solidFill>
                  <a:schemeClr val="bg1"/>
                </a:solidFill>
                <a:latin typeface="Arial" panose="020B0604020202020204" pitchFamily="34" charset="0"/>
                <a:cs typeface="Arial" panose="020B0604020202020204" pitchFamily="34" charset="0"/>
              </a:rPr>
              <a:t>pelable</a:t>
            </a:r>
            <a:r>
              <a:rPr lang="es-EC" dirty="0">
                <a:solidFill>
                  <a:schemeClr val="bg1"/>
                </a:solidFill>
                <a:latin typeface="Arial" panose="020B0604020202020204" pitchFamily="34" charset="0"/>
                <a:cs typeface="Arial" panose="020B0604020202020204" pitchFamily="34" charset="0"/>
              </a:rPr>
              <a:t>, capuchón, de membrana, con muescas, con anclas, casquillos y cápsulas de seguridad, etc. En México se fabrican más de 30’000,000 de </a:t>
            </a:r>
            <a:r>
              <a:rPr lang="es-EC" dirty="0" err="1">
                <a:solidFill>
                  <a:schemeClr val="bg1"/>
                </a:solidFill>
                <a:latin typeface="Arial" panose="020B0604020202020204" pitchFamily="34" charset="0"/>
                <a:cs typeface="Arial" panose="020B0604020202020204" pitchFamily="34" charset="0"/>
              </a:rPr>
              <a:t>corcholatas</a:t>
            </a:r>
            <a:r>
              <a:rPr lang="es-EC" dirty="0">
                <a:solidFill>
                  <a:schemeClr val="bg1"/>
                </a:solidFill>
                <a:latin typeface="Arial" panose="020B0604020202020204" pitchFamily="34" charset="0"/>
                <a:cs typeface="Arial" panose="020B0604020202020204" pitchFamily="34" charset="0"/>
              </a:rPr>
              <a:t> diarias.</a:t>
            </a:r>
            <a:endParaRPr lang="en-US" dirty="0">
              <a:solidFill>
                <a:schemeClr val="bg1"/>
              </a:solidFill>
              <a:latin typeface="Arial" panose="020B0604020202020204" pitchFamily="34" charset="0"/>
              <a:cs typeface="Arial" panose="020B0604020202020204" pitchFamily="34" charset="0"/>
            </a:endParaRPr>
          </a:p>
          <a:p>
            <a:pPr marL="285750" indent="-285750">
              <a:buFontTx/>
              <a:buChar char="-"/>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59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776550" y="810691"/>
            <a:ext cx="4545872" cy="862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INTRODUCCION</a:t>
            </a:r>
            <a:endParaRPr lang="en-US" dirty="0">
              <a:solidFill>
                <a:schemeClr val="bg1"/>
              </a:solidFill>
            </a:endParaRPr>
          </a:p>
        </p:txBody>
      </p:sp>
      <p:pic>
        <p:nvPicPr>
          <p:cNvPr id="2050" name="Picture 2" descr="Packaging Latam - ¿Qué novedades se esperan en los envases y embalaj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006" y="185402"/>
            <a:ext cx="3448592" cy="172429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410788" y="2055116"/>
            <a:ext cx="9823269" cy="4401205"/>
          </a:xfrm>
          <a:prstGeom prst="rect">
            <a:avLst/>
          </a:prstGeom>
          <a:solidFill>
            <a:schemeClr val="accent2">
              <a:lumMod val="40000"/>
              <a:lumOff val="60000"/>
            </a:schemeClr>
          </a:solidFill>
        </p:spPr>
        <p:txBody>
          <a:bodyPr wrap="square">
            <a:spAutoFit/>
          </a:bodyPr>
          <a:lstStyle/>
          <a:p>
            <a:pPr algn="just"/>
            <a:r>
              <a:rPr lang="es-ES" sz="2000" dirty="0">
                <a:solidFill>
                  <a:schemeClr val="bg1"/>
                </a:solidFill>
                <a:latin typeface="Arial" panose="020B0604020202020204" pitchFamily="34" charset="0"/>
                <a:cs typeface="Arial" panose="020B0604020202020204" pitchFamily="34" charset="0"/>
              </a:rPr>
              <a:t>Los envases quizá sean los objetos más cotidianos, comunes y necesarios que el ser humano haya inventado; a tal grado que de alguna manera proyectan la ideología y forma de vida de una sociedad completa en un periodo histórico determinado. </a:t>
            </a:r>
            <a:endParaRPr lang="en-US" sz="2000" dirty="0">
              <a:solidFill>
                <a:schemeClr val="bg1"/>
              </a:solidFill>
              <a:latin typeface="Arial" panose="020B0604020202020204" pitchFamily="34" charset="0"/>
              <a:cs typeface="Arial" panose="020B0604020202020204" pitchFamily="34" charset="0"/>
            </a:endParaRPr>
          </a:p>
          <a:p>
            <a:pPr algn="just"/>
            <a:r>
              <a:rPr lang="es-ES" sz="2000" dirty="0">
                <a:solidFill>
                  <a:schemeClr val="bg1"/>
                </a:solidFill>
                <a:latin typeface="Arial" panose="020B0604020202020204" pitchFamily="34" charset="0"/>
                <a:cs typeface="Arial" panose="020B0604020202020204" pitchFamily="34" charset="0"/>
              </a:rPr>
              <a:t>Desde la forma más simple hasta el más complejo diseño, el envase cumple con la función específica para el cual fue creado: contener, proteger, informar y</a:t>
            </a:r>
            <a:r>
              <a:rPr lang="es-ES" sz="2000" i="1" dirty="0">
                <a:solidFill>
                  <a:schemeClr val="bg1"/>
                </a:solidFill>
                <a:latin typeface="Arial" panose="020B0604020202020204" pitchFamily="34" charset="0"/>
                <a:cs typeface="Arial" panose="020B0604020202020204" pitchFamily="34" charset="0"/>
              </a:rPr>
              <a:t> </a:t>
            </a:r>
            <a:r>
              <a:rPr lang="es-ES" sz="2000" dirty="0">
                <a:solidFill>
                  <a:schemeClr val="bg1"/>
                </a:solidFill>
                <a:latin typeface="Arial" panose="020B0604020202020204" pitchFamily="34" charset="0"/>
                <a:cs typeface="Arial" panose="020B0604020202020204" pitchFamily="34" charset="0"/>
              </a:rPr>
              <a:t>vestir al</a:t>
            </a:r>
            <a:r>
              <a:rPr lang="es-ES" sz="2000" i="1" dirty="0">
                <a:solidFill>
                  <a:schemeClr val="bg1"/>
                </a:solidFill>
                <a:latin typeface="Arial" panose="020B0604020202020204" pitchFamily="34" charset="0"/>
                <a:cs typeface="Arial" panose="020B0604020202020204" pitchFamily="34" charset="0"/>
              </a:rPr>
              <a:t> </a:t>
            </a:r>
            <a:r>
              <a:rPr lang="es-ES" sz="2000" dirty="0">
                <a:solidFill>
                  <a:schemeClr val="bg1"/>
                </a:solidFill>
                <a:latin typeface="Arial" panose="020B0604020202020204" pitchFamily="34" charset="0"/>
                <a:cs typeface="Arial" panose="020B0604020202020204" pitchFamily="34" charset="0"/>
              </a:rPr>
              <a:t>producto. Y al final, el embalaje coadyuva al movimiento de éste durante el largo camino que recorre para llegar, a fin de cuentas, al </a:t>
            </a:r>
            <a:r>
              <a:rPr lang="es-ES" sz="2000" dirty="0" smtClean="0">
                <a:solidFill>
                  <a:schemeClr val="bg1"/>
                </a:solidFill>
                <a:latin typeface="Arial" panose="020B0604020202020204" pitchFamily="34" charset="0"/>
                <a:cs typeface="Arial" panose="020B0604020202020204" pitchFamily="34" charset="0"/>
              </a:rPr>
              <a:t>consumidor</a:t>
            </a:r>
          </a:p>
          <a:p>
            <a:pPr algn="just"/>
            <a:endParaRPr lang="es-ES" sz="2000" dirty="0">
              <a:solidFill>
                <a:schemeClr val="bg1"/>
              </a:solidFill>
              <a:latin typeface="Arial" panose="020B0604020202020204" pitchFamily="34" charset="0"/>
              <a:cs typeface="Arial" panose="020B0604020202020204" pitchFamily="34" charset="0"/>
            </a:endParaRPr>
          </a:p>
          <a:p>
            <a:pPr algn="just"/>
            <a:r>
              <a:rPr lang="es-ES" sz="2000" dirty="0">
                <a:solidFill>
                  <a:schemeClr val="bg1"/>
                </a:solidFill>
                <a:latin typeface="Arial" panose="020B0604020202020204" pitchFamily="34" charset="0"/>
                <a:cs typeface="Arial" panose="020B0604020202020204" pitchFamily="34" charset="0"/>
              </a:rPr>
              <a:t>Comercialmente adquiere cada vez más importancia; ha dejado de servir como simple contenedor y protector de mercancía, llegando a adquirir connotaciones simbólicas. Es crucial en la compra, ya que es lo primero que ve el consumidor antes de tomar la decisión final. Por ello, ha sido llamado el vendedor silencioso pues nos comunica las cualidades y beneficios que vamos a obtener al consumir determinado producto.</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27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389016" y="358820"/>
            <a:ext cx="5277394" cy="979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HISTORIA DE EVOLUCION DE LOS ENVASES</a:t>
            </a:r>
            <a:endParaRPr lang="en-US" dirty="0">
              <a:solidFill>
                <a:schemeClr val="bg1"/>
              </a:solidFill>
            </a:endParaRPr>
          </a:p>
        </p:txBody>
      </p:sp>
      <p:sp>
        <p:nvSpPr>
          <p:cNvPr id="5" name="Rectángulo 4"/>
          <p:cNvSpPr/>
          <p:nvPr/>
        </p:nvSpPr>
        <p:spPr>
          <a:xfrm>
            <a:off x="1136470" y="2810518"/>
            <a:ext cx="10137956" cy="2759602"/>
          </a:xfrm>
          <a:prstGeom prst="rect">
            <a:avLst/>
          </a:prstGeom>
        </p:spPr>
        <p:txBody>
          <a:bodyPr wrap="square">
            <a:spAutoFit/>
          </a:bodyPr>
          <a:lstStyle/>
          <a:p>
            <a:pPr algn="just">
              <a:lnSpc>
                <a:spcPct val="107000"/>
              </a:lnSpc>
              <a:spcAft>
                <a:spcPts val="800"/>
              </a:spcAft>
            </a:pPr>
            <a:r>
              <a:rPr lang="es-ES" dirty="0">
                <a:solidFill>
                  <a:schemeClr val="bg1"/>
                </a:solidFill>
                <a:latin typeface="Arial" panose="020B0604020202020204" pitchFamily="34" charset="0"/>
                <a:ea typeface="Calibri" panose="020F0502020204030204" pitchFamily="34" charset="0"/>
                <a:cs typeface="Times New Roman" panose="02020603050405020304" pitchFamily="18" charset="0"/>
              </a:rPr>
              <a:t>En la prehistoria el hombre estaba rodeado de envases naturales que protegían y cubrían a las frutas y otras clases de alimentos.  Viendo su utilidad buscó imitarlas, adaptándolas y mejorándolas según sus necesidades. En el año de 8000 </a:t>
            </a:r>
            <a:r>
              <a:rPr lang="es-ES" dirty="0" err="1">
                <a:solidFill>
                  <a:schemeClr val="bg1"/>
                </a:solidFill>
                <a:latin typeface="Arial" panose="020B0604020202020204" pitchFamily="34" charset="0"/>
                <a:ea typeface="Calibri" panose="020F0502020204030204" pitchFamily="34" charset="0"/>
                <a:cs typeface="Times New Roman" panose="02020603050405020304" pitchFamily="18" charset="0"/>
              </a:rPr>
              <a:t>a.c</a:t>
            </a:r>
            <a:r>
              <a:rPr lang="es-ES" dirty="0">
                <a:solidFill>
                  <a:schemeClr val="bg1"/>
                </a:solidFill>
                <a:latin typeface="Arial" panose="020B0604020202020204" pitchFamily="34" charset="0"/>
                <a:ea typeface="Calibri" panose="020F0502020204030204" pitchFamily="34" charset="0"/>
                <a:cs typeface="Times New Roman" panose="02020603050405020304" pitchFamily="18" charset="0"/>
              </a:rPr>
              <a:t> se encuentran ya los primeros intentos formados por hierbas entrelazadas y vasijas de barro sin cocer. Posteriormente los griegos y Romanos utilizarían botas de tela y barriles de madera, así como botellas de barro cocidos. En 1800 se vende la primera mermelada en tarro de acero de boca ancha y se utilizan los cartuchos de hojalata soldada a mano para alimentos secos. Así fue creciendo el desarrollo de los envases y cada vez se hallan nuevas maneras de formarlos y crearlos con diversos materiales según su necesidad.</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Tres poblaciones diferentes extendieron la agricultura hace unos 12.000 a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707" y="358820"/>
            <a:ext cx="3580402" cy="226531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377" y="1489634"/>
            <a:ext cx="3696789" cy="1134502"/>
          </a:xfrm>
          <a:prstGeom prst="rect">
            <a:avLst/>
          </a:prstGeom>
        </p:spPr>
      </p:pic>
    </p:spTree>
    <p:extLst>
      <p:ext uri="{BB962C8B-B14F-4D97-AF65-F5344CB8AC3E}">
        <p14:creationId xmlns:p14="http://schemas.microsoft.com/office/powerpoint/2010/main" val="317157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878284" y="843774"/>
            <a:ext cx="4402183" cy="838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bg1"/>
                </a:solidFill>
              </a:rPr>
              <a:t>   LOS ENVASES </a:t>
            </a:r>
            <a:r>
              <a:rPr lang="es-MX" b="1" dirty="0">
                <a:solidFill>
                  <a:schemeClr val="bg1"/>
                </a:solidFill>
              </a:rPr>
              <a:t>DEFINICIONES</a:t>
            </a:r>
            <a:r>
              <a:rPr lang="es-ES" b="1" dirty="0">
                <a:solidFill>
                  <a:schemeClr val="bg1"/>
                </a:solidFill>
              </a:rPr>
              <a:t> BÁSICAS</a:t>
            </a:r>
            <a:endParaRPr lang="en-US" dirty="0">
              <a:solidFill>
                <a:schemeClr val="bg1"/>
              </a:solidFill>
            </a:endParaRPr>
          </a:p>
          <a:p>
            <a:endParaRPr lang="en-US" dirty="0"/>
          </a:p>
        </p:txBody>
      </p:sp>
      <p:sp>
        <p:nvSpPr>
          <p:cNvPr id="5" name="Rectángulo 4"/>
          <p:cNvSpPr/>
          <p:nvPr/>
        </p:nvSpPr>
        <p:spPr>
          <a:xfrm>
            <a:off x="1175654" y="2612404"/>
            <a:ext cx="10032277" cy="2932085"/>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
            </a:pPr>
            <a:r>
              <a:rPr lang="es-ES" sz="2000" dirty="0">
                <a:solidFill>
                  <a:schemeClr val="bg1"/>
                </a:solidFill>
                <a:latin typeface="Arial" panose="020B0604020202020204" pitchFamily="34" charset="0"/>
                <a:ea typeface="Calibri" panose="020F0502020204030204" pitchFamily="34" charset="0"/>
                <a:cs typeface="Arial" panose="020B0604020202020204" pitchFamily="34" charset="0"/>
              </a:rPr>
              <a:t>Envase: es el objeto manufacturado que contiene, protege y presenta una mercancía para su comercialización, diseñado de modo que tenga el óptimo costo compatible con los requerimientos de protección del producto y del medio ambiente. </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
            </a:pPr>
            <a:r>
              <a:rPr lang="es-ES" sz="2000" dirty="0">
                <a:solidFill>
                  <a:schemeClr val="bg1"/>
                </a:solidFill>
                <a:latin typeface="Arial" panose="020B0604020202020204" pitchFamily="34" charset="0"/>
                <a:ea typeface="Calibri" panose="020F0502020204030204" pitchFamily="34" charset="0"/>
                <a:cs typeface="Arial" panose="020B0604020202020204" pitchFamily="34" charset="0"/>
              </a:rPr>
              <a:t>Es un contenedor o recipiente de productos, cuyas funciones principales son las de proteger, identificar, transportar, almacenar e informar de su contenido a los últimos consumidores. </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
            </a:pPr>
            <a:r>
              <a:rPr lang="es-ES" sz="2000" dirty="0">
                <a:solidFill>
                  <a:schemeClr val="bg1"/>
                </a:solidFill>
                <a:latin typeface="Arial" panose="020B0604020202020204" pitchFamily="34" charset="0"/>
                <a:ea typeface="Calibri" panose="020F0502020204030204" pitchFamily="34" charset="0"/>
                <a:cs typeface="Arial" panose="020B0604020202020204" pitchFamily="34" charset="0"/>
              </a:rPr>
              <a:t>Es aquel destinado a contener el producto hasta su consumidor final a fin de individualizarlo, dosificarlo, mostrarlo y Conservarlo.</a:t>
            </a:r>
            <a:endPar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492" y="557319"/>
            <a:ext cx="3278777" cy="1607033"/>
          </a:xfrm>
          <a:prstGeom prst="rect">
            <a:avLst/>
          </a:prstGeom>
        </p:spPr>
      </p:pic>
    </p:spTree>
    <p:extLst>
      <p:ext uri="{BB962C8B-B14F-4D97-AF65-F5344CB8AC3E}">
        <p14:creationId xmlns:p14="http://schemas.microsoft.com/office/powerpoint/2010/main" val="39598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541418" y="1345476"/>
            <a:ext cx="4846320" cy="888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bg1"/>
                </a:solidFill>
                <a:latin typeface="Arial" panose="020B0604020202020204" pitchFamily="34" charset="0"/>
                <a:cs typeface="Arial" panose="020B0604020202020204" pitchFamily="34" charset="0"/>
              </a:rPr>
              <a:t>FUNCIÓNES DE LOS ENVASES</a:t>
            </a:r>
            <a:endParaRPr lang="en-US"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40524" y="3187171"/>
            <a:ext cx="10110653" cy="2932085"/>
          </a:xfrm>
          <a:prstGeom prst="rect">
            <a:avLst/>
          </a:prstGeom>
        </p:spPr>
        <p:txBody>
          <a:bodyPr wrap="square">
            <a:spAutoFit/>
          </a:bodyPr>
          <a:lstStyle/>
          <a:p>
            <a:pPr marL="342900" indent="-342900" algn="just">
              <a:lnSpc>
                <a:spcPct val="107000"/>
              </a:lnSpc>
              <a:spcAft>
                <a:spcPts val="800"/>
              </a:spcAft>
              <a:buFont typeface="Wingdings" panose="05000000000000000000" pitchFamily="2" charset="2"/>
              <a:buChar char="ü"/>
            </a:pPr>
            <a:r>
              <a:rPr lang="es-ES" sz="2000" dirty="0">
                <a:solidFill>
                  <a:schemeClr val="bg1"/>
                </a:solidFill>
                <a:latin typeface="Arial" panose="020B0604020202020204" pitchFamily="34" charset="0"/>
                <a:ea typeface="Calibri" panose="020F0502020204030204" pitchFamily="34" charset="0"/>
                <a:cs typeface="Arial" panose="020B0604020202020204" pitchFamily="34" charset="0"/>
              </a:rPr>
              <a:t>Cualquier tipo de envase contribuye a proteger los alimentos de la contaminación por microorganismos, insectos y otros agentes contaminantes. </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s-ES" sz="2000" dirty="0">
                <a:solidFill>
                  <a:schemeClr val="bg1"/>
                </a:solidFill>
                <a:latin typeface="Arial" panose="020B0604020202020204" pitchFamily="34" charset="0"/>
                <a:ea typeface="Calibri" panose="020F0502020204030204" pitchFamily="34" charset="0"/>
                <a:cs typeface="Arial" panose="020B0604020202020204" pitchFamily="34" charset="0"/>
              </a:rPr>
              <a:t>El envase preserva la forma y la textura del alimento que contiene, evita que pierda sabor o aroma, prolonga el tiempo de almacenamiento y regula el contenido de agua o humedad del alimento.</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s-ES" sz="2000" dirty="0">
                <a:solidFill>
                  <a:schemeClr val="bg1"/>
                </a:solidFill>
                <a:latin typeface="Arial" panose="020B0604020202020204" pitchFamily="34" charset="0"/>
                <a:ea typeface="Calibri" panose="020F0502020204030204" pitchFamily="34" charset="0"/>
                <a:cs typeface="Arial" panose="020B0604020202020204" pitchFamily="34" charset="0"/>
              </a:rPr>
              <a:t>Contener los alimentos y protegerlos del deterioro químico y físico además de ser el soporte para su etiquetado (esto último puede parecer una tontería, pero hoy en día es esencial para hacer el seguimiento de un producto e informar de la composición).</a:t>
            </a:r>
            <a:endPar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Envase y embalaje o empaque | helodi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40" y="753562"/>
            <a:ext cx="3631474" cy="207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1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381896" y="914400"/>
            <a:ext cx="5708469" cy="992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bg1"/>
                </a:solidFill>
                <a:latin typeface="Arial" panose="020B0604020202020204" pitchFamily="34" charset="0"/>
                <a:cs typeface="Arial" panose="020B0604020202020204" pitchFamily="34" charset="0"/>
              </a:rPr>
              <a:t>FUNCION DE COMUNICACION DEL ENVASE</a:t>
            </a:r>
            <a:endParaRPr lang="en-US" sz="2000"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1149531" y="2690004"/>
            <a:ext cx="9940834" cy="2585323"/>
          </a:xfrm>
          <a:prstGeom prst="rect">
            <a:avLst/>
          </a:prstGeom>
        </p:spPr>
        <p:txBody>
          <a:bodyPr wrap="square">
            <a:spAutoFit/>
          </a:bodyPr>
          <a:lstStyle/>
          <a:p>
            <a:pPr algn="just">
              <a:spcAft>
                <a:spcPts val="0"/>
              </a:spcAft>
            </a:pPr>
            <a:r>
              <a:rPr lang="es-EC" dirty="0">
                <a:solidFill>
                  <a:srgbClr val="000000"/>
                </a:solidFill>
                <a:latin typeface="Arial" panose="020B0604020202020204" pitchFamily="34" charset="0"/>
                <a:ea typeface="Calibri" panose="020F0502020204030204" pitchFamily="34" charset="0"/>
              </a:rPr>
              <a:t>La industria de los alimentos, farmacéutica, química, cosmética y de perfumes, y otras, tienen muchas cosas en común: los tipos de envase, similitud en sus líneas de empacado, equipos de envase y llenado, forma de manejo logístico, tipo de proveedores, semejantes, sistemas de control de calidad, sistemas de transportación y almacenaje. Sin embargo, también tienen sus diferencias significativas que determinan los envases a utilizar en cada una de ellas. </a:t>
            </a:r>
            <a:endParaRPr lang="en-US" dirty="0">
              <a:solidFill>
                <a:srgbClr val="000000"/>
              </a:solidFill>
              <a:latin typeface="Arial" panose="020B0604020202020204" pitchFamily="34" charset="0"/>
              <a:ea typeface="Calibri" panose="020F0502020204030204" pitchFamily="34" charset="0"/>
            </a:endParaRPr>
          </a:p>
          <a:p>
            <a:pPr algn="just">
              <a:spcAft>
                <a:spcPts val="0"/>
              </a:spcAft>
            </a:pPr>
            <a:r>
              <a:rPr lang="es-EC" dirty="0">
                <a:solidFill>
                  <a:srgbClr val="000000"/>
                </a:solidFill>
                <a:latin typeface="Arial" panose="020B0604020202020204" pitchFamily="34" charset="0"/>
                <a:ea typeface="Calibri" panose="020F0502020204030204" pitchFamily="34" charset="0"/>
              </a:rPr>
              <a:t> </a:t>
            </a:r>
            <a:endParaRPr lang="en-US" dirty="0">
              <a:solidFill>
                <a:srgbClr val="000000"/>
              </a:solidFill>
              <a:latin typeface="Arial" panose="020B0604020202020204" pitchFamily="34" charset="0"/>
              <a:ea typeface="Calibri" panose="020F0502020204030204" pitchFamily="34" charset="0"/>
            </a:endParaRPr>
          </a:p>
          <a:p>
            <a:pPr algn="just">
              <a:spcAft>
                <a:spcPts val="0"/>
              </a:spcAft>
            </a:pPr>
            <a:r>
              <a:rPr lang="es-EC" dirty="0">
                <a:solidFill>
                  <a:srgbClr val="000000"/>
                </a:solidFill>
                <a:latin typeface="Arial" panose="020B0604020202020204" pitchFamily="34" charset="0"/>
                <a:ea typeface="Calibri" panose="020F0502020204030204" pitchFamily="34" charset="0"/>
              </a:rPr>
              <a:t>Así cada una de las industrias requiere envases que cumplan con las características ya mencionadas anteriormente (identificación, protección, conservación, etc.) pero con ciertas orientaciones dependiendo del tipo de industria. </a:t>
            </a:r>
            <a:endParaRPr lang="en-US" dirty="0">
              <a:solidFill>
                <a:srgbClr val="000000"/>
              </a:solidFill>
              <a:latin typeface="Arial" panose="020B0604020202020204" pitchFamily="34" charset="0"/>
              <a:ea typeface="Calibri" panose="020F0502020204030204" pitchFamily="34" charset="0"/>
            </a:endParaRPr>
          </a:p>
        </p:txBody>
      </p:sp>
      <p:pic>
        <p:nvPicPr>
          <p:cNvPr id="5122" name="Picture 2" descr="La importancia de la etiqueta de tu producto en la atracción de consumid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451703"/>
            <a:ext cx="3592286" cy="204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7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9950" t="19072" r="44221" b="20080"/>
          <a:stretch/>
        </p:blipFill>
        <p:spPr bwMode="auto">
          <a:xfrm>
            <a:off x="1476103" y="248194"/>
            <a:ext cx="9522823" cy="6387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523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010298" y="444137"/>
            <a:ext cx="4206240" cy="718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bg1"/>
                </a:solidFill>
                <a:latin typeface="Arial" panose="020B0604020202020204" pitchFamily="34" charset="0"/>
                <a:cs typeface="Arial" panose="020B0604020202020204" pitchFamily="34" charset="0"/>
              </a:rPr>
              <a:t>PARTES DE UN ENVASE</a:t>
            </a:r>
            <a:endParaRPr lang="en-US" sz="2000" dirty="0">
              <a:solidFill>
                <a:schemeClr val="bg1"/>
              </a:solidFill>
              <a:latin typeface="Arial" panose="020B0604020202020204" pitchFamily="34" charset="0"/>
              <a:cs typeface="Arial" panose="020B0604020202020204" pitchFamily="34" charset="0"/>
            </a:endParaRPr>
          </a:p>
        </p:txBody>
      </p:sp>
      <p:pic>
        <p:nvPicPr>
          <p:cNvPr id="5" name="Imagen 4"/>
          <p:cNvPicPr/>
          <p:nvPr/>
        </p:nvPicPr>
        <p:blipFill rotWithShape="1">
          <a:blip r:embed="rId2"/>
          <a:srcRect l="23192" t="26113" r="40406" b="28180"/>
          <a:stretch/>
        </p:blipFill>
        <p:spPr bwMode="auto">
          <a:xfrm>
            <a:off x="849087" y="1804490"/>
            <a:ext cx="6139542" cy="3368402"/>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32740" t="19329" r="47450" b="36293"/>
          <a:stretch/>
        </p:blipFill>
        <p:spPr bwMode="auto">
          <a:xfrm>
            <a:off x="7119256" y="1595484"/>
            <a:ext cx="4310744" cy="4010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498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541417" y="235130"/>
            <a:ext cx="4571999" cy="718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bg1"/>
                </a:solidFill>
                <a:latin typeface="Arial" panose="020B0604020202020204" pitchFamily="34" charset="0"/>
                <a:cs typeface="Arial" panose="020B0604020202020204" pitchFamily="34" charset="0"/>
              </a:rPr>
              <a:t>EL COLOR EN EL ENVASE</a:t>
            </a:r>
            <a:endParaRPr lang="en-US" sz="2000"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809896" y="1227911"/>
            <a:ext cx="10607040" cy="5130507"/>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v"/>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El color distingue, identifica y designa; genera sentimientos, sugiere acciones y</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da señales informativas. La mayoría de los compradores recuerda el envase más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fácilmente que el nombre del producto, pero el color, que tiene un alto valor en la</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memoria, se recuerda más aún que la marca y el diseño.</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v"/>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La principal misión del color es llamar la atención. El tiempo estimado que los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consumidores se detienen a ver un producto es de 1/25 a 1/52 de segundo, de manera que cada producto lucha por sobresalir, buscando ser reconocido o llamar la atención.</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v"/>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v"/>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La forma y el color son básicos para la comunicación visual. Alguno de los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efectos son: dar un impacto al preceptor, crear ilusiones ópticas, mejorar la legibilidad e identificar la categoría del </a:t>
            </a:r>
            <a:r>
              <a:rPr lang="es-EC"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producto.</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v"/>
            </a:pPr>
            <a:r>
              <a:rPr lang="es-EC" dirty="0">
                <a:solidFill>
                  <a:schemeClr val="bg1"/>
                </a:solidFill>
                <a:latin typeface="Arial" panose="020B0604020202020204" pitchFamily="34" charset="0"/>
                <a:ea typeface="Calibri" panose="020F0502020204030204" pitchFamily="34" charset="0"/>
                <a:cs typeface="Times New Roman" panose="02020603050405020304" pitchFamily="18" charset="0"/>
              </a:rPr>
              <a:t>La selección de un color para un producto debe ir de acuerdo con el perfil del consumidor en general, los colores preferidos según encuestas son: azul, rojo, verde, naranja, amarillo y negro. Independientemente de los objetos o las formas, los colores puros se prefieren sobre los tonos intermedios.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786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98</TotalTime>
  <Words>1742</Words>
  <Application>Microsoft Office PowerPoint</Application>
  <PresentationFormat>Panorámica</PresentationFormat>
  <Paragraphs>118</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Courier New</vt:lpstr>
      <vt:lpstr>Times New Roman</vt:lpstr>
      <vt:lpstr>Trebuchet MS</vt:lpstr>
      <vt:lpstr>Tw Cen MT</vt:lpstr>
      <vt:lpstr>Wingdings</vt:lpstr>
      <vt:lpstr>Circuito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dc:creator>
  <cp:lastModifiedBy>Paul</cp:lastModifiedBy>
  <cp:revision>18</cp:revision>
  <dcterms:created xsi:type="dcterms:W3CDTF">2020-09-05T02:12:12Z</dcterms:created>
  <dcterms:modified xsi:type="dcterms:W3CDTF">2020-09-07T13:33:40Z</dcterms:modified>
</cp:coreProperties>
</file>