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57" r:id="rId3"/>
    <p:sldId id="338" r:id="rId4"/>
    <p:sldId id="339" r:id="rId5"/>
    <p:sldId id="257" r:id="rId6"/>
    <p:sldId id="342" r:id="rId7"/>
    <p:sldId id="347" r:id="rId8"/>
    <p:sldId id="348" r:id="rId9"/>
    <p:sldId id="349" r:id="rId10"/>
    <p:sldId id="359" r:id="rId11"/>
    <p:sldId id="343" r:id="rId12"/>
    <p:sldId id="350" r:id="rId13"/>
    <p:sldId id="344" r:id="rId14"/>
    <p:sldId id="358" r:id="rId15"/>
    <p:sldId id="335" r:id="rId16"/>
    <p:sldId id="336" r:id="rId17"/>
    <p:sldId id="345" r:id="rId18"/>
    <p:sldId id="258" r:id="rId19"/>
    <p:sldId id="259" r:id="rId20"/>
    <p:sldId id="333" r:id="rId21"/>
    <p:sldId id="334" r:id="rId22"/>
    <p:sldId id="351" r:id="rId23"/>
    <p:sldId id="352" r:id="rId24"/>
    <p:sldId id="353" r:id="rId25"/>
    <p:sldId id="354" r:id="rId26"/>
    <p:sldId id="355" r:id="rId27"/>
    <p:sldId id="356" r:id="rId28"/>
    <p:sldId id="298" r:id="rId29"/>
    <p:sldId id="296" r:id="rId30"/>
    <p:sldId id="297" r:id="rId31"/>
    <p:sldId id="300" r:id="rId32"/>
    <p:sldId id="302" r:id="rId33"/>
    <p:sldId id="303" r:id="rId34"/>
    <p:sldId id="304" r:id="rId35"/>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948"/>
    <p:restoredTop sz="94637"/>
  </p:normalViewPr>
  <p:slideViewPr>
    <p:cSldViewPr snapToGrid="0" snapToObjects="1">
      <p:cViewPr varScale="1">
        <p:scale>
          <a:sx n="103" d="100"/>
          <a:sy n="103" d="100"/>
        </p:scale>
        <p:origin x="36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203E30-8EC3-C24D-A04E-0A050632B33E}"/>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endParaRPr lang="es-ES_tradnl"/>
          </a:p>
        </p:txBody>
      </p:sp>
      <p:sp>
        <p:nvSpPr>
          <p:cNvPr id="3" name="Subtítulo 2">
            <a:extLst>
              <a:ext uri="{FF2B5EF4-FFF2-40B4-BE49-F238E27FC236}">
                <a16:creationId xmlns:a16="http://schemas.microsoft.com/office/drawing/2014/main" id="{020C5191-655C-924A-8D80-D0047A5989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s-ES_tradnl"/>
          </a:p>
        </p:txBody>
      </p:sp>
      <p:sp>
        <p:nvSpPr>
          <p:cNvPr id="4" name="Marcador de fecha 3">
            <a:extLst>
              <a:ext uri="{FF2B5EF4-FFF2-40B4-BE49-F238E27FC236}">
                <a16:creationId xmlns:a16="http://schemas.microsoft.com/office/drawing/2014/main" id="{2365D438-A415-1148-979A-AD80A823C71C}"/>
              </a:ext>
            </a:extLst>
          </p:cNvPr>
          <p:cNvSpPr>
            <a:spLocks noGrp="1"/>
          </p:cNvSpPr>
          <p:nvPr>
            <p:ph type="dt" sz="half" idx="10"/>
          </p:nvPr>
        </p:nvSpPr>
        <p:spPr/>
        <p:txBody>
          <a:bodyPr/>
          <a:lstStyle/>
          <a:p>
            <a:fld id="{6473025B-442E-B946-91A2-3A08A4254648}" type="datetimeFigureOut">
              <a:rPr lang="es-ES_tradnl" smtClean="0"/>
              <a:t>30/11/23</a:t>
            </a:fld>
            <a:endParaRPr lang="es-ES_tradnl"/>
          </a:p>
        </p:txBody>
      </p:sp>
      <p:sp>
        <p:nvSpPr>
          <p:cNvPr id="5" name="Marcador de pie de página 4">
            <a:extLst>
              <a:ext uri="{FF2B5EF4-FFF2-40B4-BE49-F238E27FC236}">
                <a16:creationId xmlns:a16="http://schemas.microsoft.com/office/drawing/2014/main" id="{E8032F22-6221-2741-9A67-BCB5797C65CF}"/>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08BA19D0-6800-884A-9F13-8E022924430A}"/>
              </a:ext>
            </a:extLst>
          </p:cNvPr>
          <p:cNvSpPr>
            <a:spLocks noGrp="1"/>
          </p:cNvSpPr>
          <p:nvPr>
            <p:ph type="sldNum" sz="quarter" idx="12"/>
          </p:nvPr>
        </p:nvSpPr>
        <p:spPr/>
        <p:txBody>
          <a:bodyPr/>
          <a:lstStyle/>
          <a:p>
            <a:fld id="{A4DADB99-4CB7-D340-B149-10DB2AD8381E}" type="slidenum">
              <a:rPr lang="es-ES_tradnl" smtClean="0"/>
              <a:t>‹Nº›</a:t>
            </a:fld>
            <a:endParaRPr lang="es-ES_tradnl"/>
          </a:p>
        </p:txBody>
      </p:sp>
    </p:spTree>
    <p:extLst>
      <p:ext uri="{BB962C8B-B14F-4D97-AF65-F5344CB8AC3E}">
        <p14:creationId xmlns:p14="http://schemas.microsoft.com/office/powerpoint/2010/main" val="2041069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15F318-3959-1B42-8FDA-009134E46CD8}"/>
              </a:ext>
            </a:extLst>
          </p:cNvPr>
          <p:cNvSpPr>
            <a:spLocks noGrp="1"/>
          </p:cNvSpPr>
          <p:nvPr>
            <p:ph type="title"/>
          </p:nvPr>
        </p:nvSpPr>
        <p:spPr/>
        <p:txBody>
          <a:bodyPr/>
          <a:lstStyle/>
          <a:p>
            <a:r>
              <a:rPr lang="es-MX"/>
              <a:t>Haz clic para modificar el estilo de título del patrón</a:t>
            </a:r>
            <a:endParaRPr lang="es-ES_tradnl"/>
          </a:p>
        </p:txBody>
      </p:sp>
      <p:sp>
        <p:nvSpPr>
          <p:cNvPr id="3" name="Marcador de texto vertical 2">
            <a:extLst>
              <a:ext uri="{FF2B5EF4-FFF2-40B4-BE49-F238E27FC236}">
                <a16:creationId xmlns:a16="http://schemas.microsoft.com/office/drawing/2014/main" id="{51FF8402-79F1-5645-9F80-F49EC95581AD}"/>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S_tradnl"/>
          </a:p>
        </p:txBody>
      </p:sp>
      <p:sp>
        <p:nvSpPr>
          <p:cNvPr id="4" name="Marcador de fecha 3">
            <a:extLst>
              <a:ext uri="{FF2B5EF4-FFF2-40B4-BE49-F238E27FC236}">
                <a16:creationId xmlns:a16="http://schemas.microsoft.com/office/drawing/2014/main" id="{B4C2973B-CF55-E644-8DC7-2425850C7383}"/>
              </a:ext>
            </a:extLst>
          </p:cNvPr>
          <p:cNvSpPr>
            <a:spLocks noGrp="1"/>
          </p:cNvSpPr>
          <p:nvPr>
            <p:ph type="dt" sz="half" idx="10"/>
          </p:nvPr>
        </p:nvSpPr>
        <p:spPr/>
        <p:txBody>
          <a:bodyPr/>
          <a:lstStyle/>
          <a:p>
            <a:fld id="{6473025B-442E-B946-91A2-3A08A4254648}" type="datetimeFigureOut">
              <a:rPr lang="es-ES_tradnl" smtClean="0"/>
              <a:t>30/11/23</a:t>
            </a:fld>
            <a:endParaRPr lang="es-ES_tradnl"/>
          </a:p>
        </p:txBody>
      </p:sp>
      <p:sp>
        <p:nvSpPr>
          <p:cNvPr id="5" name="Marcador de pie de página 4">
            <a:extLst>
              <a:ext uri="{FF2B5EF4-FFF2-40B4-BE49-F238E27FC236}">
                <a16:creationId xmlns:a16="http://schemas.microsoft.com/office/drawing/2014/main" id="{C998D590-F127-2C48-B84E-54F143D9B6CF}"/>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CA611387-481E-504D-975B-A83D5A1A8721}"/>
              </a:ext>
            </a:extLst>
          </p:cNvPr>
          <p:cNvSpPr>
            <a:spLocks noGrp="1"/>
          </p:cNvSpPr>
          <p:nvPr>
            <p:ph type="sldNum" sz="quarter" idx="12"/>
          </p:nvPr>
        </p:nvSpPr>
        <p:spPr/>
        <p:txBody>
          <a:bodyPr/>
          <a:lstStyle/>
          <a:p>
            <a:fld id="{A4DADB99-4CB7-D340-B149-10DB2AD8381E}" type="slidenum">
              <a:rPr lang="es-ES_tradnl" smtClean="0"/>
              <a:t>‹Nº›</a:t>
            </a:fld>
            <a:endParaRPr lang="es-ES_tradnl"/>
          </a:p>
        </p:txBody>
      </p:sp>
    </p:spTree>
    <p:extLst>
      <p:ext uri="{BB962C8B-B14F-4D97-AF65-F5344CB8AC3E}">
        <p14:creationId xmlns:p14="http://schemas.microsoft.com/office/powerpoint/2010/main" val="1376768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FCFC858-9417-CC4A-9626-6DBC50C86476}"/>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endParaRPr lang="es-ES_tradnl"/>
          </a:p>
        </p:txBody>
      </p:sp>
      <p:sp>
        <p:nvSpPr>
          <p:cNvPr id="3" name="Marcador de texto vertical 2">
            <a:extLst>
              <a:ext uri="{FF2B5EF4-FFF2-40B4-BE49-F238E27FC236}">
                <a16:creationId xmlns:a16="http://schemas.microsoft.com/office/drawing/2014/main" id="{CEAB4648-1B30-FA4F-8DED-7EBE4411810D}"/>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S_tradnl"/>
          </a:p>
        </p:txBody>
      </p:sp>
      <p:sp>
        <p:nvSpPr>
          <p:cNvPr id="4" name="Marcador de fecha 3">
            <a:extLst>
              <a:ext uri="{FF2B5EF4-FFF2-40B4-BE49-F238E27FC236}">
                <a16:creationId xmlns:a16="http://schemas.microsoft.com/office/drawing/2014/main" id="{574F0998-46DF-2143-866E-B5D427F6917D}"/>
              </a:ext>
            </a:extLst>
          </p:cNvPr>
          <p:cNvSpPr>
            <a:spLocks noGrp="1"/>
          </p:cNvSpPr>
          <p:nvPr>
            <p:ph type="dt" sz="half" idx="10"/>
          </p:nvPr>
        </p:nvSpPr>
        <p:spPr/>
        <p:txBody>
          <a:bodyPr/>
          <a:lstStyle/>
          <a:p>
            <a:fld id="{6473025B-442E-B946-91A2-3A08A4254648}" type="datetimeFigureOut">
              <a:rPr lang="es-ES_tradnl" smtClean="0"/>
              <a:t>30/11/23</a:t>
            </a:fld>
            <a:endParaRPr lang="es-ES_tradnl"/>
          </a:p>
        </p:txBody>
      </p:sp>
      <p:sp>
        <p:nvSpPr>
          <p:cNvPr id="5" name="Marcador de pie de página 4">
            <a:extLst>
              <a:ext uri="{FF2B5EF4-FFF2-40B4-BE49-F238E27FC236}">
                <a16:creationId xmlns:a16="http://schemas.microsoft.com/office/drawing/2014/main" id="{EBCAA8FA-64A4-E248-A087-710A0C069DB1}"/>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F8E92FCA-BA32-0747-B5CE-35D19CF46172}"/>
              </a:ext>
            </a:extLst>
          </p:cNvPr>
          <p:cNvSpPr>
            <a:spLocks noGrp="1"/>
          </p:cNvSpPr>
          <p:nvPr>
            <p:ph type="sldNum" sz="quarter" idx="12"/>
          </p:nvPr>
        </p:nvSpPr>
        <p:spPr/>
        <p:txBody>
          <a:bodyPr/>
          <a:lstStyle/>
          <a:p>
            <a:fld id="{A4DADB99-4CB7-D340-B149-10DB2AD8381E}" type="slidenum">
              <a:rPr lang="es-ES_tradnl" smtClean="0"/>
              <a:t>‹Nº›</a:t>
            </a:fld>
            <a:endParaRPr lang="es-ES_tradnl"/>
          </a:p>
        </p:txBody>
      </p:sp>
    </p:spTree>
    <p:extLst>
      <p:ext uri="{BB962C8B-B14F-4D97-AF65-F5344CB8AC3E}">
        <p14:creationId xmlns:p14="http://schemas.microsoft.com/office/powerpoint/2010/main" val="1216122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73FE92-8FE0-2147-9D18-453CA42EAFD8}"/>
              </a:ext>
            </a:extLst>
          </p:cNvPr>
          <p:cNvSpPr>
            <a:spLocks noGrp="1"/>
          </p:cNvSpPr>
          <p:nvPr>
            <p:ph type="title"/>
          </p:nvPr>
        </p:nvSpPr>
        <p:spPr/>
        <p:txBody>
          <a:bodyPr/>
          <a:lstStyle/>
          <a:p>
            <a:r>
              <a:rPr lang="es-MX"/>
              <a:t>Haz clic para modificar el estilo de título del patrón</a:t>
            </a:r>
            <a:endParaRPr lang="es-ES_tradnl"/>
          </a:p>
        </p:txBody>
      </p:sp>
      <p:sp>
        <p:nvSpPr>
          <p:cNvPr id="3" name="Marcador de contenido 2">
            <a:extLst>
              <a:ext uri="{FF2B5EF4-FFF2-40B4-BE49-F238E27FC236}">
                <a16:creationId xmlns:a16="http://schemas.microsoft.com/office/drawing/2014/main" id="{D931C0F7-9E42-8C42-8320-7C20B4DC2F7D}"/>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S_tradnl"/>
          </a:p>
        </p:txBody>
      </p:sp>
      <p:sp>
        <p:nvSpPr>
          <p:cNvPr id="4" name="Marcador de fecha 3">
            <a:extLst>
              <a:ext uri="{FF2B5EF4-FFF2-40B4-BE49-F238E27FC236}">
                <a16:creationId xmlns:a16="http://schemas.microsoft.com/office/drawing/2014/main" id="{5147E2C2-BE2D-B34D-94F7-830D60D063ED}"/>
              </a:ext>
            </a:extLst>
          </p:cNvPr>
          <p:cNvSpPr>
            <a:spLocks noGrp="1"/>
          </p:cNvSpPr>
          <p:nvPr>
            <p:ph type="dt" sz="half" idx="10"/>
          </p:nvPr>
        </p:nvSpPr>
        <p:spPr/>
        <p:txBody>
          <a:bodyPr/>
          <a:lstStyle/>
          <a:p>
            <a:fld id="{6473025B-442E-B946-91A2-3A08A4254648}" type="datetimeFigureOut">
              <a:rPr lang="es-ES_tradnl" smtClean="0"/>
              <a:t>30/11/23</a:t>
            </a:fld>
            <a:endParaRPr lang="es-ES_tradnl"/>
          </a:p>
        </p:txBody>
      </p:sp>
      <p:sp>
        <p:nvSpPr>
          <p:cNvPr id="5" name="Marcador de pie de página 4">
            <a:extLst>
              <a:ext uri="{FF2B5EF4-FFF2-40B4-BE49-F238E27FC236}">
                <a16:creationId xmlns:a16="http://schemas.microsoft.com/office/drawing/2014/main" id="{D7107914-D4D8-0244-AB20-790F06DE8FB6}"/>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4726B4E6-4D0D-E147-8AE7-EE6732BC1F41}"/>
              </a:ext>
            </a:extLst>
          </p:cNvPr>
          <p:cNvSpPr>
            <a:spLocks noGrp="1"/>
          </p:cNvSpPr>
          <p:nvPr>
            <p:ph type="sldNum" sz="quarter" idx="12"/>
          </p:nvPr>
        </p:nvSpPr>
        <p:spPr/>
        <p:txBody>
          <a:bodyPr/>
          <a:lstStyle/>
          <a:p>
            <a:fld id="{A4DADB99-4CB7-D340-B149-10DB2AD8381E}" type="slidenum">
              <a:rPr lang="es-ES_tradnl" smtClean="0"/>
              <a:t>‹Nº›</a:t>
            </a:fld>
            <a:endParaRPr lang="es-ES_tradnl"/>
          </a:p>
        </p:txBody>
      </p:sp>
    </p:spTree>
    <p:extLst>
      <p:ext uri="{BB962C8B-B14F-4D97-AF65-F5344CB8AC3E}">
        <p14:creationId xmlns:p14="http://schemas.microsoft.com/office/powerpoint/2010/main" val="830621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CFB557-E233-FB4B-B726-3614E01ED03B}"/>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endParaRPr lang="es-ES_tradnl"/>
          </a:p>
        </p:txBody>
      </p:sp>
      <p:sp>
        <p:nvSpPr>
          <p:cNvPr id="3" name="Marcador de texto 2">
            <a:extLst>
              <a:ext uri="{FF2B5EF4-FFF2-40B4-BE49-F238E27FC236}">
                <a16:creationId xmlns:a16="http://schemas.microsoft.com/office/drawing/2014/main" id="{4296AD39-5076-284F-BBC2-7DDC136FCF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F43D11A2-E8F8-F24A-A071-761EA25CC5A0}"/>
              </a:ext>
            </a:extLst>
          </p:cNvPr>
          <p:cNvSpPr>
            <a:spLocks noGrp="1"/>
          </p:cNvSpPr>
          <p:nvPr>
            <p:ph type="dt" sz="half" idx="10"/>
          </p:nvPr>
        </p:nvSpPr>
        <p:spPr/>
        <p:txBody>
          <a:bodyPr/>
          <a:lstStyle/>
          <a:p>
            <a:fld id="{6473025B-442E-B946-91A2-3A08A4254648}" type="datetimeFigureOut">
              <a:rPr lang="es-ES_tradnl" smtClean="0"/>
              <a:t>30/11/23</a:t>
            </a:fld>
            <a:endParaRPr lang="es-ES_tradnl"/>
          </a:p>
        </p:txBody>
      </p:sp>
      <p:sp>
        <p:nvSpPr>
          <p:cNvPr id="5" name="Marcador de pie de página 4">
            <a:extLst>
              <a:ext uri="{FF2B5EF4-FFF2-40B4-BE49-F238E27FC236}">
                <a16:creationId xmlns:a16="http://schemas.microsoft.com/office/drawing/2014/main" id="{29BF8BBE-451F-8E40-9514-176D0E012494}"/>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943338B2-8201-544E-836D-3823D0F20744}"/>
              </a:ext>
            </a:extLst>
          </p:cNvPr>
          <p:cNvSpPr>
            <a:spLocks noGrp="1"/>
          </p:cNvSpPr>
          <p:nvPr>
            <p:ph type="sldNum" sz="quarter" idx="12"/>
          </p:nvPr>
        </p:nvSpPr>
        <p:spPr/>
        <p:txBody>
          <a:bodyPr/>
          <a:lstStyle/>
          <a:p>
            <a:fld id="{A4DADB99-4CB7-D340-B149-10DB2AD8381E}" type="slidenum">
              <a:rPr lang="es-ES_tradnl" smtClean="0"/>
              <a:t>‹Nº›</a:t>
            </a:fld>
            <a:endParaRPr lang="es-ES_tradnl"/>
          </a:p>
        </p:txBody>
      </p:sp>
    </p:spTree>
    <p:extLst>
      <p:ext uri="{BB962C8B-B14F-4D97-AF65-F5344CB8AC3E}">
        <p14:creationId xmlns:p14="http://schemas.microsoft.com/office/powerpoint/2010/main" val="2071077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35D0D0-7821-E945-BF32-AD294E23F27B}"/>
              </a:ext>
            </a:extLst>
          </p:cNvPr>
          <p:cNvSpPr>
            <a:spLocks noGrp="1"/>
          </p:cNvSpPr>
          <p:nvPr>
            <p:ph type="title"/>
          </p:nvPr>
        </p:nvSpPr>
        <p:spPr/>
        <p:txBody>
          <a:bodyPr/>
          <a:lstStyle/>
          <a:p>
            <a:r>
              <a:rPr lang="es-MX"/>
              <a:t>Haz clic para modificar el estilo de título del patrón</a:t>
            </a:r>
            <a:endParaRPr lang="es-ES_tradnl"/>
          </a:p>
        </p:txBody>
      </p:sp>
      <p:sp>
        <p:nvSpPr>
          <p:cNvPr id="3" name="Marcador de contenido 2">
            <a:extLst>
              <a:ext uri="{FF2B5EF4-FFF2-40B4-BE49-F238E27FC236}">
                <a16:creationId xmlns:a16="http://schemas.microsoft.com/office/drawing/2014/main" id="{9F0BDAF2-8097-664C-9766-12D1EA9BC980}"/>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S_tradnl"/>
          </a:p>
        </p:txBody>
      </p:sp>
      <p:sp>
        <p:nvSpPr>
          <p:cNvPr id="4" name="Marcador de contenido 3">
            <a:extLst>
              <a:ext uri="{FF2B5EF4-FFF2-40B4-BE49-F238E27FC236}">
                <a16:creationId xmlns:a16="http://schemas.microsoft.com/office/drawing/2014/main" id="{AECB4C5C-DCAD-8546-A8C6-075D43060AB2}"/>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S_tradnl"/>
          </a:p>
        </p:txBody>
      </p:sp>
      <p:sp>
        <p:nvSpPr>
          <p:cNvPr id="5" name="Marcador de fecha 4">
            <a:extLst>
              <a:ext uri="{FF2B5EF4-FFF2-40B4-BE49-F238E27FC236}">
                <a16:creationId xmlns:a16="http://schemas.microsoft.com/office/drawing/2014/main" id="{D56A6382-3441-634C-92A8-6352BB448439}"/>
              </a:ext>
            </a:extLst>
          </p:cNvPr>
          <p:cNvSpPr>
            <a:spLocks noGrp="1"/>
          </p:cNvSpPr>
          <p:nvPr>
            <p:ph type="dt" sz="half" idx="10"/>
          </p:nvPr>
        </p:nvSpPr>
        <p:spPr/>
        <p:txBody>
          <a:bodyPr/>
          <a:lstStyle/>
          <a:p>
            <a:fld id="{6473025B-442E-B946-91A2-3A08A4254648}" type="datetimeFigureOut">
              <a:rPr lang="es-ES_tradnl" smtClean="0"/>
              <a:t>30/11/23</a:t>
            </a:fld>
            <a:endParaRPr lang="es-ES_tradnl"/>
          </a:p>
        </p:txBody>
      </p:sp>
      <p:sp>
        <p:nvSpPr>
          <p:cNvPr id="6" name="Marcador de pie de página 5">
            <a:extLst>
              <a:ext uri="{FF2B5EF4-FFF2-40B4-BE49-F238E27FC236}">
                <a16:creationId xmlns:a16="http://schemas.microsoft.com/office/drawing/2014/main" id="{202A997E-7376-B141-99F2-8E0C32941F33}"/>
              </a:ext>
            </a:extLst>
          </p:cNvPr>
          <p:cNvSpPr>
            <a:spLocks noGrp="1"/>
          </p:cNvSpPr>
          <p:nvPr>
            <p:ph type="ftr" sz="quarter" idx="11"/>
          </p:nvPr>
        </p:nvSpPr>
        <p:spPr/>
        <p:txBody>
          <a:bodyPr/>
          <a:lstStyle/>
          <a:p>
            <a:endParaRPr lang="es-ES_tradnl"/>
          </a:p>
        </p:txBody>
      </p:sp>
      <p:sp>
        <p:nvSpPr>
          <p:cNvPr id="7" name="Marcador de número de diapositiva 6">
            <a:extLst>
              <a:ext uri="{FF2B5EF4-FFF2-40B4-BE49-F238E27FC236}">
                <a16:creationId xmlns:a16="http://schemas.microsoft.com/office/drawing/2014/main" id="{2FA42506-F416-7840-A261-F213225E054C}"/>
              </a:ext>
            </a:extLst>
          </p:cNvPr>
          <p:cNvSpPr>
            <a:spLocks noGrp="1"/>
          </p:cNvSpPr>
          <p:nvPr>
            <p:ph type="sldNum" sz="quarter" idx="12"/>
          </p:nvPr>
        </p:nvSpPr>
        <p:spPr/>
        <p:txBody>
          <a:bodyPr/>
          <a:lstStyle/>
          <a:p>
            <a:fld id="{A4DADB99-4CB7-D340-B149-10DB2AD8381E}" type="slidenum">
              <a:rPr lang="es-ES_tradnl" smtClean="0"/>
              <a:t>‹Nº›</a:t>
            </a:fld>
            <a:endParaRPr lang="es-ES_tradnl"/>
          </a:p>
        </p:txBody>
      </p:sp>
    </p:spTree>
    <p:extLst>
      <p:ext uri="{BB962C8B-B14F-4D97-AF65-F5344CB8AC3E}">
        <p14:creationId xmlns:p14="http://schemas.microsoft.com/office/powerpoint/2010/main" val="1959772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BE47B9-C8AB-DB4C-828E-C022C67667D3}"/>
              </a:ext>
            </a:extLst>
          </p:cNvPr>
          <p:cNvSpPr>
            <a:spLocks noGrp="1"/>
          </p:cNvSpPr>
          <p:nvPr>
            <p:ph type="title"/>
          </p:nvPr>
        </p:nvSpPr>
        <p:spPr>
          <a:xfrm>
            <a:off x="839788" y="365125"/>
            <a:ext cx="10515600" cy="1325563"/>
          </a:xfrm>
        </p:spPr>
        <p:txBody>
          <a:bodyPr/>
          <a:lstStyle/>
          <a:p>
            <a:r>
              <a:rPr lang="es-MX"/>
              <a:t>Haz clic para modificar el estilo de título del patrón</a:t>
            </a:r>
            <a:endParaRPr lang="es-ES_tradnl"/>
          </a:p>
        </p:txBody>
      </p:sp>
      <p:sp>
        <p:nvSpPr>
          <p:cNvPr id="3" name="Marcador de texto 2">
            <a:extLst>
              <a:ext uri="{FF2B5EF4-FFF2-40B4-BE49-F238E27FC236}">
                <a16:creationId xmlns:a16="http://schemas.microsoft.com/office/drawing/2014/main" id="{C666332F-8F8E-E540-8367-6567572594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51795DA4-7F10-FD4A-91A9-8D627084400B}"/>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S_tradnl"/>
          </a:p>
        </p:txBody>
      </p:sp>
      <p:sp>
        <p:nvSpPr>
          <p:cNvPr id="5" name="Marcador de texto 4">
            <a:extLst>
              <a:ext uri="{FF2B5EF4-FFF2-40B4-BE49-F238E27FC236}">
                <a16:creationId xmlns:a16="http://schemas.microsoft.com/office/drawing/2014/main" id="{EDE34AA2-D838-1543-BD33-EA3BC50D9E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A701792C-0213-1C42-9168-8931F53595B9}"/>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S_tradnl"/>
          </a:p>
        </p:txBody>
      </p:sp>
      <p:sp>
        <p:nvSpPr>
          <p:cNvPr id="7" name="Marcador de fecha 6">
            <a:extLst>
              <a:ext uri="{FF2B5EF4-FFF2-40B4-BE49-F238E27FC236}">
                <a16:creationId xmlns:a16="http://schemas.microsoft.com/office/drawing/2014/main" id="{F9A11C61-2995-3A4A-A401-E99617E9E630}"/>
              </a:ext>
            </a:extLst>
          </p:cNvPr>
          <p:cNvSpPr>
            <a:spLocks noGrp="1"/>
          </p:cNvSpPr>
          <p:nvPr>
            <p:ph type="dt" sz="half" idx="10"/>
          </p:nvPr>
        </p:nvSpPr>
        <p:spPr/>
        <p:txBody>
          <a:bodyPr/>
          <a:lstStyle/>
          <a:p>
            <a:fld id="{6473025B-442E-B946-91A2-3A08A4254648}" type="datetimeFigureOut">
              <a:rPr lang="es-ES_tradnl" smtClean="0"/>
              <a:t>30/11/23</a:t>
            </a:fld>
            <a:endParaRPr lang="es-ES_tradnl"/>
          </a:p>
        </p:txBody>
      </p:sp>
      <p:sp>
        <p:nvSpPr>
          <p:cNvPr id="8" name="Marcador de pie de página 7">
            <a:extLst>
              <a:ext uri="{FF2B5EF4-FFF2-40B4-BE49-F238E27FC236}">
                <a16:creationId xmlns:a16="http://schemas.microsoft.com/office/drawing/2014/main" id="{7A9FFD84-9C30-534F-A816-BE50ABA536F7}"/>
              </a:ext>
            </a:extLst>
          </p:cNvPr>
          <p:cNvSpPr>
            <a:spLocks noGrp="1"/>
          </p:cNvSpPr>
          <p:nvPr>
            <p:ph type="ftr" sz="quarter" idx="11"/>
          </p:nvPr>
        </p:nvSpPr>
        <p:spPr/>
        <p:txBody>
          <a:bodyPr/>
          <a:lstStyle/>
          <a:p>
            <a:endParaRPr lang="es-ES_tradnl"/>
          </a:p>
        </p:txBody>
      </p:sp>
      <p:sp>
        <p:nvSpPr>
          <p:cNvPr id="9" name="Marcador de número de diapositiva 8">
            <a:extLst>
              <a:ext uri="{FF2B5EF4-FFF2-40B4-BE49-F238E27FC236}">
                <a16:creationId xmlns:a16="http://schemas.microsoft.com/office/drawing/2014/main" id="{7CB60FD2-D944-FE4D-A0B0-28077DF1E73B}"/>
              </a:ext>
            </a:extLst>
          </p:cNvPr>
          <p:cNvSpPr>
            <a:spLocks noGrp="1"/>
          </p:cNvSpPr>
          <p:nvPr>
            <p:ph type="sldNum" sz="quarter" idx="12"/>
          </p:nvPr>
        </p:nvSpPr>
        <p:spPr/>
        <p:txBody>
          <a:bodyPr/>
          <a:lstStyle/>
          <a:p>
            <a:fld id="{A4DADB99-4CB7-D340-B149-10DB2AD8381E}" type="slidenum">
              <a:rPr lang="es-ES_tradnl" smtClean="0"/>
              <a:t>‹Nº›</a:t>
            </a:fld>
            <a:endParaRPr lang="es-ES_tradnl"/>
          </a:p>
        </p:txBody>
      </p:sp>
    </p:spTree>
    <p:extLst>
      <p:ext uri="{BB962C8B-B14F-4D97-AF65-F5344CB8AC3E}">
        <p14:creationId xmlns:p14="http://schemas.microsoft.com/office/powerpoint/2010/main" val="2703734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0765F8-F74A-4146-BFDD-1782D05A51CB}"/>
              </a:ext>
            </a:extLst>
          </p:cNvPr>
          <p:cNvSpPr>
            <a:spLocks noGrp="1"/>
          </p:cNvSpPr>
          <p:nvPr>
            <p:ph type="title"/>
          </p:nvPr>
        </p:nvSpPr>
        <p:spPr/>
        <p:txBody>
          <a:bodyPr/>
          <a:lstStyle/>
          <a:p>
            <a:r>
              <a:rPr lang="es-MX"/>
              <a:t>Haz clic para modificar el estilo de título del patrón</a:t>
            </a:r>
            <a:endParaRPr lang="es-ES_tradnl"/>
          </a:p>
        </p:txBody>
      </p:sp>
      <p:sp>
        <p:nvSpPr>
          <p:cNvPr id="3" name="Marcador de fecha 2">
            <a:extLst>
              <a:ext uri="{FF2B5EF4-FFF2-40B4-BE49-F238E27FC236}">
                <a16:creationId xmlns:a16="http://schemas.microsoft.com/office/drawing/2014/main" id="{36164984-FF5F-E940-96CA-4F91498366AD}"/>
              </a:ext>
            </a:extLst>
          </p:cNvPr>
          <p:cNvSpPr>
            <a:spLocks noGrp="1"/>
          </p:cNvSpPr>
          <p:nvPr>
            <p:ph type="dt" sz="half" idx="10"/>
          </p:nvPr>
        </p:nvSpPr>
        <p:spPr/>
        <p:txBody>
          <a:bodyPr/>
          <a:lstStyle/>
          <a:p>
            <a:fld id="{6473025B-442E-B946-91A2-3A08A4254648}" type="datetimeFigureOut">
              <a:rPr lang="es-ES_tradnl" smtClean="0"/>
              <a:t>30/11/23</a:t>
            </a:fld>
            <a:endParaRPr lang="es-ES_tradnl"/>
          </a:p>
        </p:txBody>
      </p:sp>
      <p:sp>
        <p:nvSpPr>
          <p:cNvPr id="4" name="Marcador de pie de página 3">
            <a:extLst>
              <a:ext uri="{FF2B5EF4-FFF2-40B4-BE49-F238E27FC236}">
                <a16:creationId xmlns:a16="http://schemas.microsoft.com/office/drawing/2014/main" id="{D48BECF1-2532-6040-AE20-A863C5CB4D5D}"/>
              </a:ext>
            </a:extLst>
          </p:cNvPr>
          <p:cNvSpPr>
            <a:spLocks noGrp="1"/>
          </p:cNvSpPr>
          <p:nvPr>
            <p:ph type="ftr" sz="quarter" idx="11"/>
          </p:nvPr>
        </p:nvSpPr>
        <p:spPr/>
        <p:txBody>
          <a:bodyPr/>
          <a:lstStyle/>
          <a:p>
            <a:endParaRPr lang="es-ES_tradnl"/>
          </a:p>
        </p:txBody>
      </p:sp>
      <p:sp>
        <p:nvSpPr>
          <p:cNvPr id="5" name="Marcador de número de diapositiva 4">
            <a:extLst>
              <a:ext uri="{FF2B5EF4-FFF2-40B4-BE49-F238E27FC236}">
                <a16:creationId xmlns:a16="http://schemas.microsoft.com/office/drawing/2014/main" id="{D92F937A-21D8-EC47-9529-CCED16D8A3C8}"/>
              </a:ext>
            </a:extLst>
          </p:cNvPr>
          <p:cNvSpPr>
            <a:spLocks noGrp="1"/>
          </p:cNvSpPr>
          <p:nvPr>
            <p:ph type="sldNum" sz="quarter" idx="12"/>
          </p:nvPr>
        </p:nvSpPr>
        <p:spPr/>
        <p:txBody>
          <a:bodyPr/>
          <a:lstStyle/>
          <a:p>
            <a:fld id="{A4DADB99-4CB7-D340-B149-10DB2AD8381E}" type="slidenum">
              <a:rPr lang="es-ES_tradnl" smtClean="0"/>
              <a:t>‹Nº›</a:t>
            </a:fld>
            <a:endParaRPr lang="es-ES_tradnl"/>
          </a:p>
        </p:txBody>
      </p:sp>
    </p:spTree>
    <p:extLst>
      <p:ext uri="{BB962C8B-B14F-4D97-AF65-F5344CB8AC3E}">
        <p14:creationId xmlns:p14="http://schemas.microsoft.com/office/powerpoint/2010/main" val="960298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08DB1FE-2E47-9A4D-B3CA-1FEC2705145C}"/>
              </a:ext>
            </a:extLst>
          </p:cNvPr>
          <p:cNvSpPr>
            <a:spLocks noGrp="1"/>
          </p:cNvSpPr>
          <p:nvPr>
            <p:ph type="dt" sz="half" idx="10"/>
          </p:nvPr>
        </p:nvSpPr>
        <p:spPr/>
        <p:txBody>
          <a:bodyPr/>
          <a:lstStyle/>
          <a:p>
            <a:fld id="{6473025B-442E-B946-91A2-3A08A4254648}" type="datetimeFigureOut">
              <a:rPr lang="es-ES_tradnl" smtClean="0"/>
              <a:t>30/11/23</a:t>
            </a:fld>
            <a:endParaRPr lang="es-ES_tradnl"/>
          </a:p>
        </p:txBody>
      </p:sp>
      <p:sp>
        <p:nvSpPr>
          <p:cNvPr id="3" name="Marcador de pie de página 2">
            <a:extLst>
              <a:ext uri="{FF2B5EF4-FFF2-40B4-BE49-F238E27FC236}">
                <a16:creationId xmlns:a16="http://schemas.microsoft.com/office/drawing/2014/main" id="{EB8E3B7A-4D8A-014D-923D-1A8105D0DA0F}"/>
              </a:ext>
            </a:extLst>
          </p:cNvPr>
          <p:cNvSpPr>
            <a:spLocks noGrp="1"/>
          </p:cNvSpPr>
          <p:nvPr>
            <p:ph type="ftr" sz="quarter" idx="11"/>
          </p:nvPr>
        </p:nvSpPr>
        <p:spPr/>
        <p:txBody>
          <a:bodyPr/>
          <a:lstStyle/>
          <a:p>
            <a:endParaRPr lang="es-ES_tradnl"/>
          </a:p>
        </p:txBody>
      </p:sp>
      <p:sp>
        <p:nvSpPr>
          <p:cNvPr id="4" name="Marcador de número de diapositiva 3">
            <a:extLst>
              <a:ext uri="{FF2B5EF4-FFF2-40B4-BE49-F238E27FC236}">
                <a16:creationId xmlns:a16="http://schemas.microsoft.com/office/drawing/2014/main" id="{70AF43F4-69B2-AF4B-9BBA-07311E91B357}"/>
              </a:ext>
            </a:extLst>
          </p:cNvPr>
          <p:cNvSpPr>
            <a:spLocks noGrp="1"/>
          </p:cNvSpPr>
          <p:nvPr>
            <p:ph type="sldNum" sz="quarter" idx="12"/>
          </p:nvPr>
        </p:nvSpPr>
        <p:spPr/>
        <p:txBody>
          <a:bodyPr/>
          <a:lstStyle/>
          <a:p>
            <a:fld id="{A4DADB99-4CB7-D340-B149-10DB2AD8381E}" type="slidenum">
              <a:rPr lang="es-ES_tradnl" smtClean="0"/>
              <a:t>‹Nº›</a:t>
            </a:fld>
            <a:endParaRPr lang="es-ES_tradnl"/>
          </a:p>
        </p:txBody>
      </p:sp>
    </p:spTree>
    <p:extLst>
      <p:ext uri="{BB962C8B-B14F-4D97-AF65-F5344CB8AC3E}">
        <p14:creationId xmlns:p14="http://schemas.microsoft.com/office/powerpoint/2010/main" val="1803999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CE14D5-C61A-E24D-A89C-3BEC9002C4F6}"/>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ES_tradnl"/>
          </a:p>
        </p:txBody>
      </p:sp>
      <p:sp>
        <p:nvSpPr>
          <p:cNvPr id="3" name="Marcador de contenido 2">
            <a:extLst>
              <a:ext uri="{FF2B5EF4-FFF2-40B4-BE49-F238E27FC236}">
                <a16:creationId xmlns:a16="http://schemas.microsoft.com/office/drawing/2014/main" id="{58F5E667-949D-8E43-B63B-37C9DA0B1C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S_tradnl"/>
          </a:p>
        </p:txBody>
      </p:sp>
      <p:sp>
        <p:nvSpPr>
          <p:cNvPr id="4" name="Marcador de texto 3">
            <a:extLst>
              <a:ext uri="{FF2B5EF4-FFF2-40B4-BE49-F238E27FC236}">
                <a16:creationId xmlns:a16="http://schemas.microsoft.com/office/drawing/2014/main" id="{D08A13AD-BBF0-094E-ABC5-32F78C7397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867B8185-276D-4741-A322-8E2CAD9F19B2}"/>
              </a:ext>
            </a:extLst>
          </p:cNvPr>
          <p:cNvSpPr>
            <a:spLocks noGrp="1"/>
          </p:cNvSpPr>
          <p:nvPr>
            <p:ph type="dt" sz="half" idx="10"/>
          </p:nvPr>
        </p:nvSpPr>
        <p:spPr/>
        <p:txBody>
          <a:bodyPr/>
          <a:lstStyle/>
          <a:p>
            <a:fld id="{6473025B-442E-B946-91A2-3A08A4254648}" type="datetimeFigureOut">
              <a:rPr lang="es-ES_tradnl" smtClean="0"/>
              <a:t>30/11/23</a:t>
            </a:fld>
            <a:endParaRPr lang="es-ES_tradnl"/>
          </a:p>
        </p:txBody>
      </p:sp>
      <p:sp>
        <p:nvSpPr>
          <p:cNvPr id="6" name="Marcador de pie de página 5">
            <a:extLst>
              <a:ext uri="{FF2B5EF4-FFF2-40B4-BE49-F238E27FC236}">
                <a16:creationId xmlns:a16="http://schemas.microsoft.com/office/drawing/2014/main" id="{D158FEAA-6C69-DB4A-9AEA-B651DCD404B4}"/>
              </a:ext>
            </a:extLst>
          </p:cNvPr>
          <p:cNvSpPr>
            <a:spLocks noGrp="1"/>
          </p:cNvSpPr>
          <p:nvPr>
            <p:ph type="ftr" sz="quarter" idx="11"/>
          </p:nvPr>
        </p:nvSpPr>
        <p:spPr/>
        <p:txBody>
          <a:bodyPr/>
          <a:lstStyle/>
          <a:p>
            <a:endParaRPr lang="es-ES_tradnl"/>
          </a:p>
        </p:txBody>
      </p:sp>
      <p:sp>
        <p:nvSpPr>
          <p:cNvPr id="7" name="Marcador de número de diapositiva 6">
            <a:extLst>
              <a:ext uri="{FF2B5EF4-FFF2-40B4-BE49-F238E27FC236}">
                <a16:creationId xmlns:a16="http://schemas.microsoft.com/office/drawing/2014/main" id="{D61B88F8-B1FD-2A49-B446-2236EF9CF4F4}"/>
              </a:ext>
            </a:extLst>
          </p:cNvPr>
          <p:cNvSpPr>
            <a:spLocks noGrp="1"/>
          </p:cNvSpPr>
          <p:nvPr>
            <p:ph type="sldNum" sz="quarter" idx="12"/>
          </p:nvPr>
        </p:nvSpPr>
        <p:spPr/>
        <p:txBody>
          <a:bodyPr/>
          <a:lstStyle/>
          <a:p>
            <a:fld id="{A4DADB99-4CB7-D340-B149-10DB2AD8381E}" type="slidenum">
              <a:rPr lang="es-ES_tradnl" smtClean="0"/>
              <a:t>‹Nº›</a:t>
            </a:fld>
            <a:endParaRPr lang="es-ES_tradnl"/>
          </a:p>
        </p:txBody>
      </p:sp>
    </p:spTree>
    <p:extLst>
      <p:ext uri="{BB962C8B-B14F-4D97-AF65-F5344CB8AC3E}">
        <p14:creationId xmlns:p14="http://schemas.microsoft.com/office/powerpoint/2010/main" val="2834932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93E8E2-EBE2-AE4D-9F44-4D60D9AD6FE6}"/>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ES_tradnl"/>
          </a:p>
        </p:txBody>
      </p:sp>
      <p:sp>
        <p:nvSpPr>
          <p:cNvPr id="3" name="Marcador de posición de imagen 2">
            <a:extLst>
              <a:ext uri="{FF2B5EF4-FFF2-40B4-BE49-F238E27FC236}">
                <a16:creationId xmlns:a16="http://schemas.microsoft.com/office/drawing/2014/main" id="{C3A785D3-8F1C-8642-9A1F-B2E7B1940E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a:extLst>
              <a:ext uri="{FF2B5EF4-FFF2-40B4-BE49-F238E27FC236}">
                <a16:creationId xmlns:a16="http://schemas.microsoft.com/office/drawing/2014/main" id="{73243247-D261-3448-91A9-A643F30AD5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87FDE672-E631-934D-8348-736E62076FC9}"/>
              </a:ext>
            </a:extLst>
          </p:cNvPr>
          <p:cNvSpPr>
            <a:spLocks noGrp="1"/>
          </p:cNvSpPr>
          <p:nvPr>
            <p:ph type="dt" sz="half" idx="10"/>
          </p:nvPr>
        </p:nvSpPr>
        <p:spPr/>
        <p:txBody>
          <a:bodyPr/>
          <a:lstStyle/>
          <a:p>
            <a:fld id="{6473025B-442E-B946-91A2-3A08A4254648}" type="datetimeFigureOut">
              <a:rPr lang="es-ES_tradnl" smtClean="0"/>
              <a:t>30/11/23</a:t>
            </a:fld>
            <a:endParaRPr lang="es-ES_tradnl"/>
          </a:p>
        </p:txBody>
      </p:sp>
      <p:sp>
        <p:nvSpPr>
          <p:cNvPr id="6" name="Marcador de pie de página 5">
            <a:extLst>
              <a:ext uri="{FF2B5EF4-FFF2-40B4-BE49-F238E27FC236}">
                <a16:creationId xmlns:a16="http://schemas.microsoft.com/office/drawing/2014/main" id="{D8F3DD07-7C71-A84F-8DD5-805598CB583C}"/>
              </a:ext>
            </a:extLst>
          </p:cNvPr>
          <p:cNvSpPr>
            <a:spLocks noGrp="1"/>
          </p:cNvSpPr>
          <p:nvPr>
            <p:ph type="ftr" sz="quarter" idx="11"/>
          </p:nvPr>
        </p:nvSpPr>
        <p:spPr/>
        <p:txBody>
          <a:bodyPr/>
          <a:lstStyle/>
          <a:p>
            <a:endParaRPr lang="es-ES_tradnl"/>
          </a:p>
        </p:txBody>
      </p:sp>
      <p:sp>
        <p:nvSpPr>
          <p:cNvPr id="7" name="Marcador de número de diapositiva 6">
            <a:extLst>
              <a:ext uri="{FF2B5EF4-FFF2-40B4-BE49-F238E27FC236}">
                <a16:creationId xmlns:a16="http://schemas.microsoft.com/office/drawing/2014/main" id="{26C235A8-FE48-314D-AAD1-3388E24B1A9B}"/>
              </a:ext>
            </a:extLst>
          </p:cNvPr>
          <p:cNvSpPr>
            <a:spLocks noGrp="1"/>
          </p:cNvSpPr>
          <p:nvPr>
            <p:ph type="sldNum" sz="quarter" idx="12"/>
          </p:nvPr>
        </p:nvSpPr>
        <p:spPr/>
        <p:txBody>
          <a:bodyPr/>
          <a:lstStyle/>
          <a:p>
            <a:fld id="{A4DADB99-4CB7-D340-B149-10DB2AD8381E}" type="slidenum">
              <a:rPr lang="es-ES_tradnl" smtClean="0"/>
              <a:t>‹Nº›</a:t>
            </a:fld>
            <a:endParaRPr lang="es-ES_tradnl"/>
          </a:p>
        </p:txBody>
      </p:sp>
    </p:spTree>
    <p:extLst>
      <p:ext uri="{BB962C8B-B14F-4D97-AF65-F5344CB8AC3E}">
        <p14:creationId xmlns:p14="http://schemas.microsoft.com/office/powerpoint/2010/main" val="1918371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B14056E-E9F9-794B-A1A6-CAFB1C4256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endParaRPr lang="es-ES_tradnl"/>
          </a:p>
        </p:txBody>
      </p:sp>
      <p:sp>
        <p:nvSpPr>
          <p:cNvPr id="3" name="Marcador de texto 2">
            <a:extLst>
              <a:ext uri="{FF2B5EF4-FFF2-40B4-BE49-F238E27FC236}">
                <a16:creationId xmlns:a16="http://schemas.microsoft.com/office/drawing/2014/main" id="{9AE866DC-C5FA-D649-83F3-7DFA20E88D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S_tradnl"/>
          </a:p>
        </p:txBody>
      </p:sp>
      <p:sp>
        <p:nvSpPr>
          <p:cNvPr id="4" name="Marcador de fecha 3">
            <a:extLst>
              <a:ext uri="{FF2B5EF4-FFF2-40B4-BE49-F238E27FC236}">
                <a16:creationId xmlns:a16="http://schemas.microsoft.com/office/drawing/2014/main" id="{3053EA69-1701-D748-A75A-D544DADB06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73025B-442E-B946-91A2-3A08A4254648}" type="datetimeFigureOut">
              <a:rPr lang="es-ES_tradnl" smtClean="0"/>
              <a:t>30/11/23</a:t>
            </a:fld>
            <a:endParaRPr lang="es-ES_tradnl"/>
          </a:p>
        </p:txBody>
      </p:sp>
      <p:sp>
        <p:nvSpPr>
          <p:cNvPr id="5" name="Marcador de pie de página 4">
            <a:extLst>
              <a:ext uri="{FF2B5EF4-FFF2-40B4-BE49-F238E27FC236}">
                <a16:creationId xmlns:a16="http://schemas.microsoft.com/office/drawing/2014/main" id="{45307E2B-6A7D-8542-95D5-30D0C8FD87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a:extLst>
              <a:ext uri="{FF2B5EF4-FFF2-40B4-BE49-F238E27FC236}">
                <a16:creationId xmlns:a16="http://schemas.microsoft.com/office/drawing/2014/main" id="{A29A79CC-48FA-AB44-BA56-40532F1F61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DADB99-4CB7-D340-B149-10DB2AD8381E}" type="slidenum">
              <a:rPr lang="es-ES_tradnl" smtClean="0"/>
              <a:t>‹Nº›</a:t>
            </a:fld>
            <a:endParaRPr lang="es-ES_tradnl"/>
          </a:p>
        </p:txBody>
      </p:sp>
    </p:spTree>
    <p:extLst>
      <p:ext uri="{BB962C8B-B14F-4D97-AF65-F5344CB8AC3E}">
        <p14:creationId xmlns:p14="http://schemas.microsoft.com/office/powerpoint/2010/main" val="1767308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economipedia.com/definiciones/medidas-de-tendencia-central.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17.png"/><Relationship Id="rId3" Type="http://schemas.microsoft.com/office/2007/relationships/hdphoto" Target="../media/hdphoto5.wdp"/><Relationship Id="rId7" Type="http://schemas.microsoft.com/office/2007/relationships/hdphoto" Target="../media/hdphoto7.wdp"/><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6.png"/><Relationship Id="rId5" Type="http://schemas.microsoft.com/office/2007/relationships/hdphoto" Target="../media/hdphoto6.wdp"/><Relationship Id="rId4" Type="http://schemas.openxmlformats.org/officeDocument/2006/relationships/image" Target="../media/image15.png"/><Relationship Id="rId9" Type="http://schemas.microsoft.com/office/2007/relationships/hdphoto" Target="../media/hdphoto8.wdp"/></Relationships>
</file>

<file path=ppt/slides/_rels/slide3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microsoft.com/office/2007/relationships/hdphoto" Target="../media/hdphoto9.wdp"/><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microsoft.com/office/2007/relationships/hdphoto" Target="../media/hdphoto10.wdp"/><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microsoft.com/office/2007/relationships/hdphoto" Target="../media/hdphoto11.wdp"/><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17F62D-7664-5442-A389-70ECF98D0C73}"/>
              </a:ext>
            </a:extLst>
          </p:cNvPr>
          <p:cNvSpPr>
            <a:spLocks noGrp="1"/>
          </p:cNvSpPr>
          <p:nvPr>
            <p:ph type="ctrTitle"/>
          </p:nvPr>
        </p:nvSpPr>
        <p:spPr/>
        <p:txBody>
          <a:bodyPr/>
          <a:lstStyle/>
          <a:p>
            <a:r>
              <a:rPr lang="es-EC" dirty="0"/>
              <a:t>MEDIDAS DE DISPERSIÓN o MEDIDAS DE VARIABILIDAD</a:t>
            </a:r>
            <a:endParaRPr lang="es-ES_tradnl" dirty="0"/>
          </a:p>
        </p:txBody>
      </p:sp>
    </p:spTree>
    <p:extLst>
      <p:ext uri="{BB962C8B-B14F-4D97-AF65-F5344CB8AC3E}">
        <p14:creationId xmlns:p14="http://schemas.microsoft.com/office/powerpoint/2010/main" val="349008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96662F-80F1-A840-F137-2483939A8140}"/>
              </a:ext>
            </a:extLst>
          </p:cNvPr>
          <p:cNvSpPr>
            <a:spLocks noGrp="1"/>
          </p:cNvSpPr>
          <p:nvPr>
            <p:ph type="title"/>
          </p:nvPr>
        </p:nvSpPr>
        <p:spPr/>
        <p:txBody>
          <a:bodyPr/>
          <a:lstStyle/>
          <a:p>
            <a:endParaRPr lang="es-ES_tradnl"/>
          </a:p>
        </p:txBody>
      </p:sp>
      <p:sp>
        <p:nvSpPr>
          <p:cNvPr id="3" name="Marcador de contenido 2">
            <a:extLst>
              <a:ext uri="{FF2B5EF4-FFF2-40B4-BE49-F238E27FC236}">
                <a16:creationId xmlns:a16="http://schemas.microsoft.com/office/drawing/2014/main" id="{5E1271A9-9728-04A8-47F6-8405912AD08C}"/>
              </a:ext>
            </a:extLst>
          </p:cNvPr>
          <p:cNvSpPr>
            <a:spLocks noGrp="1"/>
          </p:cNvSpPr>
          <p:nvPr>
            <p:ph idx="1"/>
          </p:nvPr>
        </p:nvSpPr>
        <p:spPr/>
        <p:txBody>
          <a:bodyPr>
            <a:normAutofit fontScale="77500" lnSpcReduction="20000"/>
          </a:bodyPr>
          <a:lstStyle/>
          <a:p>
            <a:pPr algn="l"/>
            <a:r>
              <a:rPr lang="es-EC" b="0" i="0" u="none" strike="noStrike" dirty="0">
                <a:solidFill>
                  <a:srgbClr val="333333"/>
                </a:solidFill>
                <a:effectLst/>
                <a:latin typeface="Open Sans" panose="020B0606030504020204" pitchFamily="34" charset="0"/>
              </a:rPr>
              <a:t>Hubo 5 representantes de servicios de atención al cliente que trabajaron en la compañía Movistar, durante la pasada venta de fin de semana, la cantidad de celulares que venieron estan representadas por:  5, 8, 4, 10 y 3</a:t>
            </a:r>
          </a:p>
          <a:p>
            <a:pPr algn="l"/>
            <a:br>
              <a:rPr lang="es-EC" b="0" i="0" u="none" strike="noStrike" dirty="0">
                <a:solidFill>
                  <a:srgbClr val="333333"/>
                </a:solidFill>
                <a:effectLst/>
                <a:latin typeface="Open Sans" panose="020B0606030504020204" pitchFamily="34" charset="0"/>
              </a:rPr>
            </a:br>
            <a:endParaRPr lang="es-EC" b="0" i="0" u="none" strike="noStrike" dirty="0">
              <a:solidFill>
                <a:srgbClr val="333333"/>
              </a:solidFill>
              <a:effectLst/>
              <a:latin typeface="Open Sans" panose="020B0606030504020204" pitchFamily="34" charset="0"/>
            </a:endParaRPr>
          </a:p>
          <a:p>
            <a:pPr algn="l"/>
            <a:r>
              <a:rPr lang="es-EC" b="0" i="0" u="none" strike="noStrike" dirty="0">
                <a:solidFill>
                  <a:srgbClr val="333333"/>
                </a:solidFill>
                <a:effectLst/>
                <a:latin typeface="Open Sans" panose="020B0606030504020204" pitchFamily="34" charset="0"/>
              </a:rPr>
              <a:t>•</a:t>
            </a:r>
            <a:r>
              <a:rPr lang="es-EC" b="1" i="0" u="none" strike="noStrike" dirty="0">
                <a:solidFill>
                  <a:srgbClr val="333333"/>
                </a:solidFill>
                <a:effectLst/>
                <a:latin typeface="Open Sans" panose="020B0606030504020204" pitchFamily="34" charset="0"/>
              </a:rPr>
              <a:t>Calcular el rango</a:t>
            </a:r>
            <a:endParaRPr lang="es-EC" b="0" i="0" u="none" strike="noStrike" dirty="0">
              <a:solidFill>
                <a:srgbClr val="333333"/>
              </a:solidFill>
              <a:effectLst/>
              <a:latin typeface="Open Sans" panose="020B0606030504020204" pitchFamily="34" charset="0"/>
            </a:endParaRPr>
          </a:p>
          <a:p>
            <a:pPr algn="l"/>
            <a:r>
              <a:rPr lang="es-EC" b="0" i="0" u="none" strike="noStrike" dirty="0">
                <a:solidFill>
                  <a:srgbClr val="333333"/>
                </a:solidFill>
                <a:effectLst/>
                <a:latin typeface="Open Sans" panose="020B0606030504020204" pitchFamily="34" charset="0"/>
              </a:rPr>
              <a:t>•Definición:  es la diferencia entre los valores máximo y mínimo</a:t>
            </a:r>
          </a:p>
          <a:p>
            <a:pPr algn="l"/>
            <a:r>
              <a:rPr lang="es-EC" b="0" i="0" u="none" strike="noStrike" dirty="0">
                <a:solidFill>
                  <a:srgbClr val="333333"/>
                </a:solidFill>
                <a:effectLst/>
                <a:latin typeface="Open Sans" panose="020B0606030504020204" pitchFamily="34" charset="0"/>
              </a:rPr>
              <a:t>•</a:t>
            </a:r>
            <a:r>
              <a:rPr lang="es-EC" b="1" i="0" u="none" strike="noStrike" dirty="0">
                <a:solidFill>
                  <a:srgbClr val="333333"/>
                </a:solidFill>
                <a:effectLst/>
                <a:latin typeface="Open Sans" panose="020B0606030504020204" pitchFamily="34" charset="0"/>
              </a:rPr>
              <a:t>Calcular desviación media </a:t>
            </a:r>
            <a:endParaRPr lang="es-EC" b="0" i="0" u="none" strike="noStrike" dirty="0">
              <a:solidFill>
                <a:srgbClr val="333333"/>
              </a:solidFill>
              <a:effectLst/>
              <a:latin typeface="Open Sans" panose="020B0606030504020204" pitchFamily="34" charset="0"/>
            </a:endParaRPr>
          </a:p>
          <a:p>
            <a:pPr algn="l"/>
            <a:r>
              <a:rPr lang="es-EC" b="0" i="0" u="none" strike="noStrike" dirty="0">
                <a:solidFill>
                  <a:srgbClr val="333333"/>
                </a:solidFill>
                <a:effectLst/>
                <a:latin typeface="Open Sans" panose="020B0606030504020204" pitchFamily="34" charset="0"/>
              </a:rPr>
              <a:t>•Definición: es la cantidad promedio que los valores se desvían de la media</a:t>
            </a:r>
          </a:p>
          <a:p>
            <a:pPr algn="l"/>
            <a:r>
              <a:rPr lang="es-EC" b="0" i="0" u="none" strike="noStrike" dirty="0">
                <a:solidFill>
                  <a:srgbClr val="333333"/>
                </a:solidFill>
                <a:effectLst/>
                <a:latin typeface="Open Sans" panose="020B0606030504020204" pitchFamily="34" charset="0"/>
              </a:rPr>
              <a:t>•</a:t>
            </a:r>
            <a:r>
              <a:rPr lang="es-EC" b="1" i="0" u="none" strike="noStrike" dirty="0">
                <a:solidFill>
                  <a:srgbClr val="333333"/>
                </a:solidFill>
                <a:effectLst/>
                <a:latin typeface="Open Sans" panose="020B0606030504020204" pitchFamily="34" charset="0"/>
              </a:rPr>
              <a:t>Calcular Varianza</a:t>
            </a:r>
            <a:endParaRPr lang="es-EC" b="0" i="0" u="none" strike="noStrike" dirty="0">
              <a:solidFill>
                <a:srgbClr val="333333"/>
              </a:solidFill>
              <a:effectLst/>
              <a:latin typeface="Open Sans" panose="020B0606030504020204" pitchFamily="34" charset="0"/>
            </a:endParaRPr>
          </a:p>
          <a:p>
            <a:br>
              <a:rPr lang="es-EC" dirty="0"/>
            </a:br>
            <a:endParaRPr lang="es-ES_tradnl" dirty="0"/>
          </a:p>
        </p:txBody>
      </p:sp>
    </p:spTree>
    <p:extLst>
      <p:ext uri="{BB962C8B-B14F-4D97-AF65-F5344CB8AC3E}">
        <p14:creationId xmlns:p14="http://schemas.microsoft.com/office/powerpoint/2010/main" val="1751517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F5CB26-0572-8243-B422-3AC1A47A5C9E}"/>
              </a:ext>
            </a:extLst>
          </p:cNvPr>
          <p:cNvSpPr>
            <a:spLocks noGrp="1"/>
          </p:cNvSpPr>
          <p:nvPr>
            <p:ph type="title"/>
          </p:nvPr>
        </p:nvSpPr>
        <p:spPr>
          <a:xfrm>
            <a:off x="838200" y="365125"/>
            <a:ext cx="10515600" cy="841883"/>
          </a:xfrm>
        </p:spPr>
        <p:txBody>
          <a:bodyPr>
            <a:normAutofit fontScale="90000"/>
          </a:bodyPr>
          <a:lstStyle/>
          <a:p>
            <a:r>
              <a:rPr lang="es-EC" b="1" dirty="0"/>
              <a:t>Varianza</a:t>
            </a:r>
            <a:br>
              <a:rPr lang="es-EC" b="1" dirty="0"/>
            </a:br>
            <a:endParaRPr lang="es-ES_tradnl" dirty="0"/>
          </a:p>
        </p:txBody>
      </p:sp>
      <p:sp>
        <p:nvSpPr>
          <p:cNvPr id="3" name="Marcador de contenido 2">
            <a:extLst>
              <a:ext uri="{FF2B5EF4-FFF2-40B4-BE49-F238E27FC236}">
                <a16:creationId xmlns:a16="http://schemas.microsoft.com/office/drawing/2014/main" id="{4B29C390-9E2A-454D-BC34-BDDCC47446CF}"/>
              </a:ext>
            </a:extLst>
          </p:cNvPr>
          <p:cNvSpPr>
            <a:spLocks noGrp="1"/>
          </p:cNvSpPr>
          <p:nvPr>
            <p:ph idx="1"/>
          </p:nvPr>
        </p:nvSpPr>
        <p:spPr>
          <a:xfrm>
            <a:off x="838200" y="1207007"/>
            <a:ext cx="10515600" cy="5285867"/>
          </a:xfrm>
        </p:spPr>
        <p:txBody>
          <a:bodyPr/>
          <a:lstStyle/>
          <a:p>
            <a:r>
              <a:rPr lang="es-EC" dirty="0"/>
              <a:t>La desviación media no siempre suministra una idea clara del grado de separación entre los valores de una variable estadística. Para estudios científicos, se prefiere utilizar una pareja de parámetros relacionados que se conocen como </a:t>
            </a:r>
            <a:r>
              <a:rPr lang="es-EC" b="1" dirty="0"/>
              <a:t>varianza</a:t>
            </a:r>
            <a:r>
              <a:rPr lang="es-EC" dirty="0"/>
              <a:t> y </a:t>
            </a:r>
            <a:r>
              <a:rPr lang="es-EC" b="1" dirty="0"/>
              <a:t>desviación típica</a:t>
            </a:r>
            <a:r>
              <a:rPr lang="es-EC" dirty="0"/>
              <a:t>. </a:t>
            </a:r>
          </a:p>
          <a:p>
            <a:r>
              <a:rPr lang="es-EC" b="1" dirty="0"/>
              <a:t>La varianza </a:t>
            </a:r>
            <a:r>
              <a:rPr lang="es-EC" dirty="0"/>
              <a:t>se define como el cociente entre la suma de los cuadrados de las desviaciones de los valores de la variable y el número de datos del estudio. Matemáticamente, se expresa como:</a:t>
            </a:r>
          </a:p>
          <a:p>
            <a:endParaRPr lang="es-ES_tradnl" dirty="0"/>
          </a:p>
        </p:txBody>
      </p:sp>
      <p:pic>
        <p:nvPicPr>
          <p:cNvPr id="8" name="Imagen 7">
            <a:extLst>
              <a:ext uri="{FF2B5EF4-FFF2-40B4-BE49-F238E27FC236}">
                <a16:creationId xmlns:a16="http://schemas.microsoft.com/office/drawing/2014/main" id="{09042189-5791-63C0-E0DB-8B465378E713}"/>
              </a:ext>
            </a:extLst>
          </p:cNvPr>
          <p:cNvPicPr>
            <a:picLocks noChangeAspect="1"/>
          </p:cNvPicPr>
          <p:nvPr/>
        </p:nvPicPr>
        <p:blipFill>
          <a:blip r:embed="rId2"/>
          <a:stretch>
            <a:fillRect/>
          </a:stretch>
        </p:blipFill>
        <p:spPr>
          <a:xfrm>
            <a:off x="6723380" y="4229100"/>
            <a:ext cx="3530600" cy="2628900"/>
          </a:xfrm>
          <a:prstGeom prst="rect">
            <a:avLst/>
          </a:prstGeom>
        </p:spPr>
      </p:pic>
      <p:pic>
        <p:nvPicPr>
          <p:cNvPr id="10" name="Imagen 9">
            <a:extLst>
              <a:ext uri="{FF2B5EF4-FFF2-40B4-BE49-F238E27FC236}">
                <a16:creationId xmlns:a16="http://schemas.microsoft.com/office/drawing/2014/main" id="{E561C2EC-F0AE-5BEB-4C9F-5F7FD54D44F2}"/>
              </a:ext>
            </a:extLst>
          </p:cNvPr>
          <p:cNvPicPr>
            <a:picLocks noChangeAspect="1"/>
          </p:cNvPicPr>
          <p:nvPr/>
        </p:nvPicPr>
        <p:blipFill>
          <a:blip r:embed="rId3"/>
          <a:stretch>
            <a:fillRect/>
          </a:stretch>
        </p:blipFill>
        <p:spPr>
          <a:xfrm>
            <a:off x="1200150" y="4278059"/>
            <a:ext cx="3390900" cy="2451100"/>
          </a:xfrm>
          <a:prstGeom prst="rect">
            <a:avLst/>
          </a:prstGeom>
        </p:spPr>
      </p:pic>
    </p:spTree>
    <p:extLst>
      <p:ext uri="{BB962C8B-B14F-4D97-AF65-F5344CB8AC3E}">
        <p14:creationId xmlns:p14="http://schemas.microsoft.com/office/powerpoint/2010/main" val="24421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B4AE9D-60A9-BA46-8062-71A4D4457319}"/>
              </a:ext>
            </a:extLst>
          </p:cNvPr>
          <p:cNvSpPr>
            <a:spLocks noGrp="1"/>
          </p:cNvSpPr>
          <p:nvPr>
            <p:ph type="title"/>
          </p:nvPr>
        </p:nvSpPr>
        <p:spPr/>
        <p:txBody>
          <a:bodyPr/>
          <a:lstStyle/>
          <a:p>
            <a:r>
              <a:rPr lang="es-ES_tradnl"/>
              <a:t>EJEMPLO</a:t>
            </a:r>
            <a:endParaRPr lang="es-ES_tradnl" dirty="0"/>
          </a:p>
        </p:txBody>
      </p:sp>
      <p:sp>
        <p:nvSpPr>
          <p:cNvPr id="7" name="Marcador de contenido 2">
            <a:extLst>
              <a:ext uri="{FF2B5EF4-FFF2-40B4-BE49-F238E27FC236}">
                <a16:creationId xmlns:a16="http://schemas.microsoft.com/office/drawing/2014/main" id="{8DE102DF-17B9-6343-BC65-2E5D65C127D6}"/>
              </a:ext>
            </a:extLst>
          </p:cNvPr>
          <p:cNvSpPr txBox="1">
            <a:spLocks/>
          </p:cNvSpPr>
          <p:nvPr/>
        </p:nvSpPr>
        <p:spPr>
          <a:xfrm>
            <a:off x="986481" y="2312988"/>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_tradnl" dirty="0"/>
              <a:t>HALLAR LA VARIANZA DE 2,3,6,8,11 </a:t>
            </a:r>
          </a:p>
          <a:p>
            <a:endParaRPr lang="es-ES_tradnl" dirty="0"/>
          </a:p>
        </p:txBody>
      </p:sp>
      <p:sp>
        <p:nvSpPr>
          <p:cNvPr id="8" name="Rectangle 1">
            <a:extLst>
              <a:ext uri="{FF2B5EF4-FFF2-40B4-BE49-F238E27FC236}">
                <a16:creationId xmlns:a16="http://schemas.microsoft.com/office/drawing/2014/main" id="{D905F7F1-66D5-B045-8919-23A78224CA00}"/>
              </a:ext>
            </a:extLst>
          </p:cNvPr>
          <p:cNvSpPr>
            <a:spLocks noChangeArrowheads="1"/>
          </p:cNvSpPr>
          <p:nvPr/>
        </p:nvSpPr>
        <p:spPr bwMode="auto">
          <a:xfrm>
            <a:off x="148281" y="48736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C" altLang="es-EC" sz="1200" b="0" i="0" u="none" strike="noStrike" cap="none" normalizeH="0" baseline="0">
                <a:ln>
                  <a:noFill/>
                </a:ln>
                <a:solidFill>
                  <a:srgbClr val="222222"/>
                </a:solidFill>
                <a:effectLst/>
                <a:latin typeface="Plus Jakarta Sans"/>
              </a:rPr>
              <a:t> </a:t>
            </a:r>
            <a:r>
              <a:rPr kumimoji="0" lang="es-EC" altLang="es-EC" sz="1000" b="0" i="0" u="none" strike="noStrike" cap="none" normalizeH="0" baseline="0">
                <a:ln>
                  <a:noFill/>
                </a:ln>
                <a:solidFill>
                  <a:schemeClr val="tx1"/>
                </a:solidFill>
                <a:effectLst/>
              </a:rPr>
              <a:t>  </a:t>
            </a:r>
            <a:r>
              <a:rPr kumimoji="0" lang="es-EC" altLang="es-EC" sz="1600" b="0" i="0" u="none" strike="noStrike" cap="none" normalizeH="0" baseline="0">
                <a:ln>
                  <a:noFill/>
                </a:ln>
                <a:solidFill>
                  <a:schemeClr val="tx1"/>
                </a:solidFill>
                <a:effectLst/>
              </a:rPr>
              <a:t>                      </a:t>
            </a:r>
            <a:r>
              <a:rPr kumimoji="0" lang="es-EC" altLang="es-EC" sz="1200" b="0" i="0" u="none" strike="noStrike" cap="none" normalizeH="0" baseline="0">
                <a:ln>
                  <a:noFill/>
                </a:ln>
                <a:solidFill>
                  <a:srgbClr val="222222"/>
                </a:solidFill>
                <a:effectLst/>
                <a:latin typeface="Plus Jakarta Sans"/>
              </a:rPr>
              <a:t>.</a:t>
            </a:r>
            <a:endParaRPr kumimoji="0" lang="es-EC" altLang="es-EC" sz="1800" b="0" i="0" u="none" strike="noStrike" cap="none" normalizeH="0" baseline="0">
              <a:ln>
                <a:noFill/>
              </a:ln>
              <a:solidFill>
                <a:schemeClr val="tx1"/>
              </a:solidFill>
              <a:effectLst/>
              <a:latin typeface="Arial" panose="020B0604020202020204" pitchFamily="34" charset="0"/>
            </a:endParaRPr>
          </a:p>
        </p:txBody>
      </p:sp>
      <p:sp>
        <p:nvSpPr>
          <p:cNvPr id="4" name="Marcador de contenido 3">
            <a:extLst>
              <a:ext uri="{FF2B5EF4-FFF2-40B4-BE49-F238E27FC236}">
                <a16:creationId xmlns:a16="http://schemas.microsoft.com/office/drawing/2014/main" id="{86F48140-77E7-6251-2119-96B396C47259}"/>
              </a:ext>
            </a:extLst>
          </p:cNvPr>
          <p:cNvSpPr>
            <a:spLocks noGrp="1"/>
          </p:cNvSpPr>
          <p:nvPr>
            <p:ph idx="1"/>
          </p:nvPr>
        </p:nvSpPr>
        <p:spPr/>
        <p:txBody>
          <a:bodyPr/>
          <a:lstStyle/>
          <a:p>
            <a:endParaRPr lang="es-ES_tradnl" dirty="0"/>
          </a:p>
        </p:txBody>
      </p:sp>
    </p:spTree>
    <p:extLst>
      <p:ext uri="{BB962C8B-B14F-4D97-AF65-F5344CB8AC3E}">
        <p14:creationId xmlns:p14="http://schemas.microsoft.com/office/powerpoint/2010/main" val="2596387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E16076-9C78-0B42-B0AD-4A6F304E267D}"/>
              </a:ext>
            </a:extLst>
          </p:cNvPr>
          <p:cNvSpPr>
            <a:spLocks noGrp="1"/>
          </p:cNvSpPr>
          <p:nvPr>
            <p:ph type="title"/>
          </p:nvPr>
        </p:nvSpPr>
        <p:spPr/>
        <p:txBody>
          <a:bodyPr/>
          <a:lstStyle/>
          <a:p>
            <a:r>
              <a:rPr lang="es-EC" b="1" dirty="0"/>
              <a:t>Desviación típica o estádar</a:t>
            </a:r>
            <a:endParaRPr lang="es-ES_tradnl" dirty="0"/>
          </a:p>
        </p:txBody>
      </p:sp>
      <p:sp>
        <p:nvSpPr>
          <p:cNvPr id="3" name="Marcador de contenido 2">
            <a:extLst>
              <a:ext uri="{FF2B5EF4-FFF2-40B4-BE49-F238E27FC236}">
                <a16:creationId xmlns:a16="http://schemas.microsoft.com/office/drawing/2014/main" id="{A0684D64-6E02-4D4A-A56F-7EF9A985E385}"/>
              </a:ext>
            </a:extLst>
          </p:cNvPr>
          <p:cNvSpPr>
            <a:spLocks noGrp="1"/>
          </p:cNvSpPr>
          <p:nvPr>
            <p:ph idx="1"/>
          </p:nvPr>
        </p:nvSpPr>
        <p:spPr/>
        <p:txBody>
          <a:bodyPr/>
          <a:lstStyle/>
          <a:p>
            <a:r>
              <a:rPr lang="es-EC" b="1" dirty="0"/>
              <a:t>La desviación típica</a:t>
            </a:r>
            <a:r>
              <a:rPr lang="es-EC" dirty="0"/>
              <a:t>, simbolizada por </a:t>
            </a:r>
            <a:r>
              <a:rPr lang="es-EC" b="1" dirty="0"/>
              <a:t>    </a:t>
            </a:r>
            <a:r>
              <a:rPr lang="es-EC" dirty="0"/>
              <a:t>, se define sencillamente como la raíz cuadrada de la varianza:</a:t>
            </a:r>
            <a:endParaRPr lang="es-ES_tradnl" dirty="0"/>
          </a:p>
        </p:txBody>
      </p:sp>
      <p:pic>
        <p:nvPicPr>
          <p:cNvPr id="6" name="Imagen 5">
            <a:extLst>
              <a:ext uri="{FF2B5EF4-FFF2-40B4-BE49-F238E27FC236}">
                <a16:creationId xmlns:a16="http://schemas.microsoft.com/office/drawing/2014/main" id="{FA7DAD76-4385-7BBA-14BB-8EEEE10C19F3}"/>
              </a:ext>
            </a:extLst>
          </p:cNvPr>
          <p:cNvPicPr>
            <a:picLocks noChangeAspect="1"/>
          </p:cNvPicPr>
          <p:nvPr/>
        </p:nvPicPr>
        <p:blipFill>
          <a:blip r:embed="rId2"/>
          <a:stretch>
            <a:fillRect/>
          </a:stretch>
        </p:blipFill>
        <p:spPr>
          <a:xfrm>
            <a:off x="6402805" y="1825625"/>
            <a:ext cx="381000" cy="406400"/>
          </a:xfrm>
          <a:prstGeom prst="rect">
            <a:avLst/>
          </a:prstGeom>
        </p:spPr>
      </p:pic>
      <p:pic>
        <p:nvPicPr>
          <p:cNvPr id="7" name="Imagen 6">
            <a:extLst>
              <a:ext uri="{FF2B5EF4-FFF2-40B4-BE49-F238E27FC236}">
                <a16:creationId xmlns:a16="http://schemas.microsoft.com/office/drawing/2014/main" id="{C793FA74-E43A-2A84-FA93-54C4BDBC8231}"/>
              </a:ext>
            </a:extLst>
          </p:cNvPr>
          <p:cNvPicPr>
            <a:picLocks noChangeAspect="1"/>
          </p:cNvPicPr>
          <p:nvPr/>
        </p:nvPicPr>
        <p:blipFill>
          <a:blip r:embed="rId3"/>
          <a:stretch>
            <a:fillRect/>
          </a:stretch>
        </p:blipFill>
        <p:spPr>
          <a:xfrm>
            <a:off x="2209800" y="3324032"/>
            <a:ext cx="7772400" cy="3168843"/>
          </a:xfrm>
          <a:prstGeom prst="rect">
            <a:avLst/>
          </a:prstGeom>
        </p:spPr>
      </p:pic>
    </p:spTree>
    <p:extLst>
      <p:ext uri="{BB962C8B-B14F-4D97-AF65-F5344CB8AC3E}">
        <p14:creationId xmlns:p14="http://schemas.microsoft.com/office/powerpoint/2010/main" val="330514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321A2B-A8B6-8A1A-4650-8AE6059B3BAD}"/>
              </a:ext>
            </a:extLst>
          </p:cNvPr>
          <p:cNvSpPr>
            <a:spLocks noGrp="1"/>
          </p:cNvSpPr>
          <p:nvPr>
            <p:ph type="title"/>
          </p:nvPr>
        </p:nvSpPr>
        <p:spPr/>
        <p:txBody>
          <a:bodyPr/>
          <a:lstStyle/>
          <a:p>
            <a:r>
              <a:rPr lang="es-ES_tradnl" dirty="0"/>
              <a:t>EJEMPLO</a:t>
            </a:r>
            <a:br>
              <a:rPr lang="es-ES_tradnl" dirty="0"/>
            </a:br>
            <a:endParaRPr lang="es-ES_tradnl" dirty="0"/>
          </a:p>
        </p:txBody>
      </p:sp>
      <p:graphicFrame>
        <p:nvGraphicFramePr>
          <p:cNvPr id="4" name="Marcador de contenido 3">
            <a:extLst>
              <a:ext uri="{FF2B5EF4-FFF2-40B4-BE49-F238E27FC236}">
                <a16:creationId xmlns:a16="http://schemas.microsoft.com/office/drawing/2014/main" id="{8FC61571-CD44-0B6A-0E76-310DE3A13364}"/>
              </a:ext>
            </a:extLst>
          </p:cNvPr>
          <p:cNvGraphicFramePr>
            <a:graphicFrameLocks noGrp="1"/>
          </p:cNvGraphicFramePr>
          <p:nvPr>
            <p:ph idx="1"/>
            <p:extLst>
              <p:ext uri="{D42A27DB-BD31-4B8C-83A1-F6EECF244321}">
                <p14:modId xmlns:p14="http://schemas.microsoft.com/office/powerpoint/2010/main" val="121380325"/>
              </p:ext>
            </p:extLst>
          </p:nvPr>
        </p:nvGraphicFramePr>
        <p:xfrm>
          <a:off x="838200" y="2740022"/>
          <a:ext cx="10515600" cy="3161961"/>
        </p:xfrm>
        <a:graphic>
          <a:graphicData uri="http://schemas.openxmlformats.org/drawingml/2006/table">
            <a:tbl>
              <a:tblPr firstRow="1" bandRow="1">
                <a:tableStyleId>{8799B23B-EC83-4686-B30A-512413B5E67A}</a:tableStyleId>
              </a:tblPr>
              <a:tblGrid>
                <a:gridCol w="1168400">
                  <a:extLst>
                    <a:ext uri="{9D8B030D-6E8A-4147-A177-3AD203B41FA5}">
                      <a16:colId xmlns:a16="http://schemas.microsoft.com/office/drawing/2014/main" val="1638649583"/>
                    </a:ext>
                  </a:extLst>
                </a:gridCol>
                <a:gridCol w="1168400">
                  <a:extLst>
                    <a:ext uri="{9D8B030D-6E8A-4147-A177-3AD203B41FA5}">
                      <a16:colId xmlns:a16="http://schemas.microsoft.com/office/drawing/2014/main" val="3242023247"/>
                    </a:ext>
                  </a:extLst>
                </a:gridCol>
                <a:gridCol w="1168400">
                  <a:extLst>
                    <a:ext uri="{9D8B030D-6E8A-4147-A177-3AD203B41FA5}">
                      <a16:colId xmlns:a16="http://schemas.microsoft.com/office/drawing/2014/main" val="3332714140"/>
                    </a:ext>
                  </a:extLst>
                </a:gridCol>
                <a:gridCol w="1168400">
                  <a:extLst>
                    <a:ext uri="{9D8B030D-6E8A-4147-A177-3AD203B41FA5}">
                      <a16:colId xmlns:a16="http://schemas.microsoft.com/office/drawing/2014/main" val="1484485218"/>
                    </a:ext>
                  </a:extLst>
                </a:gridCol>
                <a:gridCol w="1168400">
                  <a:extLst>
                    <a:ext uri="{9D8B030D-6E8A-4147-A177-3AD203B41FA5}">
                      <a16:colId xmlns:a16="http://schemas.microsoft.com/office/drawing/2014/main" val="3012008882"/>
                    </a:ext>
                  </a:extLst>
                </a:gridCol>
                <a:gridCol w="1168400">
                  <a:extLst>
                    <a:ext uri="{9D8B030D-6E8A-4147-A177-3AD203B41FA5}">
                      <a16:colId xmlns:a16="http://schemas.microsoft.com/office/drawing/2014/main" val="3399936878"/>
                    </a:ext>
                  </a:extLst>
                </a:gridCol>
                <a:gridCol w="1168400">
                  <a:extLst>
                    <a:ext uri="{9D8B030D-6E8A-4147-A177-3AD203B41FA5}">
                      <a16:colId xmlns:a16="http://schemas.microsoft.com/office/drawing/2014/main" val="1581033797"/>
                    </a:ext>
                  </a:extLst>
                </a:gridCol>
                <a:gridCol w="1168400">
                  <a:extLst>
                    <a:ext uri="{9D8B030D-6E8A-4147-A177-3AD203B41FA5}">
                      <a16:colId xmlns:a16="http://schemas.microsoft.com/office/drawing/2014/main" val="1246187240"/>
                    </a:ext>
                  </a:extLst>
                </a:gridCol>
                <a:gridCol w="1168400">
                  <a:extLst>
                    <a:ext uri="{9D8B030D-6E8A-4147-A177-3AD203B41FA5}">
                      <a16:colId xmlns:a16="http://schemas.microsoft.com/office/drawing/2014/main" val="3515020953"/>
                    </a:ext>
                  </a:extLst>
                </a:gridCol>
              </a:tblGrid>
              <a:tr h="454049">
                <a:tc>
                  <a:txBody>
                    <a:bodyPr/>
                    <a:lstStyle/>
                    <a:p>
                      <a:endParaRPr lang="es-ES_tradnl" dirty="0"/>
                    </a:p>
                  </a:txBody>
                  <a:tcPr/>
                </a:tc>
                <a:tc gridSpan="6">
                  <a:txBody>
                    <a:bodyPr/>
                    <a:lstStyle/>
                    <a:p>
                      <a:r>
                        <a:rPr lang="es-ES_tradnl" dirty="0"/>
                        <a:t>EDADES </a:t>
                      </a:r>
                    </a:p>
                  </a:txBody>
                  <a:tcPr/>
                </a:tc>
                <a:tc hMerge="1">
                  <a:txBody>
                    <a:bodyPr/>
                    <a:lstStyle/>
                    <a:p>
                      <a:endParaRPr lang="es-ES_tradnl" dirty="0"/>
                    </a:p>
                  </a:txBody>
                  <a:tcPr/>
                </a:tc>
                <a:tc hMerge="1">
                  <a:txBody>
                    <a:bodyPr/>
                    <a:lstStyle/>
                    <a:p>
                      <a:endParaRPr lang="es-ES_tradnl" dirty="0"/>
                    </a:p>
                  </a:txBody>
                  <a:tcPr/>
                </a:tc>
                <a:tc hMerge="1">
                  <a:txBody>
                    <a:bodyPr/>
                    <a:lstStyle/>
                    <a:p>
                      <a:endParaRPr lang="es-ES_tradnl" dirty="0"/>
                    </a:p>
                  </a:txBody>
                  <a:tcPr/>
                </a:tc>
                <a:tc hMerge="1">
                  <a:txBody>
                    <a:bodyPr/>
                    <a:lstStyle/>
                    <a:p>
                      <a:endParaRPr lang="es-ES_tradnl" dirty="0"/>
                    </a:p>
                  </a:txBody>
                  <a:tcPr/>
                </a:tc>
                <a:tc hMerge="1">
                  <a:txBody>
                    <a:bodyPr/>
                    <a:lstStyle/>
                    <a:p>
                      <a:endParaRPr lang="es-ES_tradnl" dirty="0"/>
                    </a:p>
                  </a:txBody>
                  <a:tcPr/>
                </a:tc>
                <a:tc>
                  <a:txBody>
                    <a:bodyPr/>
                    <a:lstStyle/>
                    <a:p>
                      <a:r>
                        <a:rPr lang="es-ES_tradnl" dirty="0"/>
                        <a:t>MEDIA</a:t>
                      </a:r>
                    </a:p>
                  </a:txBody>
                  <a:tcPr/>
                </a:tc>
                <a:tc>
                  <a:txBody>
                    <a:bodyPr/>
                    <a:lstStyle/>
                    <a:p>
                      <a:r>
                        <a:rPr lang="es-ES_tradnl" dirty="0"/>
                        <a:t>DESVIACION ESTANDAR</a:t>
                      </a:r>
                    </a:p>
                  </a:txBody>
                  <a:tcPr/>
                </a:tc>
                <a:extLst>
                  <a:ext uri="{0D108BD9-81ED-4DB2-BD59-A6C34878D82A}">
                    <a16:rowId xmlns:a16="http://schemas.microsoft.com/office/drawing/2014/main" val="328612763"/>
                  </a:ext>
                </a:extLst>
              </a:tr>
              <a:tr h="657747">
                <a:tc>
                  <a:txBody>
                    <a:bodyPr/>
                    <a:lstStyle/>
                    <a:p>
                      <a:r>
                        <a:rPr lang="es-ES_tradnl" dirty="0"/>
                        <a:t>GRUPO1</a:t>
                      </a:r>
                    </a:p>
                  </a:txBody>
                  <a:tcPr/>
                </a:tc>
                <a:tc>
                  <a:txBody>
                    <a:bodyPr/>
                    <a:lstStyle/>
                    <a:p>
                      <a:r>
                        <a:rPr lang="es-ES_tradnl" dirty="0"/>
                        <a:t>15</a:t>
                      </a:r>
                    </a:p>
                  </a:txBody>
                  <a:tcPr/>
                </a:tc>
                <a:tc>
                  <a:txBody>
                    <a:bodyPr/>
                    <a:lstStyle/>
                    <a:p>
                      <a:r>
                        <a:rPr lang="es-ES_tradnl" dirty="0"/>
                        <a:t>16</a:t>
                      </a:r>
                    </a:p>
                  </a:txBody>
                  <a:tcPr/>
                </a:tc>
                <a:tc>
                  <a:txBody>
                    <a:bodyPr/>
                    <a:lstStyle/>
                    <a:p>
                      <a:r>
                        <a:rPr lang="es-ES_tradnl" dirty="0"/>
                        <a:t>17</a:t>
                      </a:r>
                    </a:p>
                  </a:txBody>
                  <a:tcPr/>
                </a:tc>
                <a:tc>
                  <a:txBody>
                    <a:bodyPr/>
                    <a:lstStyle/>
                    <a:p>
                      <a:r>
                        <a:rPr lang="es-ES_tradnl" dirty="0"/>
                        <a:t>18</a:t>
                      </a:r>
                    </a:p>
                  </a:txBody>
                  <a:tcPr/>
                </a:tc>
                <a:tc>
                  <a:txBody>
                    <a:bodyPr/>
                    <a:lstStyle/>
                    <a:p>
                      <a:r>
                        <a:rPr lang="es-ES_tradnl" dirty="0"/>
                        <a:t>19</a:t>
                      </a:r>
                    </a:p>
                  </a:txBody>
                  <a:tcPr/>
                </a:tc>
                <a:tc>
                  <a:txBody>
                    <a:bodyPr/>
                    <a:lstStyle/>
                    <a:p>
                      <a:r>
                        <a:rPr lang="es-ES_tradnl" dirty="0"/>
                        <a:t>17</a:t>
                      </a:r>
                    </a:p>
                  </a:txBody>
                  <a:tcPr/>
                </a:tc>
                <a:tc>
                  <a:txBody>
                    <a:bodyPr/>
                    <a:lstStyle/>
                    <a:p>
                      <a:r>
                        <a:rPr lang="es-ES_tradnl" dirty="0"/>
                        <a:t>17</a:t>
                      </a:r>
                    </a:p>
                  </a:txBody>
                  <a:tcPr/>
                </a:tc>
                <a:tc>
                  <a:txBody>
                    <a:bodyPr/>
                    <a:lstStyle/>
                    <a:p>
                      <a:r>
                        <a:rPr lang="es-ES_tradnl" dirty="0"/>
                        <a:t>1,29</a:t>
                      </a:r>
                    </a:p>
                  </a:txBody>
                  <a:tcPr/>
                </a:tc>
                <a:extLst>
                  <a:ext uri="{0D108BD9-81ED-4DB2-BD59-A6C34878D82A}">
                    <a16:rowId xmlns:a16="http://schemas.microsoft.com/office/drawing/2014/main" val="1863194308"/>
                  </a:ext>
                </a:extLst>
              </a:tr>
              <a:tr h="657747">
                <a:tc>
                  <a:txBody>
                    <a:bodyPr/>
                    <a:lstStyle/>
                    <a:p>
                      <a:r>
                        <a:rPr lang="es-ES_tradnl" dirty="0"/>
                        <a:t>GRUPO 2</a:t>
                      </a:r>
                    </a:p>
                  </a:txBody>
                  <a:tcPr/>
                </a:tc>
                <a:tc>
                  <a:txBody>
                    <a:bodyPr/>
                    <a:lstStyle/>
                    <a:p>
                      <a:r>
                        <a:rPr lang="es-ES_tradnl" dirty="0"/>
                        <a:t>14</a:t>
                      </a:r>
                    </a:p>
                  </a:txBody>
                  <a:tcPr/>
                </a:tc>
                <a:tc>
                  <a:txBody>
                    <a:bodyPr/>
                    <a:lstStyle/>
                    <a:p>
                      <a:r>
                        <a:rPr lang="es-ES_tradnl" dirty="0"/>
                        <a:t>15</a:t>
                      </a:r>
                    </a:p>
                  </a:txBody>
                  <a:tcPr/>
                </a:tc>
                <a:tc>
                  <a:txBody>
                    <a:bodyPr/>
                    <a:lstStyle/>
                    <a:p>
                      <a:r>
                        <a:rPr lang="es-ES_tradnl" dirty="0"/>
                        <a:t>15</a:t>
                      </a:r>
                    </a:p>
                  </a:txBody>
                  <a:tcPr/>
                </a:tc>
                <a:tc>
                  <a:txBody>
                    <a:bodyPr/>
                    <a:lstStyle/>
                    <a:p>
                      <a:r>
                        <a:rPr lang="es-ES_tradnl" dirty="0"/>
                        <a:t>18</a:t>
                      </a:r>
                    </a:p>
                  </a:txBody>
                  <a:tcPr/>
                </a:tc>
                <a:tc>
                  <a:txBody>
                    <a:bodyPr/>
                    <a:lstStyle/>
                    <a:p>
                      <a:r>
                        <a:rPr lang="es-ES_tradnl" dirty="0"/>
                        <a:t>19</a:t>
                      </a:r>
                    </a:p>
                  </a:txBody>
                  <a:tcPr/>
                </a:tc>
                <a:tc>
                  <a:txBody>
                    <a:bodyPr/>
                    <a:lstStyle/>
                    <a:p>
                      <a:r>
                        <a:rPr lang="es-ES_tradnl" dirty="0"/>
                        <a:t>21</a:t>
                      </a:r>
                    </a:p>
                  </a:txBody>
                  <a:tcPr/>
                </a:tc>
                <a:tc>
                  <a:txBody>
                    <a:bodyPr/>
                    <a:lstStyle/>
                    <a:p>
                      <a:r>
                        <a:rPr lang="es-ES_tradnl" dirty="0"/>
                        <a:t>17</a:t>
                      </a:r>
                    </a:p>
                  </a:txBody>
                  <a:tcPr/>
                </a:tc>
                <a:tc>
                  <a:txBody>
                    <a:bodyPr/>
                    <a:lstStyle/>
                    <a:p>
                      <a:r>
                        <a:rPr lang="es-ES_tradnl" dirty="0"/>
                        <a:t>2,7</a:t>
                      </a:r>
                    </a:p>
                  </a:txBody>
                  <a:tcPr/>
                </a:tc>
                <a:extLst>
                  <a:ext uri="{0D108BD9-81ED-4DB2-BD59-A6C34878D82A}">
                    <a16:rowId xmlns:a16="http://schemas.microsoft.com/office/drawing/2014/main" val="3848396655"/>
                  </a:ext>
                </a:extLst>
              </a:tr>
              <a:tr h="657747">
                <a:tc>
                  <a:txBody>
                    <a:bodyPr/>
                    <a:lstStyle/>
                    <a:p>
                      <a:r>
                        <a:rPr lang="es-ES_tradnl" dirty="0"/>
                        <a:t>GRUPO 3</a:t>
                      </a:r>
                    </a:p>
                  </a:txBody>
                  <a:tcPr/>
                </a:tc>
                <a:tc>
                  <a:txBody>
                    <a:bodyPr/>
                    <a:lstStyle/>
                    <a:p>
                      <a:r>
                        <a:rPr lang="es-ES_tradnl" dirty="0"/>
                        <a:t>13</a:t>
                      </a:r>
                    </a:p>
                  </a:txBody>
                  <a:tcPr/>
                </a:tc>
                <a:tc>
                  <a:txBody>
                    <a:bodyPr/>
                    <a:lstStyle/>
                    <a:p>
                      <a:r>
                        <a:rPr lang="es-ES_tradnl" dirty="0"/>
                        <a:t>14</a:t>
                      </a:r>
                    </a:p>
                  </a:txBody>
                  <a:tcPr/>
                </a:tc>
                <a:tc>
                  <a:txBody>
                    <a:bodyPr/>
                    <a:lstStyle/>
                    <a:p>
                      <a:r>
                        <a:rPr lang="es-ES_tradnl" dirty="0"/>
                        <a:t>15</a:t>
                      </a:r>
                    </a:p>
                  </a:txBody>
                  <a:tcPr/>
                </a:tc>
                <a:tc>
                  <a:txBody>
                    <a:bodyPr/>
                    <a:lstStyle/>
                    <a:p>
                      <a:r>
                        <a:rPr lang="es-ES_tradnl" dirty="0"/>
                        <a:t>17</a:t>
                      </a:r>
                    </a:p>
                  </a:txBody>
                  <a:tcPr/>
                </a:tc>
                <a:tc>
                  <a:txBody>
                    <a:bodyPr/>
                    <a:lstStyle/>
                    <a:p>
                      <a:r>
                        <a:rPr lang="es-ES_tradnl" dirty="0"/>
                        <a:t>20</a:t>
                      </a:r>
                    </a:p>
                  </a:txBody>
                  <a:tcPr/>
                </a:tc>
                <a:tc>
                  <a:txBody>
                    <a:bodyPr/>
                    <a:lstStyle/>
                    <a:p>
                      <a:r>
                        <a:rPr lang="es-ES_tradnl" dirty="0"/>
                        <a:t>23</a:t>
                      </a:r>
                    </a:p>
                  </a:txBody>
                  <a:tcPr/>
                </a:tc>
                <a:tc>
                  <a:txBody>
                    <a:bodyPr/>
                    <a:lstStyle/>
                    <a:p>
                      <a:r>
                        <a:rPr lang="es-ES_tradnl" dirty="0"/>
                        <a:t>17</a:t>
                      </a:r>
                    </a:p>
                  </a:txBody>
                  <a:tcPr/>
                </a:tc>
                <a:tc>
                  <a:txBody>
                    <a:bodyPr/>
                    <a:lstStyle/>
                    <a:p>
                      <a:r>
                        <a:rPr lang="es-ES_tradnl" dirty="0"/>
                        <a:t>3,5</a:t>
                      </a:r>
                    </a:p>
                  </a:txBody>
                  <a:tcPr/>
                </a:tc>
                <a:extLst>
                  <a:ext uri="{0D108BD9-81ED-4DB2-BD59-A6C34878D82A}">
                    <a16:rowId xmlns:a16="http://schemas.microsoft.com/office/drawing/2014/main" val="2670298631"/>
                  </a:ext>
                </a:extLst>
              </a:tr>
            </a:tbl>
          </a:graphicData>
        </a:graphic>
      </p:graphicFrame>
      <p:sp>
        <p:nvSpPr>
          <p:cNvPr id="5" name="CuadroTexto 4">
            <a:extLst>
              <a:ext uri="{FF2B5EF4-FFF2-40B4-BE49-F238E27FC236}">
                <a16:creationId xmlns:a16="http://schemas.microsoft.com/office/drawing/2014/main" id="{58FBF608-1CB7-E1CA-D0E1-70AF5AD22BDA}"/>
              </a:ext>
            </a:extLst>
          </p:cNvPr>
          <p:cNvSpPr txBox="1"/>
          <p:nvPr/>
        </p:nvSpPr>
        <p:spPr>
          <a:xfrm>
            <a:off x="1036320" y="1690688"/>
            <a:ext cx="6217920" cy="369332"/>
          </a:xfrm>
          <a:prstGeom prst="rect">
            <a:avLst/>
          </a:prstGeom>
          <a:noFill/>
        </p:spPr>
        <p:txBody>
          <a:bodyPr wrap="square" rtlCol="0">
            <a:spAutoFit/>
          </a:bodyPr>
          <a:lstStyle/>
          <a:p>
            <a:r>
              <a:rPr lang="es-ES_tradnl" dirty="0"/>
              <a:t>EDADES DE TRES GRUPOS DE AMIGOS</a:t>
            </a:r>
          </a:p>
        </p:txBody>
      </p:sp>
    </p:spTree>
    <p:extLst>
      <p:ext uri="{BB962C8B-B14F-4D97-AF65-F5344CB8AC3E}">
        <p14:creationId xmlns:p14="http://schemas.microsoft.com/office/powerpoint/2010/main" val="4057724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073DAE-0245-1C47-85FB-DB2311AE2D24}"/>
              </a:ext>
            </a:extLst>
          </p:cNvPr>
          <p:cNvSpPr>
            <a:spLocks noGrp="1"/>
          </p:cNvSpPr>
          <p:nvPr>
            <p:ph type="title"/>
          </p:nvPr>
        </p:nvSpPr>
        <p:spPr>
          <a:xfrm>
            <a:off x="838200" y="365125"/>
            <a:ext cx="10515600" cy="902843"/>
          </a:xfrm>
        </p:spPr>
        <p:txBody>
          <a:bodyPr>
            <a:normAutofit fontScale="90000"/>
          </a:bodyPr>
          <a:lstStyle/>
          <a:p>
            <a:r>
              <a:rPr lang="es-EC" b="1" dirty="0"/>
              <a:t>Rango, recorrido o amplitud</a:t>
            </a:r>
            <a:br>
              <a:rPr lang="es-EC" dirty="0"/>
            </a:br>
            <a:endParaRPr lang="es-ES_tradnl" dirty="0"/>
          </a:p>
        </p:txBody>
      </p:sp>
      <p:sp>
        <p:nvSpPr>
          <p:cNvPr id="3" name="Marcador de contenido 2">
            <a:extLst>
              <a:ext uri="{FF2B5EF4-FFF2-40B4-BE49-F238E27FC236}">
                <a16:creationId xmlns:a16="http://schemas.microsoft.com/office/drawing/2014/main" id="{B3D35A40-48AE-1F43-9AB4-E1FA1D237BDB}"/>
              </a:ext>
            </a:extLst>
          </p:cNvPr>
          <p:cNvSpPr>
            <a:spLocks noGrp="1"/>
          </p:cNvSpPr>
          <p:nvPr>
            <p:ph idx="1"/>
          </p:nvPr>
        </p:nvSpPr>
        <p:spPr>
          <a:xfrm>
            <a:off x="838200" y="1182624"/>
            <a:ext cx="10515600" cy="4994339"/>
          </a:xfrm>
        </p:spPr>
        <p:txBody>
          <a:bodyPr>
            <a:normAutofit/>
          </a:bodyPr>
          <a:lstStyle/>
          <a:p>
            <a:r>
              <a:rPr lang="es-EC" dirty="0"/>
              <a:t>Se define el rango o recorrido de una variable estadística como la diferencia entre el mayor y el menor valor de la variable. El rango indica la longitud del intervalo en el que se hallan todos los datos de la distribución. El rango es una medida de dispersión importante aunque insuficiente para valorar convenientemente la variabilidad de los datos. </a:t>
            </a:r>
          </a:p>
          <a:p>
            <a:r>
              <a:rPr lang="es-EC" dirty="0"/>
              <a:t>DIFERENCIA ENTRE PUNTUACIONES EXTREMAS</a:t>
            </a:r>
          </a:p>
          <a:p>
            <a:endParaRPr lang="es-EC" dirty="0"/>
          </a:p>
          <a:p>
            <a:endParaRPr lang="es-ES_tradnl" dirty="0"/>
          </a:p>
        </p:txBody>
      </p:sp>
      <p:pic>
        <p:nvPicPr>
          <p:cNvPr id="4" name="Imagen 3">
            <a:extLst>
              <a:ext uri="{FF2B5EF4-FFF2-40B4-BE49-F238E27FC236}">
                <a16:creationId xmlns:a16="http://schemas.microsoft.com/office/drawing/2014/main" id="{1BC8D0FB-258B-3B4E-9644-68BD33F9EF1C}"/>
              </a:ext>
            </a:extLst>
          </p:cNvPr>
          <p:cNvPicPr>
            <a:picLocks noChangeAspect="1"/>
          </p:cNvPicPr>
          <p:nvPr/>
        </p:nvPicPr>
        <p:blipFill>
          <a:blip r:embed="rId2"/>
          <a:stretch>
            <a:fillRect/>
          </a:stretch>
        </p:blipFill>
        <p:spPr>
          <a:xfrm>
            <a:off x="1930169" y="4734698"/>
            <a:ext cx="8331662" cy="1267410"/>
          </a:xfrm>
          <a:prstGeom prst="rect">
            <a:avLst/>
          </a:prstGeom>
        </p:spPr>
      </p:pic>
    </p:spTree>
    <p:extLst>
      <p:ext uri="{BB962C8B-B14F-4D97-AF65-F5344CB8AC3E}">
        <p14:creationId xmlns:p14="http://schemas.microsoft.com/office/powerpoint/2010/main" val="1382060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9A468F-A050-BA40-80DE-225AFF9D5244}"/>
              </a:ext>
            </a:extLst>
          </p:cNvPr>
          <p:cNvSpPr>
            <a:spLocks noGrp="1"/>
          </p:cNvSpPr>
          <p:nvPr>
            <p:ph type="title"/>
          </p:nvPr>
        </p:nvSpPr>
        <p:spPr>
          <a:xfrm>
            <a:off x="838200" y="365125"/>
            <a:ext cx="10515600" cy="659003"/>
          </a:xfrm>
        </p:spPr>
        <p:txBody>
          <a:bodyPr>
            <a:normAutofit fontScale="90000"/>
          </a:bodyPr>
          <a:lstStyle/>
          <a:p>
            <a:r>
              <a:rPr lang="es-ES_tradnl" b="1" dirty="0"/>
              <a:t>Ejercicio: </a:t>
            </a:r>
            <a:r>
              <a:rPr lang="es-EC" b="1" dirty="0"/>
              <a:t>Medidas de dispersión</a:t>
            </a:r>
            <a:br>
              <a:rPr lang="es-EC" dirty="0"/>
            </a:br>
            <a:endParaRPr lang="es-ES_tradnl" dirty="0"/>
          </a:p>
        </p:txBody>
      </p:sp>
      <p:sp>
        <p:nvSpPr>
          <p:cNvPr id="3" name="Marcador de contenido 2">
            <a:extLst>
              <a:ext uri="{FF2B5EF4-FFF2-40B4-BE49-F238E27FC236}">
                <a16:creationId xmlns:a16="http://schemas.microsoft.com/office/drawing/2014/main" id="{FB0BEF62-C767-BC4D-A2A4-DA409EF1E1BF}"/>
              </a:ext>
            </a:extLst>
          </p:cNvPr>
          <p:cNvSpPr>
            <a:spLocks noGrp="1"/>
          </p:cNvSpPr>
          <p:nvPr>
            <p:ph idx="1"/>
          </p:nvPr>
        </p:nvSpPr>
        <p:spPr>
          <a:xfrm>
            <a:off x="838200" y="1024128"/>
            <a:ext cx="10515600" cy="5152835"/>
          </a:xfrm>
        </p:spPr>
        <p:txBody>
          <a:bodyPr>
            <a:normAutofit fontScale="92500"/>
          </a:bodyPr>
          <a:lstStyle/>
          <a:p>
            <a:endParaRPr lang="es-EC" dirty="0"/>
          </a:p>
          <a:p>
            <a:r>
              <a:rPr lang="es-EC" dirty="0"/>
              <a:t>Hubo 5 representantes de servicios de atención al cliente que trabajaron en la compañía Movistar, durante la pasada venta de fin de semana, la cantidad de celulares que venieron estan representadas por:  5, 8, 4, 10 y 3</a:t>
            </a:r>
          </a:p>
          <a:p>
            <a:endParaRPr lang="es-EC" dirty="0"/>
          </a:p>
          <a:p>
            <a:r>
              <a:rPr lang="es-EC" b="1" dirty="0"/>
              <a:t>Calcular el rango</a:t>
            </a:r>
          </a:p>
          <a:p>
            <a:r>
              <a:rPr lang="es-EC" dirty="0"/>
              <a:t>Definición:  es la diferencia entre los valores máximo y mínimo</a:t>
            </a:r>
          </a:p>
          <a:p>
            <a:r>
              <a:rPr lang="es-ES_tradnl" b="1" dirty="0"/>
              <a:t>Calcular desviación media </a:t>
            </a:r>
          </a:p>
          <a:p>
            <a:r>
              <a:rPr lang="es-ES_tradnl" dirty="0"/>
              <a:t>Definición: es la cantidad promedio que los valores se desvían de la media</a:t>
            </a:r>
          </a:p>
          <a:p>
            <a:r>
              <a:rPr lang="es-ES_tradnl" b="1" dirty="0"/>
              <a:t>Calcular Varianza</a:t>
            </a:r>
          </a:p>
          <a:p>
            <a:r>
              <a:rPr lang="es-ES_tradnl" b="1" dirty="0"/>
              <a:t>Responda: cuáles son las medidas de dispersión</a:t>
            </a:r>
          </a:p>
          <a:p>
            <a:endParaRPr lang="es-ES_tradnl" b="1" dirty="0"/>
          </a:p>
          <a:p>
            <a:endParaRPr lang="es-ES_tradnl" dirty="0"/>
          </a:p>
          <a:p>
            <a:endParaRPr lang="es-ES_tradnl" b="1" dirty="0"/>
          </a:p>
          <a:p>
            <a:endParaRPr lang="es-ES_tradnl" dirty="0"/>
          </a:p>
        </p:txBody>
      </p:sp>
    </p:spTree>
    <p:extLst>
      <p:ext uri="{BB962C8B-B14F-4D97-AF65-F5344CB8AC3E}">
        <p14:creationId xmlns:p14="http://schemas.microsoft.com/office/powerpoint/2010/main" val="14847112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15DD3FC-F9BA-5441-B780-BBD838871A58}"/>
              </a:ext>
            </a:extLst>
          </p:cNvPr>
          <p:cNvSpPr>
            <a:spLocks noGrp="1"/>
          </p:cNvSpPr>
          <p:nvPr>
            <p:ph type="title"/>
          </p:nvPr>
        </p:nvSpPr>
        <p:spPr/>
        <p:txBody>
          <a:bodyPr/>
          <a:lstStyle/>
          <a:p>
            <a:pPr algn="ctr"/>
            <a:r>
              <a:rPr lang="es-EC" dirty="0"/>
              <a:t>GRÁFICAS ESTADÍSTICAS</a:t>
            </a:r>
            <a:br>
              <a:rPr lang="es-ES_tradnl" dirty="0"/>
            </a:br>
            <a:endParaRPr lang="es-ES_tradnl" dirty="0"/>
          </a:p>
        </p:txBody>
      </p:sp>
    </p:spTree>
    <p:extLst>
      <p:ext uri="{BB962C8B-B14F-4D97-AF65-F5344CB8AC3E}">
        <p14:creationId xmlns:p14="http://schemas.microsoft.com/office/powerpoint/2010/main" val="2642742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9010509-77C1-DE41-B5AA-F494821F2065}"/>
              </a:ext>
            </a:extLst>
          </p:cNvPr>
          <p:cNvSpPr>
            <a:spLocks noGrp="1"/>
          </p:cNvSpPr>
          <p:nvPr>
            <p:ph idx="1"/>
          </p:nvPr>
        </p:nvSpPr>
        <p:spPr>
          <a:xfrm>
            <a:off x="838199" y="971551"/>
            <a:ext cx="10748963" cy="2271528"/>
          </a:xfrm>
        </p:spPr>
        <p:txBody>
          <a:bodyPr>
            <a:normAutofit fontScale="70000" lnSpcReduction="20000"/>
          </a:bodyPr>
          <a:lstStyle/>
          <a:p>
            <a:pPr algn="just"/>
            <a:r>
              <a:rPr lang="es-EC" dirty="0">
                <a:latin typeface="Times New Roman" panose="02020603050405020304" pitchFamily="18" charset="0"/>
                <a:cs typeface="Times New Roman" panose="02020603050405020304" pitchFamily="18" charset="0"/>
              </a:rPr>
              <a:t>Un gráfico o un diagrama de barras, es una gráfica para representar los datos cualitativos de una distribución de frecuencia (relativa o porcentual). </a:t>
            </a:r>
          </a:p>
          <a:p>
            <a:pPr algn="just"/>
            <a:r>
              <a:rPr lang="es-EC" dirty="0">
                <a:latin typeface="Times New Roman" panose="02020603050405020304" pitchFamily="18" charset="0"/>
                <a:cs typeface="Times New Roman" panose="02020603050405020304" pitchFamily="18" charset="0"/>
              </a:rPr>
              <a:t>En uno de los ejes de la gráfica (horizontal), se especifican las etiquetas empleadas para las clases (categorías). Para el otro eje de la gráfica (el vertical) se usa una escala de frecuencia relativa o porcentual. </a:t>
            </a:r>
          </a:p>
          <a:p>
            <a:pPr algn="just"/>
            <a:r>
              <a:rPr lang="es-EC" dirty="0">
                <a:latin typeface="Times New Roman" panose="02020603050405020304" pitchFamily="18" charset="0"/>
                <a:cs typeface="Times New Roman" panose="02020603050405020304" pitchFamily="18" charset="0"/>
              </a:rPr>
              <a:t>Empleando un ancho de barra fijo, se dibuja sobre cada etiqueta de las clases una barra que se extiende hasta la frecuencia, relativa o porcentual de la clase. Cuando se tienen datos cualitativos, las barras deben estar separadas para hacer énfasis en que cada clase está separada</a:t>
            </a:r>
            <a:r>
              <a:rPr lang="es-EC" sz="3200" dirty="0">
                <a:latin typeface="Times New Roman" panose="02020603050405020304" pitchFamily="18" charset="0"/>
                <a:cs typeface="Times New Roman" panose="02020603050405020304" pitchFamily="18" charset="0"/>
              </a:rPr>
              <a:t>.</a:t>
            </a:r>
          </a:p>
          <a:p>
            <a:endParaRPr lang="es-ES_tradnl" dirty="0"/>
          </a:p>
        </p:txBody>
      </p:sp>
      <p:pic>
        <p:nvPicPr>
          <p:cNvPr id="4" name="Imagen 3">
            <a:extLst>
              <a:ext uri="{FF2B5EF4-FFF2-40B4-BE49-F238E27FC236}">
                <a16:creationId xmlns:a16="http://schemas.microsoft.com/office/drawing/2014/main" id="{AF5A6C86-3484-5B45-9116-A67EA7464518}"/>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3504729" y="3378015"/>
            <a:ext cx="5800725" cy="3273632"/>
          </a:xfrm>
          <a:prstGeom prst="rect">
            <a:avLst/>
          </a:prstGeom>
          <a:ln>
            <a:noFill/>
          </a:ln>
          <a:effectLst>
            <a:outerShdw blurRad="292100" dist="139700" dir="2700000" algn="tl" rotWithShape="0">
              <a:srgbClr val="333333">
                <a:alpha val="65000"/>
              </a:srgbClr>
            </a:outerShdw>
          </a:effectLst>
        </p:spPr>
      </p:pic>
      <p:sp>
        <p:nvSpPr>
          <p:cNvPr id="5" name="Título 1">
            <a:extLst>
              <a:ext uri="{FF2B5EF4-FFF2-40B4-BE49-F238E27FC236}">
                <a16:creationId xmlns:a16="http://schemas.microsoft.com/office/drawing/2014/main" id="{1B6ABB6E-CCC8-EE4D-A79F-363834F51215}"/>
              </a:ext>
            </a:extLst>
          </p:cNvPr>
          <p:cNvSpPr>
            <a:spLocks noGrp="1"/>
          </p:cNvSpPr>
          <p:nvPr>
            <p:ph type="title"/>
          </p:nvPr>
        </p:nvSpPr>
        <p:spPr>
          <a:xfrm>
            <a:off x="1029829" y="141742"/>
            <a:ext cx="9675812" cy="821849"/>
          </a:xfrm>
        </p:spPr>
        <p:txBody>
          <a:bodyPr>
            <a:normAutofit/>
          </a:bodyPr>
          <a:lstStyle/>
          <a:p>
            <a:r>
              <a:rPr lang="es-EC" sz="3200" dirty="0">
                <a:solidFill>
                  <a:srgbClr val="C00000"/>
                </a:solidFill>
                <a:latin typeface="Times New Roman" panose="02020603050405020304" pitchFamily="18" charset="0"/>
                <a:cs typeface="Times New Roman" panose="02020603050405020304" pitchFamily="18" charset="0"/>
              </a:rPr>
              <a:t>GRÁFICO DE BARRAS</a:t>
            </a:r>
            <a:endParaRPr lang="es-EC" sz="3200" dirty="0"/>
          </a:p>
        </p:txBody>
      </p:sp>
      <p:sp>
        <p:nvSpPr>
          <p:cNvPr id="6" name="Rectángulo 5">
            <a:extLst>
              <a:ext uri="{FF2B5EF4-FFF2-40B4-BE49-F238E27FC236}">
                <a16:creationId xmlns:a16="http://schemas.microsoft.com/office/drawing/2014/main" id="{C41B6806-5F3E-DD46-8C49-3D6AB33DA7C7}"/>
              </a:ext>
            </a:extLst>
          </p:cNvPr>
          <p:cNvSpPr/>
          <p:nvPr/>
        </p:nvSpPr>
        <p:spPr>
          <a:xfrm>
            <a:off x="1029829" y="6313093"/>
            <a:ext cx="10921284" cy="338554"/>
          </a:xfrm>
          <a:prstGeom prst="rect">
            <a:avLst/>
          </a:prstGeom>
        </p:spPr>
        <p:txBody>
          <a:bodyPr wrap="square">
            <a:spAutoFit/>
          </a:bodyPr>
          <a:lstStyle/>
          <a:p>
            <a:pPr algn="ctr"/>
            <a:r>
              <a:rPr lang="es-EC" sz="1600" dirty="0">
                <a:latin typeface="Times New Roman" panose="02020603050405020304" pitchFamily="18" charset="0"/>
                <a:cs typeface="Times New Roman" panose="02020603050405020304" pitchFamily="18" charset="0"/>
              </a:rPr>
              <a:t>GRÁFICA DE BARRAS PARA LAS VENTAS DE REFRESCOS</a:t>
            </a:r>
          </a:p>
        </p:txBody>
      </p:sp>
    </p:spTree>
    <p:extLst>
      <p:ext uri="{BB962C8B-B14F-4D97-AF65-F5344CB8AC3E}">
        <p14:creationId xmlns:p14="http://schemas.microsoft.com/office/powerpoint/2010/main" val="2696510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2">
            <a:extLst>
              <a:ext uri="{FF2B5EF4-FFF2-40B4-BE49-F238E27FC236}">
                <a16:creationId xmlns:a16="http://schemas.microsoft.com/office/drawing/2014/main" id="{8E014911-5B9A-9A4D-8643-AC6481F9722C}"/>
              </a:ext>
            </a:extLst>
          </p:cNvPr>
          <p:cNvSpPr>
            <a:spLocks noGrp="1"/>
          </p:cNvSpPr>
          <p:nvPr>
            <p:ph idx="1"/>
          </p:nvPr>
        </p:nvSpPr>
        <p:spPr>
          <a:xfrm>
            <a:off x="881470" y="985003"/>
            <a:ext cx="9324974" cy="1985168"/>
          </a:xfrm>
        </p:spPr>
        <p:txBody>
          <a:bodyPr>
            <a:noAutofit/>
          </a:bodyPr>
          <a:lstStyle/>
          <a:p>
            <a:pPr algn="just">
              <a:lnSpc>
                <a:spcPct val="70000"/>
              </a:lnSpc>
            </a:pPr>
            <a:r>
              <a:rPr lang="es-EC" sz="2000" dirty="0">
                <a:latin typeface="Times New Roman" panose="02020603050405020304" pitchFamily="18" charset="0"/>
                <a:cs typeface="Times New Roman" panose="02020603050405020304" pitchFamily="18" charset="0"/>
              </a:rPr>
              <a:t>El gráfico de sectores proporciona una gráfica para presentar distribuciones de frecuencia relativa y porcentual de datos cualitativos. </a:t>
            </a:r>
          </a:p>
          <a:p>
            <a:pPr algn="just">
              <a:lnSpc>
                <a:spcPct val="70000"/>
              </a:lnSpc>
            </a:pPr>
            <a:r>
              <a:rPr lang="es-EC" sz="2000" dirty="0">
                <a:latin typeface="Times New Roman" panose="02020603050405020304" pitchFamily="18" charset="0"/>
                <a:cs typeface="Times New Roman" panose="02020603050405020304" pitchFamily="18" charset="0"/>
              </a:rPr>
              <a:t>Para elaborar un gráfico de sectores, primero se dibuja un círculo que representa todos los datos. Después se usa la frecuencia relativa para subdividir el círculo en sectores, o partes, que corresponden a la frecuencia relativa de cada clase. </a:t>
            </a:r>
          </a:p>
          <a:p>
            <a:pPr algn="just">
              <a:lnSpc>
                <a:spcPct val="70000"/>
              </a:lnSpc>
            </a:pPr>
            <a:r>
              <a:rPr lang="es-EC" sz="2000" dirty="0">
                <a:latin typeface="Times New Roman" panose="02020603050405020304" pitchFamily="18" charset="0"/>
                <a:cs typeface="Times New Roman" panose="02020603050405020304" pitchFamily="18" charset="0"/>
              </a:rPr>
              <a:t>Como un círculo tiene 360 grados y Coca cola clásica presenta una frecuencia relativa de 0.38, el sector de la gráfica de pastel correspondiente a Coca cola clásica resultará de 0.38 x (360)=136.8 grados. Los números que aparecen en cada sector pueden ser frecuencia, frecuencia relativa o frecuencia porcentual.</a:t>
            </a:r>
          </a:p>
        </p:txBody>
      </p:sp>
      <p:pic>
        <p:nvPicPr>
          <p:cNvPr id="8" name="Imagen 7">
            <a:extLst>
              <a:ext uri="{FF2B5EF4-FFF2-40B4-BE49-F238E27FC236}">
                <a16:creationId xmlns:a16="http://schemas.microsoft.com/office/drawing/2014/main" id="{D36F472E-4277-4548-82E8-B261C5469372}"/>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3297215" y="3226412"/>
            <a:ext cx="5597570" cy="3192885"/>
          </a:xfrm>
          <a:prstGeom prst="rect">
            <a:avLst/>
          </a:prstGeom>
          <a:ln>
            <a:noFill/>
          </a:ln>
          <a:effectLst>
            <a:outerShdw blurRad="292100" dist="139700" dir="2700000" algn="tl" rotWithShape="0">
              <a:srgbClr val="333333">
                <a:alpha val="65000"/>
              </a:srgbClr>
            </a:outerShdw>
          </a:effectLst>
        </p:spPr>
      </p:pic>
      <p:sp>
        <p:nvSpPr>
          <p:cNvPr id="9" name="Título 1">
            <a:extLst>
              <a:ext uri="{FF2B5EF4-FFF2-40B4-BE49-F238E27FC236}">
                <a16:creationId xmlns:a16="http://schemas.microsoft.com/office/drawing/2014/main" id="{8CAFD4FB-524A-F64B-B0F5-62B037C28B4E}"/>
              </a:ext>
            </a:extLst>
          </p:cNvPr>
          <p:cNvSpPr>
            <a:spLocks noGrp="1"/>
          </p:cNvSpPr>
          <p:nvPr>
            <p:ph type="title"/>
          </p:nvPr>
        </p:nvSpPr>
        <p:spPr>
          <a:xfrm>
            <a:off x="530632" y="53228"/>
            <a:ext cx="9675812" cy="821849"/>
          </a:xfrm>
        </p:spPr>
        <p:txBody>
          <a:bodyPr>
            <a:normAutofit/>
          </a:bodyPr>
          <a:lstStyle/>
          <a:p>
            <a:r>
              <a:rPr lang="es-EC" sz="3200" dirty="0">
                <a:solidFill>
                  <a:srgbClr val="C00000"/>
                </a:solidFill>
                <a:latin typeface="Times New Roman" panose="02020603050405020304" pitchFamily="18" charset="0"/>
                <a:cs typeface="Times New Roman" panose="02020603050405020304" pitchFamily="18" charset="0"/>
              </a:rPr>
              <a:t>GRÁFICO DE SECTORES</a:t>
            </a:r>
            <a:endParaRPr lang="es-EC" sz="3200" dirty="0"/>
          </a:p>
        </p:txBody>
      </p:sp>
      <p:sp>
        <p:nvSpPr>
          <p:cNvPr id="10" name="Rectángulo 9">
            <a:extLst>
              <a:ext uri="{FF2B5EF4-FFF2-40B4-BE49-F238E27FC236}">
                <a16:creationId xmlns:a16="http://schemas.microsoft.com/office/drawing/2014/main" id="{C65BE3F5-C0CD-5244-8E32-40A6C1AD1248}"/>
              </a:ext>
            </a:extLst>
          </p:cNvPr>
          <p:cNvSpPr/>
          <p:nvPr/>
        </p:nvSpPr>
        <p:spPr>
          <a:xfrm>
            <a:off x="978795" y="6250020"/>
            <a:ext cx="10921284" cy="338554"/>
          </a:xfrm>
          <a:prstGeom prst="rect">
            <a:avLst/>
          </a:prstGeom>
        </p:spPr>
        <p:txBody>
          <a:bodyPr wrap="square">
            <a:spAutoFit/>
          </a:bodyPr>
          <a:lstStyle/>
          <a:p>
            <a:pPr algn="ctr"/>
            <a:r>
              <a:rPr lang="es-EC" sz="1600" dirty="0">
                <a:latin typeface="Times New Roman" panose="02020603050405020304" pitchFamily="18" charset="0"/>
                <a:cs typeface="Times New Roman" panose="02020603050405020304" pitchFamily="18" charset="0"/>
              </a:rPr>
              <a:t>GRÁFICA DE SECTORES PARA LAS VENTAS DE REFRESCOS</a:t>
            </a:r>
          </a:p>
        </p:txBody>
      </p:sp>
    </p:spTree>
    <p:extLst>
      <p:ext uri="{BB962C8B-B14F-4D97-AF65-F5344CB8AC3E}">
        <p14:creationId xmlns:p14="http://schemas.microsoft.com/office/powerpoint/2010/main" val="3087222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BA4889-4B94-3D43-47DC-7EB606145ABA}"/>
              </a:ext>
            </a:extLst>
          </p:cNvPr>
          <p:cNvSpPr>
            <a:spLocks noGrp="1"/>
          </p:cNvSpPr>
          <p:nvPr>
            <p:ph type="title"/>
          </p:nvPr>
        </p:nvSpPr>
        <p:spPr/>
        <p:txBody>
          <a:bodyPr/>
          <a:lstStyle/>
          <a:p>
            <a:r>
              <a:rPr lang="es-ES_tradnl" dirty="0"/>
              <a:t>Qué son?</a:t>
            </a:r>
          </a:p>
        </p:txBody>
      </p:sp>
      <p:sp>
        <p:nvSpPr>
          <p:cNvPr id="3" name="Marcador de contenido 2">
            <a:extLst>
              <a:ext uri="{FF2B5EF4-FFF2-40B4-BE49-F238E27FC236}">
                <a16:creationId xmlns:a16="http://schemas.microsoft.com/office/drawing/2014/main" id="{E275BEE1-FC15-F034-D05A-7D43F43D7B5B}"/>
              </a:ext>
            </a:extLst>
          </p:cNvPr>
          <p:cNvSpPr>
            <a:spLocks noGrp="1"/>
          </p:cNvSpPr>
          <p:nvPr>
            <p:ph idx="1"/>
          </p:nvPr>
        </p:nvSpPr>
        <p:spPr/>
        <p:txBody>
          <a:bodyPr>
            <a:normAutofit fontScale="77500" lnSpcReduction="20000"/>
          </a:bodyPr>
          <a:lstStyle/>
          <a:p>
            <a:pPr algn="just"/>
            <a:r>
              <a:rPr lang="es-EC" dirty="0"/>
              <a:t>Estadísticos de dispersión</a:t>
            </a:r>
          </a:p>
          <a:p>
            <a:pPr algn="just"/>
            <a:endParaRPr lang="es-EC" dirty="0"/>
          </a:p>
          <a:p>
            <a:pPr algn="just"/>
            <a:r>
              <a:rPr lang="es-EC" dirty="0"/>
              <a:t>Indican la mayor o menor concentración de los datos con respecto  a las medias de centralización</a:t>
            </a:r>
          </a:p>
          <a:p>
            <a:pPr algn="just"/>
            <a:endParaRPr lang="es-EC" dirty="0"/>
          </a:p>
          <a:p>
            <a:pPr algn="just"/>
            <a:r>
              <a:rPr lang="es-EC" dirty="0"/>
              <a:t>Miden el grado de dispersión (variabilidad) de los datos, independientemente de la causa</a:t>
            </a:r>
          </a:p>
          <a:p>
            <a:pPr algn="just"/>
            <a:endParaRPr lang="es-EC" dirty="0"/>
          </a:p>
          <a:p>
            <a:pPr algn="just"/>
            <a:r>
              <a:rPr lang="es-EC" dirty="0"/>
              <a:t>La razón de ser de este tipo de medidas es conocer de manera resumida una </a:t>
            </a:r>
            <a:r>
              <a:rPr lang="es-EC" b="1" dirty="0"/>
              <a:t>característica de la variable estudiada</a:t>
            </a:r>
            <a:r>
              <a:rPr lang="es-EC" dirty="0"/>
              <a:t>. </a:t>
            </a:r>
          </a:p>
          <a:p>
            <a:pPr algn="just"/>
            <a:endParaRPr lang="es-EC" dirty="0"/>
          </a:p>
          <a:p>
            <a:pPr algn="just"/>
            <a:r>
              <a:rPr lang="es-EC" dirty="0"/>
              <a:t>Deben acompañar a las </a:t>
            </a:r>
            <a:r>
              <a:rPr lang="es-EC" b="1" dirty="0">
                <a:hlinkClick r:id="rId2"/>
              </a:rPr>
              <a:t>medidas de tendencia central</a:t>
            </a:r>
            <a:r>
              <a:rPr lang="es-EC" dirty="0"/>
              <a:t>. Juntas, ofrecen información que luego podremos utilizar para comparar y, si fuera preciso, tomar decisiones.</a:t>
            </a:r>
            <a:endParaRPr lang="es-ES_tradnl" dirty="0"/>
          </a:p>
        </p:txBody>
      </p:sp>
    </p:spTree>
    <p:extLst>
      <p:ext uri="{BB962C8B-B14F-4D97-AF65-F5344CB8AC3E}">
        <p14:creationId xmlns:p14="http://schemas.microsoft.com/office/powerpoint/2010/main" val="21435635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74739" y="233193"/>
            <a:ext cx="8911687" cy="560746"/>
          </a:xfrm>
        </p:spPr>
        <p:txBody>
          <a:bodyPr>
            <a:normAutofit fontScale="90000"/>
          </a:bodyPr>
          <a:lstStyle/>
          <a:p>
            <a:r>
              <a:rPr lang="es-EC" dirty="0">
                <a:latin typeface="Times New Roman" panose="02020603050405020304" pitchFamily="18" charset="0"/>
                <a:cs typeface="Times New Roman" panose="02020603050405020304" pitchFamily="18" charset="0"/>
              </a:rPr>
              <a:t>EJERCICIO PRÁCTICO 1</a:t>
            </a:r>
          </a:p>
        </p:txBody>
      </p:sp>
      <p:sp>
        <p:nvSpPr>
          <p:cNvPr id="5" name="Rectángulo 4"/>
          <p:cNvSpPr/>
          <p:nvPr/>
        </p:nvSpPr>
        <p:spPr>
          <a:xfrm>
            <a:off x="909571" y="1893469"/>
            <a:ext cx="9976855" cy="3416320"/>
          </a:xfrm>
          <a:prstGeom prst="rect">
            <a:avLst/>
          </a:prstGeom>
        </p:spPr>
        <p:txBody>
          <a:bodyPr wrap="square">
            <a:spAutoFit/>
          </a:bodyPr>
          <a:lstStyle/>
          <a:p>
            <a:pPr algn="just"/>
            <a:r>
              <a:rPr lang="es-EC" dirty="0">
                <a:solidFill>
                  <a:srgbClr val="C00000"/>
                </a:solidFill>
                <a:latin typeface="Times New Roman" panose="02020603050405020304" pitchFamily="18" charset="0"/>
                <a:cs typeface="Times New Roman" panose="02020603050405020304" pitchFamily="18" charset="0"/>
              </a:rPr>
              <a:t> </a:t>
            </a:r>
            <a:r>
              <a:rPr lang="es-EC" sz="2400" dirty="0">
                <a:latin typeface="Times New Roman" panose="02020603050405020304" pitchFamily="18" charset="0"/>
                <a:cs typeface="Times New Roman" panose="02020603050405020304" pitchFamily="18" charset="0"/>
              </a:rPr>
              <a:t>Un cuestionario proporciona como respuestas 58 Sí, 42 No y 20 ninguna opinión.</a:t>
            </a:r>
          </a:p>
          <a:p>
            <a:pPr algn="just"/>
            <a:endParaRPr lang="es-EC" sz="2400" dirty="0">
              <a:latin typeface="Times New Roman" panose="02020603050405020304" pitchFamily="18" charset="0"/>
              <a:cs typeface="Times New Roman" panose="02020603050405020304" pitchFamily="18" charset="0"/>
            </a:endParaRPr>
          </a:p>
          <a:p>
            <a:pPr algn="just"/>
            <a:r>
              <a:rPr lang="es-EC" sz="2400" dirty="0">
                <a:latin typeface="Times New Roman" panose="02020603050405020304" pitchFamily="18" charset="0"/>
                <a:cs typeface="Times New Roman" panose="02020603050405020304" pitchFamily="18" charset="0"/>
              </a:rPr>
              <a:t>a. En la construcción de una gráfica de sectores, ¿cuántos grados le corresponderán del pastel a</a:t>
            </a:r>
          </a:p>
          <a:p>
            <a:pPr algn="just"/>
            <a:r>
              <a:rPr lang="es-EC" sz="2400" dirty="0">
                <a:latin typeface="Times New Roman" panose="02020603050405020304" pitchFamily="18" charset="0"/>
                <a:cs typeface="Times New Roman" panose="02020603050405020304" pitchFamily="18" charset="0"/>
              </a:rPr>
              <a:t>la respuesta Sí?</a:t>
            </a:r>
          </a:p>
          <a:p>
            <a:pPr algn="just"/>
            <a:r>
              <a:rPr lang="es-EC" sz="2400" dirty="0">
                <a:latin typeface="Times New Roman" panose="02020603050405020304" pitchFamily="18" charset="0"/>
                <a:cs typeface="Times New Roman" panose="02020603050405020304" pitchFamily="18" charset="0"/>
              </a:rPr>
              <a:t>b. ¿Cuántos grados le corresponderán del pastel a la respuesta No?</a:t>
            </a:r>
          </a:p>
          <a:p>
            <a:pPr algn="just"/>
            <a:r>
              <a:rPr lang="es-EC" sz="2400" dirty="0">
                <a:latin typeface="Times New Roman" panose="02020603050405020304" pitchFamily="18" charset="0"/>
                <a:cs typeface="Times New Roman" panose="02020603050405020304" pitchFamily="18" charset="0"/>
              </a:rPr>
              <a:t>c. Construya una gráfica de sectores</a:t>
            </a:r>
          </a:p>
          <a:p>
            <a:pPr algn="just"/>
            <a:r>
              <a:rPr lang="es-EC" sz="2400" dirty="0">
                <a:latin typeface="Times New Roman" panose="02020603050405020304" pitchFamily="18" charset="0"/>
                <a:cs typeface="Times New Roman" panose="02020603050405020304" pitchFamily="18" charset="0"/>
              </a:rPr>
              <a:t>d. Construya una gráfica de barras.</a:t>
            </a:r>
          </a:p>
        </p:txBody>
      </p:sp>
    </p:spTree>
    <p:extLst>
      <p:ext uri="{BB962C8B-B14F-4D97-AF65-F5344CB8AC3E}">
        <p14:creationId xmlns:p14="http://schemas.microsoft.com/office/powerpoint/2010/main" val="13752764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39183" y="0"/>
            <a:ext cx="8911687" cy="1280890"/>
          </a:xfrm>
        </p:spPr>
        <p:txBody>
          <a:bodyPr/>
          <a:lstStyle/>
          <a:p>
            <a:r>
              <a:rPr lang="es-EC" dirty="0">
                <a:latin typeface="Times New Roman" panose="02020603050405020304" pitchFamily="18" charset="0"/>
                <a:cs typeface="Times New Roman" panose="02020603050405020304" pitchFamily="18" charset="0"/>
              </a:rPr>
              <a:t>EJERCICIO PRÁCTICO 2</a:t>
            </a:r>
            <a:endParaRPr lang="es-EC" dirty="0"/>
          </a:p>
        </p:txBody>
      </p:sp>
      <p:sp>
        <p:nvSpPr>
          <p:cNvPr id="3" name="Marcador de contenido 2"/>
          <p:cNvSpPr>
            <a:spLocks noGrp="1"/>
          </p:cNvSpPr>
          <p:nvPr>
            <p:ph idx="1"/>
          </p:nvPr>
        </p:nvSpPr>
        <p:spPr>
          <a:xfrm>
            <a:off x="1109472" y="1152659"/>
            <a:ext cx="9985141" cy="1317938"/>
          </a:xfrm>
        </p:spPr>
        <p:txBody>
          <a:bodyPr>
            <a:normAutofit/>
          </a:bodyPr>
          <a:lstStyle/>
          <a:p>
            <a:pPr marL="0" indent="0">
              <a:buNone/>
            </a:pPr>
            <a:r>
              <a:rPr lang="es-EC" sz="2000" dirty="0" err="1">
                <a:latin typeface="Times New Roman" panose="02020603050405020304" pitchFamily="18" charset="0"/>
                <a:cs typeface="Times New Roman" panose="02020603050405020304" pitchFamily="18" charset="0"/>
              </a:rPr>
              <a:t>Nielsen</a:t>
            </a:r>
            <a:r>
              <a:rPr lang="es-EC" sz="2000" dirty="0">
                <a:latin typeface="Times New Roman" panose="02020603050405020304" pitchFamily="18" charset="0"/>
                <a:cs typeface="Times New Roman" panose="02020603050405020304" pitchFamily="18" charset="0"/>
              </a:rPr>
              <a:t> Media </a:t>
            </a:r>
            <a:r>
              <a:rPr lang="es-EC" sz="2000" dirty="0" err="1">
                <a:latin typeface="Times New Roman" panose="02020603050405020304" pitchFamily="18" charset="0"/>
                <a:cs typeface="Times New Roman" panose="02020603050405020304" pitchFamily="18" charset="0"/>
              </a:rPr>
              <a:t>Research</a:t>
            </a:r>
            <a:r>
              <a:rPr lang="es-EC" sz="2000" dirty="0">
                <a:latin typeface="Times New Roman" panose="02020603050405020304" pitchFamily="18" charset="0"/>
                <a:cs typeface="Times New Roman" panose="02020603050405020304" pitchFamily="18" charset="0"/>
              </a:rPr>
              <a:t> publicó la lista de los 50 programas de televisión con los mayores índices de audiencia en la historia de la televisión (</a:t>
            </a:r>
            <a:r>
              <a:rPr lang="es-EC" sz="2000" dirty="0" err="1">
                <a:latin typeface="Times New Roman" panose="02020603050405020304" pitchFamily="18" charset="0"/>
                <a:cs typeface="Times New Roman" panose="02020603050405020304" pitchFamily="18" charset="0"/>
              </a:rPr>
              <a:t>The</a:t>
            </a:r>
            <a:r>
              <a:rPr lang="es-EC" sz="2000" dirty="0">
                <a:latin typeface="Times New Roman" panose="02020603050405020304" pitchFamily="18" charset="0"/>
                <a:cs typeface="Times New Roman" panose="02020603050405020304" pitchFamily="18" charset="0"/>
              </a:rPr>
              <a:t> New York Times </a:t>
            </a:r>
            <a:r>
              <a:rPr lang="es-EC" sz="2000" dirty="0" err="1">
                <a:latin typeface="Times New Roman" panose="02020603050405020304" pitchFamily="18" charset="0"/>
                <a:cs typeface="Times New Roman" panose="02020603050405020304" pitchFamily="18" charset="0"/>
              </a:rPr>
              <a:t>Almanac</a:t>
            </a:r>
            <a:r>
              <a:rPr lang="es-EC" sz="2000" dirty="0">
                <a:latin typeface="Times New Roman" panose="02020603050405020304" pitchFamily="18" charset="0"/>
                <a:cs typeface="Times New Roman" panose="02020603050405020304" pitchFamily="18" charset="0"/>
              </a:rPr>
              <a:t>, 2006). Los datos siguientes presentan las cadenas de televisión que produjeron estos 50 programas con mayor índice de audiencia</a:t>
            </a:r>
          </a:p>
        </p:txBody>
      </p:sp>
      <p:pic>
        <p:nvPicPr>
          <p:cNvPr id="5" name="Imagen 4"/>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3865138" y="2489316"/>
            <a:ext cx="5543550" cy="2668073"/>
          </a:xfrm>
          <a:prstGeom prst="rect">
            <a:avLst/>
          </a:prstGeom>
          <a:ln>
            <a:noFill/>
          </a:ln>
          <a:effectLst>
            <a:outerShdw blurRad="292100" dist="139700" dir="2700000" algn="tl" rotWithShape="0">
              <a:srgbClr val="333333">
                <a:alpha val="65000"/>
              </a:srgbClr>
            </a:outerShdw>
          </a:effectLst>
        </p:spPr>
      </p:pic>
      <p:sp>
        <p:nvSpPr>
          <p:cNvPr id="6" name="Rectángulo 5"/>
          <p:cNvSpPr/>
          <p:nvPr/>
        </p:nvSpPr>
        <p:spPr>
          <a:xfrm>
            <a:off x="1024911" y="5611154"/>
            <a:ext cx="10598905" cy="369332"/>
          </a:xfrm>
          <a:prstGeom prst="rect">
            <a:avLst/>
          </a:prstGeom>
        </p:spPr>
        <p:txBody>
          <a:bodyPr wrap="square">
            <a:spAutoFit/>
          </a:bodyPr>
          <a:lstStyle/>
          <a:p>
            <a:pPr marL="342900" indent="-342900">
              <a:buFont typeface="+mj-lt"/>
              <a:buAutoNum type="arabicPeriod"/>
            </a:pPr>
            <a:r>
              <a:rPr lang="es-EC" dirty="0">
                <a:latin typeface="Times New Roman" panose="02020603050405020304" pitchFamily="18" charset="0"/>
                <a:cs typeface="Times New Roman" panose="02020603050405020304" pitchFamily="18" charset="0"/>
              </a:rPr>
              <a:t>Con estos datos construya una distribución de frecuencia y  una gráfica de barras.</a:t>
            </a:r>
          </a:p>
        </p:txBody>
      </p:sp>
    </p:spTree>
    <p:extLst>
      <p:ext uri="{BB962C8B-B14F-4D97-AF65-F5344CB8AC3E}">
        <p14:creationId xmlns:p14="http://schemas.microsoft.com/office/powerpoint/2010/main" val="4940581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433122-4620-0C41-8438-9BE26813CD8C}"/>
              </a:ext>
            </a:extLst>
          </p:cNvPr>
          <p:cNvSpPr>
            <a:spLocks noGrp="1"/>
          </p:cNvSpPr>
          <p:nvPr>
            <p:ph type="title"/>
          </p:nvPr>
        </p:nvSpPr>
        <p:spPr>
          <a:xfrm>
            <a:off x="838200" y="365125"/>
            <a:ext cx="10515600" cy="611059"/>
          </a:xfrm>
        </p:spPr>
        <p:txBody>
          <a:bodyPr>
            <a:normAutofit fontScale="90000"/>
          </a:bodyPr>
          <a:lstStyle/>
          <a:p>
            <a:r>
              <a:rPr lang="es-EC" dirty="0">
                <a:solidFill>
                  <a:srgbClr val="FF0000"/>
                </a:solidFill>
              </a:rPr>
              <a:t>Datos agrupados </a:t>
            </a:r>
            <a:br>
              <a:rPr lang="es-EC" dirty="0"/>
            </a:br>
            <a:endParaRPr lang="es-ES_tradnl" dirty="0"/>
          </a:p>
        </p:txBody>
      </p:sp>
      <p:sp>
        <p:nvSpPr>
          <p:cNvPr id="3" name="Marcador de contenido 2">
            <a:extLst>
              <a:ext uri="{FF2B5EF4-FFF2-40B4-BE49-F238E27FC236}">
                <a16:creationId xmlns:a16="http://schemas.microsoft.com/office/drawing/2014/main" id="{6D52F79B-51BD-D74C-B2EC-29800DA47CFE}"/>
              </a:ext>
            </a:extLst>
          </p:cNvPr>
          <p:cNvSpPr>
            <a:spLocks noGrp="1"/>
          </p:cNvSpPr>
          <p:nvPr>
            <p:ph idx="1"/>
          </p:nvPr>
        </p:nvSpPr>
        <p:spPr>
          <a:xfrm>
            <a:off x="838200" y="1161535"/>
            <a:ext cx="10515600" cy="5015428"/>
          </a:xfrm>
        </p:spPr>
        <p:txBody>
          <a:bodyPr>
            <a:normAutofit/>
          </a:bodyPr>
          <a:lstStyle/>
          <a:p>
            <a:pPr algn="just"/>
            <a:r>
              <a:rPr lang="es-EC" dirty="0"/>
              <a:t>Cuando el tamaño de la muestra es considerable o grande y los datos numéricos son muy diversos conviene agrupar los datos de tal manera que permita establecer patrones, tendencias o regularidades de los valores observados.</a:t>
            </a:r>
          </a:p>
          <a:p>
            <a:pPr algn="just"/>
            <a:r>
              <a:rPr lang="es-EC" dirty="0"/>
              <a:t>De esta manera podemos condensar y ordenar los datos tabulando las frecuencias asociadas a ciertos intervalos de los valores observados. </a:t>
            </a:r>
          </a:p>
          <a:p>
            <a:pPr algn="just"/>
            <a:r>
              <a:rPr lang="es-EC" dirty="0">
                <a:solidFill>
                  <a:srgbClr val="FF0000"/>
                </a:solidFill>
              </a:rPr>
              <a:t>Intervalos de Clase: </a:t>
            </a:r>
            <a:r>
              <a:rPr lang="es-EC" dirty="0"/>
              <a:t>Son los intervalos en los que se agrupan y ordenan los valores observados. Cada uno de estos intervalos está delimitado (acotado) por dos valores extremos que les llamamos límites.</a:t>
            </a:r>
          </a:p>
          <a:p>
            <a:endParaRPr lang="es-ES_tradnl" dirty="0"/>
          </a:p>
        </p:txBody>
      </p:sp>
    </p:spTree>
    <p:extLst>
      <p:ext uri="{BB962C8B-B14F-4D97-AF65-F5344CB8AC3E}">
        <p14:creationId xmlns:p14="http://schemas.microsoft.com/office/powerpoint/2010/main" val="33755141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B7788B-BCFD-B54F-A11B-BCC59D11E8C1}"/>
              </a:ext>
            </a:extLst>
          </p:cNvPr>
          <p:cNvSpPr>
            <a:spLocks noGrp="1"/>
          </p:cNvSpPr>
          <p:nvPr>
            <p:ph type="title"/>
          </p:nvPr>
        </p:nvSpPr>
        <p:spPr>
          <a:xfrm>
            <a:off x="838200" y="365125"/>
            <a:ext cx="10515600" cy="549275"/>
          </a:xfrm>
        </p:spPr>
        <p:txBody>
          <a:bodyPr>
            <a:normAutofit fontScale="90000"/>
          </a:bodyPr>
          <a:lstStyle/>
          <a:p>
            <a:r>
              <a:rPr lang="es-ES_tradnl" b="1" dirty="0">
                <a:solidFill>
                  <a:srgbClr val="FF0000"/>
                </a:solidFill>
              </a:rPr>
              <a:t>Reglas para intervalos</a:t>
            </a:r>
          </a:p>
        </p:txBody>
      </p:sp>
      <p:sp>
        <p:nvSpPr>
          <p:cNvPr id="3" name="Marcador de contenido 2">
            <a:extLst>
              <a:ext uri="{FF2B5EF4-FFF2-40B4-BE49-F238E27FC236}">
                <a16:creationId xmlns:a16="http://schemas.microsoft.com/office/drawing/2014/main" id="{41F5255E-64BE-E34C-B3D4-801ADECDE4A3}"/>
              </a:ext>
            </a:extLst>
          </p:cNvPr>
          <p:cNvSpPr>
            <a:spLocks noGrp="1"/>
          </p:cNvSpPr>
          <p:nvPr>
            <p:ph idx="1"/>
          </p:nvPr>
        </p:nvSpPr>
        <p:spPr>
          <a:xfrm>
            <a:off x="838200" y="1346886"/>
            <a:ext cx="10515600" cy="4830077"/>
          </a:xfrm>
        </p:spPr>
        <p:txBody>
          <a:bodyPr>
            <a:normAutofit fontScale="92500" lnSpcReduction="20000"/>
          </a:bodyPr>
          <a:lstStyle/>
          <a:p>
            <a:pPr algn="just"/>
            <a:r>
              <a:rPr lang="es-EC" dirty="0">
                <a:highlight>
                  <a:srgbClr val="FFFF00"/>
                </a:highlight>
              </a:rPr>
              <a:t>La selección del número adecuado de intervalos </a:t>
            </a:r>
            <a:r>
              <a:rPr lang="es-EC" dirty="0"/>
              <a:t>y los límites entre ellos dependen del criterio o experiencia de quien realiza el estudio. Sin embargo, existen reglas empíricas para calcular el número de intervalos; la más empleada es la </a:t>
            </a:r>
            <a:r>
              <a:rPr lang="es-EC" dirty="0">
                <a:solidFill>
                  <a:schemeClr val="accent2"/>
                </a:solidFill>
              </a:rPr>
              <a:t>Regla de Sturges</a:t>
            </a:r>
            <a:r>
              <a:rPr lang="es-EC" dirty="0"/>
              <a:t>, cuya expresión es: </a:t>
            </a:r>
          </a:p>
          <a:p>
            <a:pPr marL="0" indent="0">
              <a:buNone/>
            </a:pPr>
            <a:r>
              <a:rPr lang="es-EC" dirty="0"/>
              <a:t>					</a:t>
            </a:r>
            <a:r>
              <a:rPr lang="es-EC" dirty="0">
                <a:solidFill>
                  <a:srgbClr val="FF0000"/>
                </a:solidFill>
              </a:rPr>
              <a:t>K= 1 + 3.3 Log n</a:t>
            </a:r>
            <a:br>
              <a:rPr lang="es-EC" dirty="0">
                <a:solidFill>
                  <a:srgbClr val="FF0000"/>
                </a:solidFill>
              </a:rPr>
            </a:br>
            <a:endParaRPr lang="es-EC" dirty="0">
              <a:solidFill>
                <a:srgbClr val="FF0000"/>
              </a:solidFill>
            </a:endParaRPr>
          </a:p>
          <a:p>
            <a:pPr algn="just"/>
            <a:r>
              <a:rPr lang="es-EC" dirty="0"/>
              <a:t>Dónde: K=Número de intervalos el cual siempre debe ser un número entero. Razón por la cual se deberá redondear el resultado al entero más cercano. </a:t>
            </a:r>
          </a:p>
          <a:p>
            <a:pPr algn="just"/>
            <a:r>
              <a:rPr lang="es-EC" dirty="0"/>
              <a:t>n= Número de datos. </a:t>
            </a:r>
          </a:p>
          <a:p>
            <a:pPr algn="just"/>
            <a:r>
              <a:rPr lang="es-EC" dirty="0"/>
              <a:t>Log = logaritmo en base 10. </a:t>
            </a:r>
          </a:p>
          <a:p>
            <a:pPr algn="just"/>
            <a:r>
              <a:rPr lang="es-EC" dirty="0"/>
              <a:t>Otra regla utilizada es la de </a:t>
            </a:r>
            <a:r>
              <a:rPr lang="es-EC" dirty="0">
                <a:solidFill>
                  <a:schemeClr val="accent2"/>
                </a:solidFill>
              </a:rPr>
              <a:t>Velleman </a:t>
            </a:r>
            <a:r>
              <a:rPr lang="es-EC" dirty="0"/>
              <a:t>que establece que el número de Intervalos se obtiene de la raíz cuadrada del número de datos; </a:t>
            </a:r>
            <a:r>
              <a:rPr lang="es-EC" dirty="0">
                <a:solidFill>
                  <a:srgbClr val="FF0000"/>
                </a:solidFill>
              </a:rPr>
              <a:t>es decir K= √ n, </a:t>
            </a:r>
            <a:r>
              <a:rPr lang="es-EC" dirty="0"/>
              <a:t>recomendable para tamaños de muestra pequeños (n&lt; 50) </a:t>
            </a:r>
          </a:p>
          <a:p>
            <a:endParaRPr lang="es-ES_tradnl" dirty="0"/>
          </a:p>
        </p:txBody>
      </p:sp>
    </p:spTree>
    <p:extLst>
      <p:ext uri="{BB962C8B-B14F-4D97-AF65-F5344CB8AC3E}">
        <p14:creationId xmlns:p14="http://schemas.microsoft.com/office/powerpoint/2010/main" val="3578405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28B96C-D594-7C4A-B738-F630BD8DE693}"/>
              </a:ext>
            </a:extLst>
          </p:cNvPr>
          <p:cNvSpPr>
            <a:spLocks noGrp="1"/>
          </p:cNvSpPr>
          <p:nvPr>
            <p:ph type="title"/>
          </p:nvPr>
        </p:nvSpPr>
        <p:spPr/>
        <p:txBody>
          <a:bodyPr/>
          <a:lstStyle/>
          <a:p>
            <a:endParaRPr lang="es-ES_tradnl"/>
          </a:p>
        </p:txBody>
      </p:sp>
      <p:sp>
        <p:nvSpPr>
          <p:cNvPr id="3" name="Marcador de contenido 2">
            <a:extLst>
              <a:ext uri="{FF2B5EF4-FFF2-40B4-BE49-F238E27FC236}">
                <a16:creationId xmlns:a16="http://schemas.microsoft.com/office/drawing/2014/main" id="{7130BE48-1554-674E-9837-3CCA5963DE5D}"/>
              </a:ext>
            </a:extLst>
          </p:cNvPr>
          <p:cNvSpPr>
            <a:spLocks noGrp="1"/>
          </p:cNvSpPr>
          <p:nvPr>
            <p:ph idx="1"/>
          </p:nvPr>
        </p:nvSpPr>
        <p:spPr/>
        <p:txBody>
          <a:bodyPr/>
          <a:lstStyle/>
          <a:p>
            <a:r>
              <a:rPr lang="es-EC" dirty="0">
                <a:highlight>
                  <a:srgbClr val="FFFF00"/>
                </a:highlight>
              </a:rPr>
              <a:t>Calcular el rango de los datos. </a:t>
            </a:r>
          </a:p>
          <a:p>
            <a:r>
              <a:rPr lang="es-EC" dirty="0"/>
              <a:t>Llamamos rango al número de unidades de variación presente en los datos recopilados y se obtiene de la diferencia entre el dato mayor y el dato menor. Se representa con la letra R. </a:t>
            </a:r>
          </a:p>
          <a:p>
            <a:r>
              <a:rPr lang="es-EC" dirty="0"/>
              <a:t>R= Dato mayor menos dato menor </a:t>
            </a:r>
          </a:p>
          <a:p>
            <a:r>
              <a:rPr lang="es-EC" dirty="0">
                <a:highlight>
                  <a:srgbClr val="FFFF00"/>
                </a:highlight>
              </a:rPr>
              <a:t>Obtención de la amplitud o anchura </a:t>
            </a:r>
            <a:r>
              <a:rPr lang="es-EC" dirty="0"/>
              <a:t>que tendrá cada intervalo.</a:t>
            </a:r>
            <a:br>
              <a:rPr lang="es-EC" dirty="0"/>
            </a:br>
            <a:r>
              <a:rPr lang="es-EC" dirty="0"/>
              <a:t>Se encuentra dividiendo el rango por el número de intervalos regularmente es de 5 a 6. Se representa con la letra A de tal manera que :</a:t>
            </a:r>
          </a:p>
          <a:p>
            <a:endParaRPr lang="es-ES_tradnl" dirty="0"/>
          </a:p>
        </p:txBody>
      </p:sp>
      <p:pic>
        <p:nvPicPr>
          <p:cNvPr id="5" name="Imagen 4">
            <a:extLst>
              <a:ext uri="{FF2B5EF4-FFF2-40B4-BE49-F238E27FC236}">
                <a16:creationId xmlns:a16="http://schemas.microsoft.com/office/drawing/2014/main" id="{F8F1EF18-2AB5-9444-8AF7-AEFEA54CB4DA}"/>
              </a:ext>
            </a:extLst>
          </p:cNvPr>
          <p:cNvPicPr>
            <a:picLocks noChangeAspect="1"/>
          </p:cNvPicPr>
          <p:nvPr/>
        </p:nvPicPr>
        <p:blipFill>
          <a:blip r:embed="rId2"/>
          <a:stretch>
            <a:fillRect/>
          </a:stretch>
        </p:blipFill>
        <p:spPr>
          <a:xfrm>
            <a:off x="2290806" y="5502275"/>
            <a:ext cx="1473200" cy="990600"/>
          </a:xfrm>
          <a:prstGeom prst="rect">
            <a:avLst/>
          </a:prstGeom>
        </p:spPr>
      </p:pic>
    </p:spTree>
    <p:extLst>
      <p:ext uri="{BB962C8B-B14F-4D97-AF65-F5344CB8AC3E}">
        <p14:creationId xmlns:p14="http://schemas.microsoft.com/office/powerpoint/2010/main" val="29736532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96DF37-4A56-994A-A1BD-F44A833F9446}"/>
              </a:ext>
            </a:extLst>
          </p:cNvPr>
          <p:cNvSpPr>
            <a:spLocks noGrp="1"/>
          </p:cNvSpPr>
          <p:nvPr>
            <p:ph type="title"/>
          </p:nvPr>
        </p:nvSpPr>
        <p:spPr>
          <a:xfrm>
            <a:off x="838200" y="216844"/>
            <a:ext cx="10515600" cy="784053"/>
          </a:xfrm>
        </p:spPr>
        <p:txBody>
          <a:bodyPr/>
          <a:lstStyle/>
          <a:p>
            <a:r>
              <a:rPr lang="es-EC" b="1" dirty="0">
                <a:solidFill>
                  <a:srgbClr val="FF0000"/>
                </a:solidFill>
              </a:rPr>
              <a:t>EJEMPLO</a:t>
            </a:r>
            <a:endParaRPr lang="es-ES_tradnl" b="1" dirty="0">
              <a:solidFill>
                <a:srgbClr val="FF0000"/>
              </a:solidFill>
            </a:endParaRPr>
          </a:p>
        </p:txBody>
      </p:sp>
      <p:sp>
        <p:nvSpPr>
          <p:cNvPr id="3" name="Marcador de contenido 2">
            <a:extLst>
              <a:ext uri="{FF2B5EF4-FFF2-40B4-BE49-F238E27FC236}">
                <a16:creationId xmlns:a16="http://schemas.microsoft.com/office/drawing/2014/main" id="{68155CA5-517D-E841-8D3F-E312DA18CD40}"/>
              </a:ext>
            </a:extLst>
          </p:cNvPr>
          <p:cNvSpPr>
            <a:spLocks noGrp="1"/>
          </p:cNvSpPr>
          <p:nvPr>
            <p:ph idx="1"/>
          </p:nvPr>
        </p:nvSpPr>
        <p:spPr>
          <a:xfrm>
            <a:off x="838200" y="1309816"/>
            <a:ext cx="10515600" cy="4867147"/>
          </a:xfrm>
        </p:spPr>
        <p:txBody>
          <a:bodyPr>
            <a:normAutofit fontScale="70000" lnSpcReduction="20000"/>
          </a:bodyPr>
          <a:lstStyle/>
          <a:p>
            <a:r>
              <a:rPr lang="es-EC" dirty="0"/>
              <a:t>Un grupo de investigadores, tomó una muestra aleatoria de las velocidades (km/h) registradas por 30 vehículos en el trayecto Riobamba- Ambato, con el fin de establecer nuevos límites máximos de velocidad para una carretera. La muestra arrojo los datos siguientes: </a:t>
            </a:r>
          </a:p>
          <a:p>
            <a:r>
              <a:rPr lang="es-EC" dirty="0"/>
              <a:t>90, 99, 104, 99, 119, 98, 95, 112, 95, 120, 100, 90, 116, 96, 114, 108, 98, 118, 100, 106, 114, 100, 112, 106, 100, 115, 111, 105, 114, 97 .</a:t>
            </a:r>
          </a:p>
          <a:p>
            <a:r>
              <a:rPr lang="es-EC" dirty="0">
                <a:solidFill>
                  <a:srgbClr val="FF0000"/>
                </a:solidFill>
              </a:rPr>
              <a:t>1- Toda vez que se tienen los datos, se recomienda ordenarlos de menor a mayor o viceversa </a:t>
            </a:r>
            <a:r>
              <a:rPr lang="es-EC" dirty="0"/>
              <a:t>90, 90, 95, 95, 96, 97, 98, 98, 99, 99, 100, 100, 100, 104, 105,106, 108, 111, 112, 112, 114, 114, 115, 116, 118, 119, 120</a:t>
            </a:r>
          </a:p>
          <a:p>
            <a:r>
              <a:rPr lang="es-EC" dirty="0"/>
              <a:t>                       f           fr</a:t>
            </a:r>
          </a:p>
          <a:p>
            <a:r>
              <a:rPr lang="es-EC" dirty="0"/>
              <a:t>90-95.           4</a:t>
            </a:r>
          </a:p>
          <a:p>
            <a:r>
              <a:rPr lang="es-EC" dirty="0"/>
              <a:t>96-101.         9</a:t>
            </a:r>
          </a:p>
          <a:p>
            <a:r>
              <a:rPr lang="es-EC" dirty="0"/>
              <a:t>102-107.       3</a:t>
            </a:r>
          </a:p>
          <a:p>
            <a:r>
              <a:rPr lang="es-EC" dirty="0"/>
              <a:t>108-113.      4  </a:t>
            </a:r>
          </a:p>
          <a:p>
            <a:r>
              <a:rPr lang="es-EC" dirty="0"/>
              <a:t>114-119</a:t>
            </a:r>
          </a:p>
          <a:p>
            <a:r>
              <a:rPr lang="es-EC" dirty="0"/>
              <a:t>120-125</a:t>
            </a:r>
            <a:br>
              <a:rPr lang="es-EC" dirty="0"/>
            </a:br>
            <a:endParaRPr lang="es-EC" dirty="0"/>
          </a:p>
          <a:p>
            <a:endParaRPr lang="es-ES_tradnl" dirty="0"/>
          </a:p>
        </p:txBody>
      </p:sp>
    </p:spTree>
    <p:extLst>
      <p:ext uri="{BB962C8B-B14F-4D97-AF65-F5344CB8AC3E}">
        <p14:creationId xmlns:p14="http://schemas.microsoft.com/office/powerpoint/2010/main" val="24467722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5A9067B-F40F-7745-BA2F-7CBBCBDC4083}"/>
              </a:ext>
            </a:extLst>
          </p:cNvPr>
          <p:cNvSpPr>
            <a:spLocks noGrp="1"/>
          </p:cNvSpPr>
          <p:nvPr>
            <p:ph idx="1"/>
          </p:nvPr>
        </p:nvSpPr>
        <p:spPr/>
        <p:txBody>
          <a:bodyPr/>
          <a:lstStyle/>
          <a:p>
            <a:r>
              <a:rPr lang="es-EC" dirty="0"/>
              <a:t>2- </a:t>
            </a:r>
            <a:r>
              <a:rPr lang="es-EC" dirty="0">
                <a:solidFill>
                  <a:srgbClr val="FF0000"/>
                </a:solidFill>
              </a:rPr>
              <a:t>obtendremos el número de intervalos que vamos a utilizar, para lo cual empleamos la Regla de Sturges: </a:t>
            </a:r>
          </a:p>
          <a:p>
            <a:r>
              <a:rPr lang="es-EC" dirty="0"/>
              <a:t>K = 1 + 3.3Log (30) = 1+ 3.3 (1.4771212547) =1+ 4.87 = 5.87 ≈ 6 </a:t>
            </a:r>
          </a:p>
          <a:p>
            <a:r>
              <a:rPr lang="es-EC" dirty="0">
                <a:solidFill>
                  <a:srgbClr val="FF0000"/>
                </a:solidFill>
              </a:rPr>
              <a:t>3- calculamos el rango de variación, </a:t>
            </a:r>
          </a:p>
          <a:p>
            <a:r>
              <a:rPr lang="es-EC" dirty="0"/>
              <a:t>R = 120 – 90 = 30 </a:t>
            </a:r>
          </a:p>
          <a:p>
            <a:r>
              <a:rPr lang="es-EC" dirty="0">
                <a:solidFill>
                  <a:srgbClr val="FF0000"/>
                </a:solidFill>
              </a:rPr>
              <a:t>4- obtenemos la amplitud de cada intervalo de clase como sigue: </a:t>
            </a:r>
          </a:p>
          <a:p>
            <a:endParaRPr lang="es-ES_tradnl" dirty="0"/>
          </a:p>
        </p:txBody>
      </p:sp>
      <p:pic>
        <p:nvPicPr>
          <p:cNvPr id="5" name="Imagen 4">
            <a:extLst>
              <a:ext uri="{FF2B5EF4-FFF2-40B4-BE49-F238E27FC236}">
                <a16:creationId xmlns:a16="http://schemas.microsoft.com/office/drawing/2014/main" id="{0C417A71-0DB0-8A43-AC67-E110FE31FA04}"/>
              </a:ext>
            </a:extLst>
          </p:cNvPr>
          <p:cNvPicPr>
            <a:picLocks noChangeAspect="1"/>
          </p:cNvPicPr>
          <p:nvPr/>
        </p:nvPicPr>
        <p:blipFill>
          <a:blip r:embed="rId2"/>
          <a:stretch>
            <a:fillRect/>
          </a:stretch>
        </p:blipFill>
        <p:spPr>
          <a:xfrm>
            <a:off x="4959350" y="5048834"/>
            <a:ext cx="2273300" cy="1016000"/>
          </a:xfrm>
          <a:prstGeom prst="rect">
            <a:avLst/>
          </a:prstGeom>
        </p:spPr>
      </p:pic>
      <p:sp>
        <p:nvSpPr>
          <p:cNvPr id="8" name="Título 1">
            <a:extLst>
              <a:ext uri="{FF2B5EF4-FFF2-40B4-BE49-F238E27FC236}">
                <a16:creationId xmlns:a16="http://schemas.microsoft.com/office/drawing/2014/main" id="{F8F8DB80-D431-F445-A789-05762698C05F}"/>
              </a:ext>
            </a:extLst>
          </p:cNvPr>
          <p:cNvSpPr txBox="1">
            <a:spLocks/>
          </p:cNvSpPr>
          <p:nvPr/>
        </p:nvSpPr>
        <p:spPr>
          <a:xfrm>
            <a:off x="838200" y="216844"/>
            <a:ext cx="10515600" cy="78405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C" b="1">
                <a:solidFill>
                  <a:srgbClr val="FF0000"/>
                </a:solidFill>
              </a:rPr>
              <a:t>EJEMPLO</a:t>
            </a:r>
            <a:endParaRPr lang="es-ES_tradnl" b="1" dirty="0">
              <a:solidFill>
                <a:srgbClr val="FF0000"/>
              </a:solidFill>
            </a:endParaRPr>
          </a:p>
        </p:txBody>
      </p:sp>
    </p:spTree>
    <p:extLst>
      <p:ext uri="{BB962C8B-B14F-4D97-AF65-F5344CB8AC3E}">
        <p14:creationId xmlns:p14="http://schemas.microsoft.com/office/powerpoint/2010/main" val="8318121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F40665-DFFF-F240-B7B7-C269774A283E}"/>
              </a:ext>
            </a:extLst>
          </p:cNvPr>
          <p:cNvSpPr>
            <a:spLocks noGrp="1"/>
          </p:cNvSpPr>
          <p:nvPr>
            <p:ph type="title"/>
          </p:nvPr>
        </p:nvSpPr>
        <p:spPr/>
        <p:txBody>
          <a:bodyPr/>
          <a:lstStyle/>
          <a:p>
            <a:r>
              <a:rPr lang="es-ES_tradnl" dirty="0"/>
              <a:t>INVESTIGAR  </a:t>
            </a:r>
          </a:p>
        </p:txBody>
      </p:sp>
      <p:sp>
        <p:nvSpPr>
          <p:cNvPr id="3" name="Marcador de contenido 2">
            <a:extLst>
              <a:ext uri="{FF2B5EF4-FFF2-40B4-BE49-F238E27FC236}">
                <a16:creationId xmlns:a16="http://schemas.microsoft.com/office/drawing/2014/main" id="{82D17516-A700-3F41-A2AD-E5E7B722F9D1}"/>
              </a:ext>
            </a:extLst>
          </p:cNvPr>
          <p:cNvSpPr>
            <a:spLocks noGrp="1"/>
          </p:cNvSpPr>
          <p:nvPr>
            <p:ph idx="1"/>
          </p:nvPr>
        </p:nvSpPr>
        <p:spPr/>
        <p:txBody>
          <a:bodyPr/>
          <a:lstStyle/>
          <a:p>
            <a:r>
              <a:rPr lang="es-ES_tradnl" dirty="0"/>
              <a:t>GRÁFICO DE PUNTOS.  Grupo 1</a:t>
            </a:r>
          </a:p>
          <a:p>
            <a:r>
              <a:rPr lang="es-ES_tradnl" dirty="0"/>
              <a:t>HISTOGRAMA. Grupo 3</a:t>
            </a:r>
          </a:p>
          <a:p>
            <a:r>
              <a:rPr lang="es-ES_tradnl" dirty="0"/>
              <a:t>OJIVA. Grupo 5</a:t>
            </a:r>
          </a:p>
          <a:p>
            <a:r>
              <a:rPr lang="es-ES_tradnl" dirty="0"/>
              <a:t>Barra. Grupo 2 </a:t>
            </a:r>
          </a:p>
          <a:p>
            <a:r>
              <a:rPr lang="es-ES_tradnl" dirty="0"/>
              <a:t>Sectores. grupo 4</a:t>
            </a:r>
          </a:p>
          <a:p>
            <a:endParaRPr lang="es-ES_tradnl" dirty="0"/>
          </a:p>
          <a:p>
            <a:endParaRPr lang="es-ES_tradnl" dirty="0"/>
          </a:p>
          <a:p>
            <a:endParaRPr lang="es-ES_tradnl" dirty="0"/>
          </a:p>
        </p:txBody>
      </p:sp>
    </p:spTree>
    <p:extLst>
      <p:ext uri="{BB962C8B-B14F-4D97-AF65-F5344CB8AC3E}">
        <p14:creationId xmlns:p14="http://schemas.microsoft.com/office/powerpoint/2010/main" val="42110133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3115" y="-5680"/>
            <a:ext cx="8911687" cy="784156"/>
          </a:xfrm>
        </p:spPr>
        <p:txBody>
          <a:bodyPr/>
          <a:lstStyle/>
          <a:p>
            <a:r>
              <a:rPr lang="es-EC" dirty="0">
                <a:solidFill>
                  <a:srgbClr val="C00000"/>
                </a:solidFill>
                <a:latin typeface="Times New Roman" panose="02020603050405020304" pitchFamily="18" charset="0"/>
                <a:cs typeface="Times New Roman" panose="02020603050405020304" pitchFamily="18" charset="0"/>
              </a:rPr>
              <a:t>GRÁFICO DE PUNTOS</a:t>
            </a:r>
            <a:endParaRPr lang="es-EC" dirty="0"/>
          </a:p>
        </p:txBody>
      </p:sp>
      <p:sp>
        <p:nvSpPr>
          <p:cNvPr id="3" name="Marcador de contenido 2"/>
          <p:cNvSpPr>
            <a:spLocks noGrp="1"/>
          </p:cNvSpPr>
          <p:nvPr>
            <p:ph idx="1"/>
          </p:nvPr>
        </p:nvSpPr>
        <p:spPr>
          <a:xfrm>
            <a:off x="787454" y="778476"/>
            <a:ext cx="8915400" cy="3777622"/>
          </a:xfrm>
        </p:spPr>
        <p:txBody>
          <a:bodyPr>
            <a:normAutofit/>
          </a:bodyPr>
          <a:lstStyle/>
          <a:p>
            <a:pPr algn="just"/>
            <a:r>
              <a:rPr lang="es-EC" sz="2400" dirty="0">
                <a:latin typeface="Times New Roman" panose="02020603050405020304" pitchFamily="18" charset="0"/>
                <a:cs typeface="Times New Roman" panose="02020603050405020304" pitchFamily="18" charset="0"/>
              </a:rPr>
              <a:t>En el eje horizontal se presenta el intervalo de los datos. Cada dato se representa por un punto colocado sobre este eje. </a:t>
            </a:r>
          </a:p>
          <a:p>
            <a:pPr algn="just"/>
            <a:r>
              <a:rPr lang="es-EC" sz="2400" dirty="0">
                <a:latin typeface="Times New Roman" panose="02020603050405020304" pitchFamily="18" charset="0"/>
                <a:cs typeface="Times New Roman" panose="02020603050405020304" pitchFamily="18" charset="0"/>
              </a:rPr>
              <a:t>Los tres puntos que se encuentran sobre el 18 del eje horizontal indican que hubo tres auditorías de 18 días. </a:t>
            </a:r>
          </a:p>
          <a:p>
            <a:pPr algn="just"/>
            <a:r>
              <a:rPr lang="es-EC" sz="2400" dirty="0">
                <a:latin typeface="Times New Roman" panose="02020603050405020304" pitchFamily="18" charset="0"/>
                <a:cs typeface="Times New Roman" panose="02020603050405020304" pitchFamily="18" charset="0"/>
              </a:rPr>
              <a:t>Las gráficas de puntos muestran los detalles de los datos y son útiles para comparar la distribución de los datos de dos o más variables.</a:t>
            </a:r>
          </a:p>
        </p:txBody>
      </p:sp>
      <p:pic>
        <p:nvPicPr>
          <p:cNvPr id="4" name="Imagen 3"/>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1875368" y="4146804"/>
            <a:ext cx="7539245" cy="2200482"/>
          </a:xfrm>
          <a:prstGeom prst="rect">
            <a:avLst/>
          </a:prstGeom>
          <a:ln>
            <a:noFill/>
          </a:ln>
          <a:effectLst>
            <a:outerShdw blurRad="292100" dist="139700" dir="2700000" algn="tl" rotWithShape="0">
              <a:srgbClr val="333333">
                <a:alpha val="65000"/>
              </a:srgbClr>
            </a:outerShdw>
          </a:effectLst>
        </p:spPr>
      </p:pic>
      <p:sp>
        <p:nvSpPr>
          <p:cNvPr id="5" name="Rectángulo 4"/>
          <p:cNvSpPr/>
          <p:nvPr/>
        </p:nvSpPr>
        <p:spPr>
          <a:xfrm>
            <a:off x="443842" y="6347286"/>
            <a:ext cx="10921284" cy="338554"/>
          </a:xfrm>
          <a:prstGeom prst="rect">
            <a:avLst/>
          </a:prstGeom>
        </p:spPr>
        <p:txBody>
          <a:bodyPr wrap="square">
            <a:spAutoFit/>
          </a:bodyPr>
          <a:lstStyle/>
          <a:p>
            <a:pPr algn="ctr"/>
            <a:r>
              <a:rPr lang="es-EC" sz="1600" dirty="0">
                <a:latin typeface="Times New Roman" panose="02020603050405020304" pitchFamily="18" charset="0"/>
                <a:cs typeface="Times New Roman" panose="02020603050405020304" pitchFamily="18" charset="0"/>
              </a:rPr>
              <a:t>GRÁFICO DE PUNTOS DE DATOS  DE LAS AUDITORIAS</a:t>
            </a:r>
          </a:p>
        </p:txBody>
      </p:sp>
    </p:spTree>
    <p:extLst>
      <p:ext uri="{BB962C8B-B14F-4D97-AF65-F5344CB8AC3E}">
        <p14:creationId xmlns:p14="http://schemas.microsoft.com/office/powerpoint/2010/main" val="19813452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76293" y="810131"/>
            <a:ext cx="8915400" cy="3777622"/>
          </a:xfrm>
        </p:spPr>
        <p:txBody>
          <a:bodyPr>
            <a:normAutofit/>
          </a:bodyPr>
          <a:lstStyle/>
          <a:p>
            <a:pPr algn="just"/>
            <a:r>
              <a:rPr lang="es-EC" sz="2400" dirty="0">
                <a:latin typeface="Times New Roman" panose="02020603050405020304" pitchFamily="18" charset="0"/>
                <a:cs typeface="Times New Roman" panose="02020603050405020304" pitchFamily="18" charset="0"/>
              </a:rPr>
              <a:t>Un histograma se construye colocando la variable de interés en el eje horizontal y la frecuencia, relativa o porcentual en el eje vertical. La frecuencia, de cada clase se indica dibujando un rectángulo cuya base está determinada por los límites de clase sobre el eje horizontal y cuya altura es la frecuencia, relativa o  porcentual.</a:t>
            </a:r>
          </a:p>
          <a:p>
            <a:pPr algn="just"/>
            <a:r>
              <a:rPr lang="es-EC" sz="2400" dirty="0">
                <a:latin typeface="Times New Roman" panose="02020603050405020304" pitchFamily="18" charset="0"/>
                <a:cs typeface="Times New Roman" panose="02020603050405020304" pitchFamily="18" charset="0"/>
              </a:rPr>
              <a:t>Los rectángulos adyacentes de un histograma se tocan uno a otro. A diferencia de las gráficas de barras, en un histograma no hay una separación natural entre los rectángulos de clases adyacentes. </a:t>
            </a:r>
          </a:p>
        </p:txBody>
      </p:sp>
      <p:sp>
        <p:nvSpPr>
          <p:cNvPr id="4" name="Título 1"/>
          <p:cNvSpPr>
            <a:spLocks noGrp="1"/>
          </p:cNvSpPr>
          <p:nvPr>
            <p:ph type="title"/>
          </p:nvPr>
        </p:nvSpPr>
        <p:spPr>
          <a:xfrm>
            <a:off x="51838" y="0"/>
            <a:ext cx="8911687" cy="810131"/>
          </a:xfrm>
        </p:spPr>
        <p:txBody>
          <a:bodyPr>
            <a:normAutofit/>
          </a:bodyPr>
          <a:lstStyle/>
          <a:p>
            <a:r>
              <a:rPr lang="es-EC" sz="3200" dirty="0">
                <a:solidFill>
                  <a:srgbClr val="C00000"/>
                </a:solidFill>
                <a:latin typeface="Times New Roman" panose="02020603050405020304" pitchFamily="18" charset="0"/>
                <a:cs typeface="Times New Roman" panose="02020603050405020304" pitchFamily="18" charset="0"/>
              </a:rPr>
              <a:t>HISTOGRAMA</a:t>
            </a:r>
            <a:endParaRPr lang="es-EC" sz="3200" dirty="0"/>
          </a:p>
        </p:txBody>
      </p:sp>
      <p:pic>
        <p:nvPicPr>
          <p:cNvPr id="5" name="Imagen 4"/>
          <p:cNvPicPr>
            <a:picLocks noChangeAspect="1"/>
          </p:cNvPicPr>
          <p:nvPr/>
        </p:nvPicPr>
        <p:blipFill>
          <a:blip r:embed="rId2"/>
          <a:stretch>
            <a:fillRect/>
          </a:stretch>
        </p:blipFill>
        <p:spPr>
          <a:xfrm>
            <a:off x="2198662" y="3702629"/>
            <a:ext cx="6343650" cy="2809875"/>
          </a:xfrm>
          <a:prstGeom prst="rect">
            <a:avLst/>
          </a:prstGeom>
          <a:ln>
            <a:noFill/>
          </a:ln>
          <a:effectLst>
            <a:outerShdw blurRad="292100" dist="139700" dir="2700000" algn="tl" rotWithShape="0">
              <a:srgbClr val="333333">
                <a:alpha val="65000"/>
              </a:srgbClr>
            </a:outerShdw>
          </a:effectLst>
        </p:spPr>
      </p:pic>
      <p:sp>
        <p:nvSpPr>
          <p:cNvPr id="6" name="Rectángulo 5"/>
          <p:cNvSpPr/>
          <p:nvPr/>
        </p:nvSpPr>
        <p:spPr>
          <a:xfrm>
            <a:off x="2537685" y="6512504"/>
            <a:ext cx="10921284" cy="338554"/>
          </a:xfrm>
          <a:prstGeom prst="rect">
            <a:avLst/>
          </a:prstGeom>
        </p:spPr>
        <p:txBody>
          <a:bodyPr wrap="square">
            <a:spAutoFit/>
          </a:bodyPr>
          <a:lstStyle/>
          <a:p>
            <a:r>
              <a:rPr lang="es-EC" sz="1600" dirty="0"/>
              <a:t>      </a:t>
            </a:r>
            <a:r>
              <a:rPr lang="es-EC" sz="1600" dirty="0">
                <a:latin typeface="Times New Roman" panose="02020603050405020304" pitchFamily="18" charset="0"/>
                <a:cs typeface="Times New Roman" panose="02020603050405020304" pitchFamily="18" charset="0"/>
              </a:rPr>
              <a:t>HISTOGRAMA DE DATOS  DE LAS AUDITORIAS</a:t>
            </a:r>
          </a:p>
        </p:txBody>
      </p:sp>
    </p:spTree>
    <p:extLst>
      <p:ext uri="{BB962C8B-B14F-4D97-AF65-F5344CB8AC3E}">
        <p14:creationId xmlns:p14="http://schemas.microsoft.com/office/powerpoint/2010/main" val="3509362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B72F9A-C7AA-EF48-AF68-B7C2730354DF}"/>
              </a:ext>
            </a:extLst>
          </p:cNvPr>
          <p:cNvSpPr>
            <a:spLocks noGrp="1"/>
          </p:cNvSpPr>
          <p:nvPr>
            <p:ph type="title"/>
          </p:nvPr>
        </p:nvSpPr>
        <p:spPr/>
        <p:txBody>
          <a:bodyPr/>
          <a:lstStyle/>
          <a:p>
            <a:r>
              <a:rPr lang="es-EC" b="1" dirty="0"/>
              <a:t>Medidas de dispersión, o de variabilidad</a:t>
            </a:r>
            <a:endParaRPr lang="es-ES_tradnl" b="1" dirty="0"/>
          </a:p>
        </p:txBody>
      </p:sp>
      <p:sp>
        <p:nvSpPr>
          <p:cNvPr id="3" name="Marcador de contenido 2">
            <a:extLst>
              <a:ext uri="{FF2B5EF4-FFF2-40B4-BE49-F238E27FC236}">
                <a16:creationId xmlns:a16="http://schemas.microsoft.com/office/drawing/2014/main" id="{9932307E-F2DF-6940-BF38-35C8A1823E3D}"/>
              </a:ext>
            </a:extLst>
          </p:cNvPr>
          <p:cNvSpPr>
            <a:spLocks noGrp="1"/>
          </p:cNvSpPr>
          <p:nvPr>
            <p:ph idx="1"/>
          </p:nvPr>
        </p:nvSpPr>
        <p:spPr/>
        <p:txBody>
          <a:bodyPr>
            <a:normAutofit/>
          </a:bodyPr>
          <a:lstStyle/>
          <a:p>
            <a:r>
              <a:rPr lang="es-EC" dirty="0"/>
              <a:t>Expresan cómo se distribuyen los datos en torno a alguna de las medidas de centralización, y son un complemento a estas para describir más fielmente un conjunto de datos.</a:t>
            </a:r>
          </a:p>
          <a:p>
            <a:endParaRPr lang="es-EC" dirty="0"/>
          </a:p>
          <a:p>
            <a:r>
              <a:rPr lang="es-EC" dirty="0"/>
              <a:t>Las </a:t>
            </a:r>
            <a:r>
              <a:rPr lang="es-EC" b="1" dirty="0"/>
              <a:t>medidas de dispersión</a:t>
            </a:r>
            <a:r>
              <a:rPr lang="es-EC" dirty="0"/>
              <a:t> pueden definirse como los valores numéricos cuyo objeto es analizar el grado de separación de los valores de una serie estadística con respecto a las </a:t>
            </a:r>
            <a:r>
              <a:rPr lang="es-EC" b="1" dirty="0"/>
              <a:t>medidas de tendencia central</a:t>
            </a:r>
            <a:r>
              <a:rPr lang="es-EC" dirty="0"/>
              <a:t> consideradas.</a:t>
            </a:r>
          </a:p>
          <a:p>
            <a:endParaRPr lang="es-EC" dirty="0"/>
          </a:p>
          <a:p>
            <a:endParaRPr lang="es-ES_tradnl" dirty="0"/>
          </a:p>
        </p:txBody>
      </p:sp>
    </p:spTree>
    <p:extLst>
      <p:ext uri="{BB962C8B-B14F-4D97-AF65-F5344CB8AC3E}">
        <p14:creationId xmlns:p14="http://schemas.microsoft.com/office/powerpoint/2010/main" val="15278544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1817330" y="542256"/>
            <a:ext cx="3754058" cy="2476500"/>
          </a:xfrm>
          <a:prstGeom prst="rect">
            <a:avLst/>
          </a:prstGeom>
          <a:ln>
            <a:noFill/>
          </a:ln>
          <a:effectLst>
            <a:outerShdw blurRad="292100" dist="139700" dir="2700000" algn="tl" rotWithShape="0">
              <a:srgbClr val="333333">
                <a:alpha val="65000"/>
              </a:srgbClr>
            </a:outerShdw>
          </a:effectLst>
        </p:spPr>
      </p:pic>
      <p:pic>
        <p:nvPicPr>
          <p:cNvPr id="5" name="Imagen 4"/>
          <p:cNvPicPr>
            <a:picLocks noChangeAspect="1"/>
          </p:cNvPicPr>
          <p:nvPr/>
        </p:nvPicPr>
        <p:blipFill>
          <a:blip r:embed="rId4">
            <a:extLst>
              <a:ext uri="{BEBA8EAE-BF5A-486C-A8C5-ECC9F3942E4B}">
                <a14:imgProps xmlns:a14="http://schemas.microsoft.com/office/drawing/2010/main">
                  <a14:imgLayer r:embed="rId5">
                    <a14:imgEffect>
                      <a14:sharpenSoften amount="25000"/>
                    </a14:imgEffect>
                  </a14:imgLayer>
                </a14:imgProps>
              </a:ext>
            </a:extLst>
          </a:blip>
          <a:stretch>
            <a:fillRect/>
          </a:stretch>
        </p:blipFill>
        <p:spPr>
          <a:xfrm>
            <a:off x="5963657" y="542256"/>
            <a:ext cx="4080993" cy="2574431"/>
          </a:xfrm>
          <a:prstGeom prst="rect">
            <a:avLst/>
          </a:prstGeom>
          <a:ln>
            <a:noFill/>
          </a:ln>
          <a:effectLst>
            <a:outerShdw blurRad="292100" dist="139700" dir="2700000" algn="tl" rotWithShape="0">
              <a:srgbClr val="333333">
                <a:alpha val="65000"/>
              </a:srgbClr>
            </a:outerShdw>
          </a:effectLst>
        </p:spPr>
      </p:pic>
      <p:pic>
        <p:nvPicPr>
          <p:cNvPr id="6" name="Imagen 5"/>
          <p:cNvPicPr>
            <a:picLocks noChangeAspect="1"/>
          </p:cNvPicPr>
          <p:nvPr/>
        </p:nvPicPr>
        <p:blipFill>
          <a:blip r:embed="rId6">
            <a:extLst>
              <a:ext uri="{BEBA8EAE-BF5A-486C-A8C5-ECC9F3942E4B}">
                <a14:imgProps xmlns:a14="http://schemas.microsoft.com/office/drawing/2010/main">
                  <a14:imgLayer r:embed="rId7">
                    <a14:imgEffect>
                      <a14:sharpenSoften amount="25000"/>
                    </a14:imgEffect>
                  </a14:imgLayer>
                </a14:imgProps>
              </a:ext>
            </a:extLst>
          </a:blip>
          <a:stretch>
            <a:fillRect/>
          </a:stretch>
        </p:blipFill>
        <p:spPr>
          <a:xfrm>
            <a:off x="1902651" y="3692113"/>
            <a:ext cx="3668737" cy="2611189"/>
          </a:xfrm>
          <a:prstGeom prst="rect">
            <a:avLst/>
          </a:prstGeom>
          <a:ln>
            <a:noFill/>
          </a:ln>
          <a:effectLst>
            <a:outerShdw blurRad="292100" dist="139700" dir="2700000" algn="tl" rotWithShape="0">
              <a:srgbClr val="333333">
                <a:alpha val="65000"/>
              </a:srgbClr>
            </a:outerShdw>
          </a:effectLst>
        </p:spPr>
      </p:pic>
      <p:pic>
        <p:nvPicPr>
          <p:cNvPr id="7" name="Imagen 6"/>
          <p:cNvPicPr>
            <a:picLocks noChangeAspect="1"/>
          </p:cNvPicPr>
          <p:nvPr/>
        </p:nvPicPr>
        <p:blipFill>
          <a:blip r:embed="rId8">
            <a:extLst>
              <a:ext uri="{BEBA8EAE-BF5A-486C-A8C5-ECC9F3942E4B}">
                <a14:imgProps xmlns:a14="http://schemas.microsoft.com/office/drawing/2010/main">
                  <a14:imgLayer r:embed="rId9">
                    <a14:imgEffect>
                      <a14:sharpenSoften amount="25000"/>
                    </a14:imgEffect>
                  </a14:imgLayer>
                </a14:imgProps>
              </a:ext>
            </a:extLst>
          </a:blip>
          <a:stretch>
            <a:fillRect/>
          </a:stretch>
        </p:blipFill>
        <p:spPr>
          <a:xfrm>
            <a:off x="5963657" y="3739064"/>
            <a:ext cx="4080993" cy="2578588"/>
          </a:xfrm>
          <a:prstGeom prst="rect">
            <a:avLst/>
          </a:prstGeom>
          <a:ln>
            <a:noFill/>
          </a:ln>
          <a:effectLst>
            <a:outerShdw blurRad="292100" dist="139700" dir="2700000" algn="tl" rotWithShape="0">
              <a:srgbClr val="333333">
                <a:alpha val="65000"/>
              </a:srgbClr>
            </a:outerShdw>
          </a:effectLst>
        </p:spPr>
      </p:pic>
      <p:sp>
        <p:nvSpPr>
          <p:cNvPr id="8" name="Rectángulo 7"/>
          <p:cNvSpPr/>
          <p:nvPr/>
        </p:nvSpPr>
        <p:spPr>
          <a:xfrm>
            <a:off x="1781542" y="3078756"/>
            <a:ext cx="3640499" cy="553357"/>
          </a:xfrm>
          <a:prstGeom prst="rect">
            <a:avLst/>
          </a:prstGeom>
        </p:spPr>
        <p:txBody>
          <a:bodyPr wrap="square">
            <a:spAutoFit/>
          </a:bodyPr>
          <a:lstStyle/>
          <a:p>
            <a:pPr algn="just">
              <a:lnSpc>
                <a:spcPct val="107000"/>
              </a:lnSpc>
              <a:spcAft>
                <a:spcPts val="0"/>
              </a:spcAft>
            </a:pPr>
            <a:r>
              <a:rPr lang="es-EC" sz="1400" dirty="0">
                <a:latin typeface="Times New Roman" panose="02020603050405020304" pitchFamily="18" charset="0"/>
                <a:ea typeface="Calibri" panose="020F0502020204030204" pitchFamily="34" charset="0"/>
                <a:cs typeface="Times New Roman" panose="02020603050405020304" pitchFamily="18" charset="0"/>
              </a:rPr>
              <a:t>Típico para calificaciones: la mayor parte están arriba de 70% y sólo hay unas cuantas bajas.</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5963657" y="3078757"/>
            <a:ext cx="6096000" cy="553357"/>
          </a:xfrm>
          <a:prstGeom prst="rect">
            <a:avLst/>
          </a:prstGeom>
        </p:spPr>
        <p:txBody>
          <a:bodyPr>
            <a:spAutoFit/>
          </a:bodyPr>
          <a:lstStyle/>
          <a:p>
            <a:pPr algn="just">
              <a:lnSpc>
                <a:spcPct val="107000"/>
              </a:lnSpc>
              <a:spcAft>
                <a:spcPts val="0"/>
              </a:spcAft>
            </a:pPr>
            <a:r>
              <a:rPr lang="es-EC" sz="1400" dirty="0">
                <a:latin typeface="Times New Roman" panose="02020603050405020304" pitchFamily="18" charset="0"/>
                <a:ea typeface="Calibri" panose="020F0502020204030204" pitchFamily="34" charset="0"/>
                <a:cs typeface="Times New Roman" panose="02020603050405020304" pitchFamily="18" charset="0"/>
              </a:rPr>
              <a:t>Histogramas típico para los precios de las casas; </a:t>
            </a:r>
          </a:p>
          <a:p>
            <a:pPr algn="just">
              <a:lnSpc>
                <a:spcPct val="107000"/>
              </a:lnSpc>
              <a:spcAft>
                <a:spcPts val="0"/>
              </a:spcAft>
            </a:pPr>
            <a:r>
              <a:rPr lang="es-EC" sz="1400" dirty="0">
                <a:latin typeface="Times New Roman" panose="02020603050405020304" pitchFamily="18" charset="0"/>
                <a:ea typeface="Calibri" panose="020F0502020204030204" pitchFamily="34" charset="0"/>
                <a:cs typeface="Times New Roman" panose="02020603050405020304" pitchFamily="18" charset="0"/>
              </a:rPr>
              <a:t>unas cuantas casas caras crean el sesgo a la derecha.</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ángulo 9"/>
          <p:cNvSpPr/>
          <p:nvPr/>
        </p:nvSpPr>
        <p:spPr>
          <a:xfrm>
            <a:off x="2868832" y="6424603"/>
            <a:ext cx="1736373" cy="307777"/>
          </a:xfrm>
          <a:prstGeom prst="rect">
            <a:avLst/>
          </a:prstGeom>
        </p:spPr>
        <p:txBody>
          <a:bodyPr wrap="none">
            <a:spAutoFit/>
          </a:bodyPr>
          <a:lstStyle/>
          <a:p>
            <a:r>
              <a:rPr lang="es-EC" sz="1400" dirty="0">
                <a:latin typeface="Times New Roman" panose="02020603050405020304" pitchFamily="18" charset="0"/>
                <a:ea typeface="Calibri" panose="020F0502020204030204" pitchFamily="34" charset="0"/>
              </a:rPr>
              <a:t>Histograma simétrico</a:t>
            </a:r>
            <a:endParaRPr lang="es-EC" sz="1400" dirty="0"/>
          </a:p>
        </p:txBody>
      </p:sp>
      <p:sp>
        <p:nvSpPr>
          <p:cNvPr id="11" name="Rectángulo 10"/>
          <p:cNvSpPr/>
          <p:nvPr/>
        </p:nvSpPr>
        <p:spPr>
          <a:xfrm>
            <a:off x="6272750" y="6424603"/>
            <a:ext cx="6096000" cy="307777"/>
          </a:xfrm>
          <a:prstGeom prst="rect">
            <a:avLst/>
          </a:prstGeom>
        </p:spPr>
        <p:txBody>
          <a:bodyPr>
            <a:spAutoFit/>
          </a:bodyPr>
          <a:lstStyle/>
          <a:p>
            <a:r>
              <a:rPr lang="es-EC" sz="1400" dirty="0">
                <a:latin typeface="Times New Roman" panose="02020603050405020304" pitchFamily="18" charset="0"/>
                <a:ea typeface="Calibri" panose="020F0502020204030204" pitchFamily="34" charset="0"/>
              </a:rPr>
              <a:t>Histograma típico en datos de negocios o economía.</a:t>
            </a:r>
            <a:endParaRPr lang="es-EC" sz="1400" dirty="0"/>
          </a:p>
        </p:txBody>
      </p:sp>
      <p:sp>
        <p:nvSpPr>
          <p:cNvPr id="12" name="Rectángulo 11"/>
          <p:cNvSpPr/>
          <p:nvPr/>
        </p:nvSpPr>
        <p:spPr>
          <a:xfrm>
            <a:off x="3075526" y="49813"/>
            <a:ext cx="5487721" cy="369332"/>
          </a:xfrm>
          <a:prstGeom prst="rect">
            <a:avLst/>
          </a:prstGeom>
        </p:spPr>
        <p:txBody>
          <a:bodyPr wrap="none">
            <a:spAutoFit/>
          </a:bodyPr>
          <a:lstStyle/>
          <a:p>
            <a:r>
              <a:rPr lang="es-EC" dirty="0">
                <a:latin typeface="Times New Roman" panose="02020603050405020304" pitchFamily="18" charset="0"/>
                <a:cs typeface="Times New Roman" panose="02020603050405020304" pitchFamily="18" charset="0"/>
              </a:rPr>
              <a:t>HISTOGRAMAS CON DISTINTOS TIPOS DE SESGO</a:t>
            </a:r>
          </a:p>
        </p:txBody>
      </p:sp>
    </p:spTree>
    <p:extLst>
      <p:ext uri="{BB962C8B-B14F-4D97-AF65-F5344CB8AC3E}">
        <p14:creationId xmlns:p14="http://schemas.microsoft.com/office/powerpoint/2010/main" val="38465316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93183" y="694414"/>
            <a:ext cx="10354055" cy="3777622"/>
          </a:xfrm>
        </p:spPr>
        <p:txBody>
          <a:bodyPr>
            <a:noAutofit/>
          </a:bodyPr>
          <a:lstStyle/>
          <a:p>
            <a:r>
              <a:rPr lang="es-EC" sz="1800" dirty="0">
                <a:latin typeface="Times New Roman" panose="02020603050405020304" pitchFamily="18" charset="0"/>
                <a:cs typeface="Times New Roman" panose="02020603050405020304" pitchFamily="18" charset="0"/>
              </a:rPr>
              <a:t>Ojiva es la gráfica de una distribución acumulada, y muestra los valores de los datos en el eje horizontal y las frecuencias </a:t>
            </a:r>
            <a:r>
              <a:rPr lang="es-EC" sz="1800" b="1" dirty="0">
                <a:latin typeface="Times New Roman" panose="02020603050405020304" pitchFamily="18" charset="0"/>
                <a:cs typeface="Times New Roman" panose="02020603050405020304" pitchFamily="18" charset="0"/>
              </a:rPr>
              <a:t>relativas acumuladas </a:t>
            </a:r>
            <a:r>
              <a:rPr lang="es-EC" sz="1800" dirty="0">
                <a:latin typeface="Times New Roman" panose="02020603050405020304" pitchFamily="18" charset="0"/>
                <a:cs typeface="Times New Roman" panose="02020603050405020304" pitchFamily="18" charset="0"/>
              </a:rPr>
              <a:t>o porcentuales acumuladas en el eje vertical. </a:t>
            </a:r>
          </a:p>
          <a:p>
            <a:r>
              <a:rPr lang="es-EC" sz="1800" dirty="0">
                <a:latin typeface="Times New Roman" panose="02020603050405020304" pitchFamily="18" charset="0"/>
                <a:cs typeface="Times New Roman" panose="02020603050405020304" pitchFamily="18" charset="0"/>
              </a:rPr>
              <a:t>La ojiva se construye al graficar cada uno de los puntos de la frecuencia acumulada de las clases. Como las clases de las auditorías son 10–14, 15–19, etc., hay huecos de una unidad entre 14 y 15, etc. Estos huecos se eliminan al graficar puntos a la mitad entre los dos límites de clase. Así, para la clase 10–14 se usa 14.5. </a:t>
            </a:r>
          </a:p>
          <a:p>
            <a:r>
              <a:rPr lang="es-EC" sz="1800" dirty="0">
                <a:latin typeface="Times New Roman" panose="02020603050405020304" pitchFamily="18" charset="0"/>
                <a:cs typeface="Times New Roman" panose="02020603050405020304" pitchFamily="18" charset="0"/>
              </a:rPr>
              <a:t>En la ojiva de la clase “menor o = que 14” cuya frecuencia acumulada es 4 se grafica mediante el punto que se localiza a 14.5 sobre el eje horizontal y a 4 sobre el vertical. Observe que en el extremo izquierdo de la ojiva se ha graficado un punto más. Este punto inicia la ojiva mostrando que en los datos no hay valores que se encuentren abajo de la clase 10–14. Este punto se encuentra a 9.5 unidades sobre el eje horizontal y a 0 unidades sobre el vertical. Para terminar los puntos graficados se conectan mediante líneas rectas.</a:t>
            </a:r>
          </a:p>
          <a:p>
            <a:pPr marL="0" indent="0">
              <a:buNone/>
            </a:pPr>
            <a:endParaRPr lang="es-EC" dirty="0">
              <a:latin typeface="Times New Roman" panose="02020603050405020304" pitchFamily="18" charset="0"/>
              <a:cs typeface="Times New Roman" panose="02020603050405020304" pitchFamily="18" charset="0"/>
            </a:endParaRPr>
          </a:p>
        </p:txBody>
      </p:sp>
      <p:sp>
        <p:nvSpPr>
          <p:cNvPr id="4" name="Título 1"/>
          <p:cNvSpPr>
            <a:spLocks noGrp="1"/>
          </p:cNvSpPr>
          <p:nvPr>
            <p:ph type="title"/>
          </p:nvPr>
        </p:nvSpPr>
        <p:spPr>
          <a:xfrm>
            <a:off x="193183" y="133668"/>
            <a:ext cx="8911687" cy="560746"/>
          </a:xfrm>
        </p:spPr>
        <p:txBody>
          <a:bodyPr>
            <a:normAutofit/>
          </a:bodyPr>
          <a:lstStyle/>
          <a:p>
            <a:r>
              <a:rPr lang="es-EC" sz="3200" dirty="0">
                <a:solidFill>
                  <a:srgbClr val="C00000"/>
                </a:solidFill>
                <a:latin typeface="Times New Roman" panose="02020603050405020304" pitchFamily="18" charset="0"/>
                <a:cs typeface="Times New Roman" panose="02020603050405020304" pitchFamily="18" charset="0"/>
              </a:rPr>
              <a:t>OJIVA</a:t>
            </a:r>
            <a:endParaRPr lang="es-EC" sz="3200" dirty="0"/>
          </a:p>
        </p:txBody>
      </p:sp>
      <p:pic>
        <p:nvPicPr>
          <p:cNvPr id="5" name="Imagen 4"/>
          <p:cNvPicPr>
            <a:picLocks noChangeAspect="1"/>
          </p:cNvPicPr>
          <p:nvPr/>
        </p:nvPicPr>
        <p:blipFill>
          <a:blip r:embed="rId2"/>
          <a:stretch>
            <a:fillRect/>
          </a:stretch>
        </p:blipFill>
        <p:spPr>
          <a:xfrm>
            <a:off x="3245879" y="3709116"/>
            <a:ext cx="6343650" cy="2831024"/>
          </a:xfrm>
          <a:prstGeom prst="rect">
            <a:avLst/>
          </a:prstGeom>
        </p:spPr>
      </p:pic>
      <p:sp>
        <p:nvSpPr>
          <p:cNvPr id="6" name="Rectángulo 5"/>
          <p:cNvSpPr/>
          <p:nvPr/>
        </p:nvSpPr>
        <p:spPr>
          <a:xfrm>
            <a:off x="2751518" y="6488668"/>
            <a:ext cx="7692980" cy="369332"/>
          </a:xfrm>
          <a:prstGeom prst="rect">
            <a:avLst/>
          </a:prstGeom>
        </p:spPr>
        <p:txBody>
          <a:bodyPr wrap="square">
            <a:spAutoFit/>
          </a:bodyPr>
          <a:lstStyle/>
          <a:p>
            <a:r>
              <a:rPr lang="es-EC" dirty="0">
                <a:latin typeface="Times New Roman" panose="02020603050405020304" pitchFamily="18" charset="0"/>
                <a:cs typeface="Times New Roman" panose="02020603050405020304" pitchFamily="18" charset="0"/>
              </a:rPr>
              <a:t>OJIVA DE LOS DATOS DE LAS DURACIONES DE LAS AUDITORÍAS</a:t>
            </a:r>
          </a:p>
        </p:txBody>
      </p:sp>
    </p:spTree>
    <p:extLst>
      <p:ext uri="{BB962C8B-B14F-4D97-AF65-F5344CB8AC3E}">
        <p14:creationId xmlns:p14="http://schemas.microsoft.com/office/powerpoint/2010/main" val="12160093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90649" y="435220"/>
            <a:ext cx="8911687" cy="1280890"/>
          </a:xfrm>
        </p:spPr>
        <p:txBody>
          <a:bodyPr/>
          <a:lstStyle/>
          <a:p>
            <a:r>
              <a:rPr lang="es-EC" dirty="0">
                <a:latin typeface="Times New Roman" panose="02020603050405020304" pitchFamily="18" charset="0"/>
                <a:cs typeface="Times New Roman" panose="02020603050405020304" pitchFamily="18" charset="0"/>
              </a:rPr>
              <a:t>EJERCICIO PRÁCTICO 5</a:t>
            </a:r>
            <a:endParaRPr lang="es-EC" dirty="0"/>
          </a:p>
        </p:txBody>
      </p:sp>
      <p:sp>
        <p:nvSpPr>
          <p:cNvPr id="3" name="Marcador de contenido 2"/>
          <p:cNvSpPr>
            <a:spLocks noGrp="1"/>
          </p:cNvSpPr>
          <p:nvPr>
            <p:ph idx="1"/>
          </p:nvPr>
        </p:nvSpPr>
        <p:spPr>
          <a:xfrm>
            <a:off x="1945269" y="1338330"/>
            <a:ext cx="8915400" cy="377780"/>
          </a:xfrm>
        </p:spPr>
        <p:txBody>
          <a:bodyPr>
            <a:noAutofit/>
          </a:bodyPr>
          <a:lstStyle/>
          <a:p>
            <a:pPr marL="0" indent="0">
              <a:buNone/>
            </a:pPr>
            <a:r>
              <a:rPr lang="es-EC" sz="2000" dirty="0">
                <a:latin typeface="Times New Roman" panose="02020603050405020304" pitchFamily="18" charset="0"/>
                <a:cs typeface="Times New Roman" panose="02020603050405020304" pitchFamily="18" charset="0"/>
              </a:rPr>
              <a:t>Considere la distribución de frecuencia siguiente.</a:t>
            </a:r>
          </a:p>
        </p:txBody>
      </p:sp>
      <p:sp>
        <p:nvSpPr>
          <p:cNvPr id="4" name="Rectángulo 3"/>
          <p:cNvSpPr/>
          <p:nvPr/>
        </p:nvSpPr>
        <p:spPr>
          <a:xfrm>
            <a:off x="1841679" y="4305300"/>
            <a:ext cx="9018990" cy="369332"/>
          </a:xfrm>
          <a:prstGeom prst="rect">
            <a:avLst/>
          </a:prstGeom>
        </p:spPr>
        <p:txBody>
          <a:bodyPr wrap="square">
            <a:spAutoFit/>
          </a:bodyPr>
          <a:lstStyle/>
          <a:p>
            <a:pPr marL="285750" indent="-285750">
              <a:buFont typeface="Arial" panose="020B0604020202020204" pitchFamily="34" charset="0"/>
              <a:buChar char="•"/>
            </a:pPr>
            <a:r>
              <a:rPr lang="es-EC" dirty="0">
                <a:latin typeface="Times New Roman" panose="02020603050405020304" pitchFamily="18" charset="0"/>
                <a:cs typeface="Times New Roman" panose="02020603050405020304" pitchFamily="18" charset="0"/>
              </a:rPr>
              <a:t>Construya una distribución de frecuencia acumulada Elabore un histograma y una ojiva</a:t>
            </a:r>
          </a:p>
        </p:txBody>
      </p:sp>
      <p:pic>
        <p:nvPicPr>
          <p:cNvPr id="5" name="Imagen 4"/>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3155324" y="1944710"/>
            <a:ext cx="4455151" cy="213199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39675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06559" y="602375"/>
            <a:ext cx="8911687" cy="1280890"/>
          </a:xfrm>
        </p:spPr>
        <p:txBody>
          <a:bodyPr/>
          <a:lstStyle/>
          <a:p>
            <a:r>
              <a:rPr lang="es-EC" dirty="0">
                <a:latin typeface="Times New Roman" panose="02020603050405020304" pitchFamily="18" charset="0"/>
                <a:cs typeface="Times New Roman" panose="02020603050405020304" pitchFamily="18" charset="0"/>
              </a:rPr>
              <a:t>EJERCICIO PRÁCTICO 5</a:t>
            </a:r>
            <a:endParaRPr lang="es-EC" dirty="0"/>
          </a:p>
        </p:txBody>
      </p:sp>
      <p:sp>
        <p:nvSpPr>
          <p:cNvPr id="3" name="Marcador de contenido 2"/>
          <p:cNvSpPr>
            <a:spLocks noGrp="1"/>
          </p:cNvSpPr>
          <p:nvPr>
            <p:ph idx="1"/>
          </p:nvPr>
        </p:nvSpPr>
        <p:spPr>
          <a:xfrm>
            <a:off x="2297022" y="4039674"/>
            <a:ext cx="8915400" cy="1214906"/>
          </a:xfrm>
        </p:spPr>
        <p:txBody>
          <a:bodyPr>
            <a:normAutofit fontScale="92500" lnSpcReduction="10000"/>
          </a:bodyPr>
          <a:lstStyle/>
          <a:p>
            <a:pPr>
              <a:buAutoNum type="alphaUcParenR"/>
            </a:pPr>
            <a:r>
              <a:rPr lang="es-EC" dirty="0">
                <a:latin typeface="Times New Roman" panose="02020603050405020304" pitchFamily="18" charset="0"/>
                <a:cs typeface="Times New Roman" panose="02020603050405020304" pitchFamily="18" charset="0"/>
              </a:rPr>
              <a:t>Elabore una distribución de frecuencia con todos los parámetros posibles.</a:t>
            </a:r>
          </a:p>
          <a:p>
            <a:pPr>
              <a:buFont typeface="Wingdings 3" charset="2"/>
              <a:buAutoNum type="alphaUcParenR"/>
            </a:pPr>
            <a:r>
              <a:rPr lang="es-EC" dirty="0">
                <a:latin typeface="Times New Roman" panose="02020603050405020304" pitchFamily="18" charset="0"/>
                <a:cs typeface="Times New Roman" panose="02020603050405020304" pitchFamily="18" charset="0"/>
              </a:rPr>
              <a:t>Construya un diagrama de punto.</a:t>
            </a:r>
          </a:p>
          <a:p>
            <a:pPr>
              <a:buAutoNum type="alphaUcParenR"/>
            </a:pPr>
            <a:endParaRPr lang="es-EC" dirty="0">
              <a:latin typeface="Times New Roman" panose="02020603050405020304" pitchFamily="18" charset="0"/>
              <a:cs typeface="Times New Roman" panose="02020603050405020304" pitchFamily="18" charset="0"/>
            </a:endParaRPr>
          </a:p>
        </p:txBody>
      </p:sp>
      <p:pic>
        <p:nvPicPr>
          <p:cNvPr id="4" name="Imagen 3"/>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2592925" y="2382592"/>
            <a:ext cx="6981288" cy="1045357"/>
          </a:xfrm>
          <a:prstGeom prst="rect">
            <a:avLst/>
          </a:prstGeom>
          <a:ln>
            <a:noFill/>
          </a:ln>
          <a:effectLst>
            <a:outerShdw blurRad="292100" dist="139700" dir="2700000" algn="tl" rotWithShape="0">
              <a:srgbClr val="333333">
                <a:alpha val="65000"/>
              </a:srgbClr>
            </a:outerShdw>
          </a:effectLst>
        </p:spPr>
      </p:pic>
      <p:sp>
        <p:nvSpPr>
          <p:cNvPr id="5" name="Marcador de contenido 2"/>
          <p:cNvSpPr txBox="1">
            <a:spLocks/>
          </p:cNvSpPr>
          <p:nvPr/>
        </p:nvSpPr>
        <p:spPr>
          <a:xfrm>
            <a:off x="2297022" y="1548682"/>
            <a:ext cx="8915400" cy="40942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s-EC" sz="2000">
                <a:latin typeface="Times New Roman" panose="02020603050405020304" pitchFamily="18" charset="0"/>
                <a:cs typeface="Times New Roman" panose="02020603050405020304" pitchFamily="18" charset="0"/>
              </a:rPr>
              <a:t>Considere los datos siguientes:</a:t>
            </a:r>
            <a:endParaRPr lang="es-EC"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74607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39207" y="1548295"/>
            <a:ext cx="8915400" cy="3777622"/>
          </a:xfrm>
        </p:spPr>
        <p:txBody>
          <a:bodyPr>
            <a:normAutofit/>
          </a:bodyPr>
          <a:lstStyle/>
          <a:p>
            <a:pPr marL="0" indent="0" algn="just">
              <a:buNone/>
            </a:pPr>
            <a:r>
              <a:rPr lang="es-EC" sz="2000" dirty="0">
                <a:latin typeface="Times New Roman" panose="02020603050405020304" pitchFamily="18" charset="0"/>
                <a:cs typeface="Times New Roman" panose="02020603050405020304" pitchFamily="18" charset="0"/>
              </a:rPr>
              <a:t>El personal de un consultorio analiza los tiempos de espera de los pacientes que requieren servicio de emergencia. Los datos siguientes son los tiempos de espera en minutos recolectados a lo largo de un mes.</a:t>
            </a:r>
          </a:p>
        </p:txBody>
      </p:sp>
      <p:sp>
        <p:nvSpPr>
          <p:cNvPr id="4" name="Rectángulo 3"/>
          <p:cNvSpPr/>
          <p:nvPr/>
        </p:nvSpPr>
        <p:spPr>
          <a:xfrm>
            <a:off x="1739207" y="3812598"/>
            <a:ext cx="10173751" cy="1938992"/>
          </a:xfrm>
          <a:prstGeom prst="rect">
            <a:avLst/>
          </a:prstGeom>
        </p:spPr>
        <p:txBody>
          <a:bodyPr wrap="square">
            <a:spAutoFit/>
          </a:bodyPr>
          <a:lstStyle/>
          <a:p>
            <a:r>
              <a:rPr lang="es-EC" sz="2000" dirty="0">
                <a:latin typeface="Times New Roman" panose="02020603050405020304" pitchFamily="18" charset="0"/>
                <a:cs typeface="Times New Roman" panose="02020603050405020304" pitchFamily="18" charset="0"/>
              </a:rPr>
              <a:t>Con las clases 0–4, 5–9, etcétera.</a:t>
            </a:r>
          </a:p>
          <a:p>
            <a:r>
              <a:rPr lang="es-EC" sz="2000" dirty="0">
                <a:latin typeface="Times New Roman" panose="02020603050405020304" pitchFamily="18" charset="0"/>
                <a:cs typeface="Times New Roman" panose="02020603050405020304" pitchFamily="18" charset="0"/>
              </a:rPr>
              <a:t>a. Muestre la distribución de la frecuencia absoluta y absoluta acumulada.</a:t>
            </a:r>
          </a:p>
          <a:p>
            <a:r>
              <a:rPr lang="es-EC" sz="2000" dirty="0">
                <a:latin typeface="Times New Roman" panose="02020603050405020304" pitchFamily="18" charset="0"/>
                <a:cs typeface="Times New Roman" panose="02020603050405020304" pitchFamily="18" charset="0"/>
              </a:rPr>
              <a:t>b. Exprese la distribución de la frecuencia relativa y frecuencia relativa porcentual.</a:t>
            </a:r>
          </a:p>
          <a:p>
            <a:r>
              <a:rPr lang="es-EC" sz="2000" dirty="0">
                <a:latin typeface="Times New Roman" panose="02020603050405020304" pitchFamily="18" charset="0"/>
                <a:cs typeface="Times New Roman" panose="02020603050405020304" pitchFamily="18" charset="0"/>
              </a:rPr>
              <a:t>c. Muestre la distribución de frecuencia relativa acumulada y porcentual acumulada.</a:t>
            </a:r>
          </a:p>
          <a:p>
            <a:r>
              <a:rPr lang="es-EC" sz="2000" dirty="0">
                <a:latin typeface="Times New Roman" panose="02020603050405020304" pitchFamily="18" charset="0"/>
                <a:cs typeface="Times New Roman" panose="02020603050405020304" pitchFamily="18" charset="0"/>
              </a:rPr>
              <a:t>d. ¿Cuál es la proporción de los pacientes que requieren servicio de emergencia y esperan 9 minutos o menos?</a:t>
            </a:r>
          </a:p>
        </p:txBody>
      </p:sp>
      <p:pic>
        <p:nvPicPr>
          <p:cNvPr id="5" name="Imagen 4"/>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2459865" y="2679738"/>
            <a:ext cx="7572777" cy="823316"/>
          </a:xfrm>
          <a:prstGeom prst="rect">
            <a:avLst/>
          </a:prstGeom>
          <a:ln>
            <a:noFill/>
          </a:ln>
          <a:effectLst>
            <a:outerShdw blurRad="292100" dist="139700" dir="2700000" algn="tl" rotWithShape="0">
              <a:srgbClr val="333333">
                <a:alpha val="65000"/>
              </a:srgbClr>
            </a:outerShdw>
          </a:effectLst>
        </p:spPr>
      </p:pic>
      <p:sp>
        <p:nvSpPr>
          <p:cNvPr id="7" name="Título 1"/>
          <p:cNvSpPr>
            <a:spLocks noGrp="1"/>
          </p:cNvSpPr>
          <p:nvPr>
            <p:ph type="title"/>
          </p:nvPr>
        </p:nvSpPr>
        <p:spPr/>
        <p:txBody>
          <a:bodyPr/>
          <a:lstStyle/>
          <a:p>
            <a:r>
              <a:rPr lang="es-EC" dirty="0">
                <a:latin typeface="Times New Roman" panose="02020603050405020304" pitchFamily="18" charset="0"/>
                <a:cs typeface="Times New Roman" panose="02020603050405020304" pitchFamily="18" charset="0"/>
              </a:rPr>
              <a:t>EJERCICIO PRÁCTICO 6</a:t>
            </a:r>
            <a:endParaRPr lang="es-EC" dirty="0"/>
          </a:p>
        </p:txBody>
      </p:sp>
    </p:spTree>
    <p:extLst>
      <p:ext uri="{BB962C8B-B14F-4D97-AF65-F5344CB8AC3E}">
        <p14:creationId xmlns:p14="http://schemas.microsoft.com/office/powerpoint/2010/main" val="1328497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546403-443C-3B4B-B2EF-C9E3CDB5D20A}"/>
              </a:ext>
            </a:extLst>
          </p:cNvPr>
          <p:cNvSpPr>
            <a:spLocks noGrp="1"/>
          </p:cNvSpPr>
          <p:nvPr>
            <p:ph type="title"/>
          </p:nvPr>
        </p:nvSpPr>
        <p:spPr>
          <a:xfrm>
            <a:off x="838200" y="365125"/>
            <a:ext cx="10515600" cy="707771"/>
          </a:xfrm>
        </p:spPr>
        <p:txBody>
          <a:bodyPr>
            <a:normAutofit fontScale="90000"/>
          </a:bodyPr>
          <a:lstStyle/>
          <a:p>
            <a:r>
              <a:rPr lang="es-EC" dirty="0"/>
              <a:t>Las medidas de dispersión son de dos tipos: </a:t>
            </a:r>
            <a:br>
              <a:rPr lang="es-EC" dirty="0"/>
            </a:br>
            <a:endParaRPr lang="es-ES_tradnl" dirty="0"/>
          </a:p>
        </p:txBody>
      </p:sp>
      <p:sp>
        <p:nvSpPr>
          <p:cNvPr id="3" name="Marcador de contenido 2">
            <a:extLst>
              <a:ext uri="{FF2B5EF4-FFF2-40B4-BE49-F238E27FC236}">
                <a16:creationId xmlns:a16="http://schemas.microsoft.com/office/drawing/2014/main" id="{DB4BF065-8DE0-C447-8696-7A25CC17E74A}"/>
              </a:ext>
            </a:extLst>
          </p:cNvPr>
          <p:cNvSpPr>
            <a:spLocks noGrp="1"/>
          </p:cNvSpPr>
          <p:nvPr>
            <p:ph idx="1"/>
          </p:nvPr>
        </p:nvSpPr>
        <p:spPr>
          <a:xfrm>
            <a:off x="838200" y="1072896"/>
            <a:ext cx="10515600" cy="5104067"/>
          </a:xfrm>
        </p:spPr>
        <p:txBody>
          <a:bodyPr>
            <a:normAutofit/>
          </a:bodyPr>
          <a:lstStyle/>
          <a:p>
            <a:pPr marL="0" indent="0">
              <a:buNone/>
            </a:pPr>
            <a:endParaRPr lang="es-EC" dirty="0"/>
          </a:p>
          <a:p>
            <a:pPr algn="just"/>
            <a:r>
              <a:rPr lang="es-EC" b="1" dirty="0"/>
              <a:t>Medidas de dispersión absoluta</a:t>
            </a:r>
            <a:r>
              <a:rPr lang="es-EC" dirty="0"/>
              <a:t>: </a:t>
            </a:r>
            <a:r>
              <a:rPr lang="es-EC" sz="3200" dirty="0">
                <a:solidFill>
                  <a:schemeClr val="accent2"/>
                </a:solidFill>
              </a:rPr>
              <a:t>como recorrido, desviación media, varianza y desviación típica, que se usan en los análisis estadísticos generales. </a:t>
            </a:r>
          </a:p>
          <a:p>
            <a:endParaRPr lang="es-EC" dirty="0"/>
          </a:p>
          <a:p>
            <a:r>
              <a:rPr lang="es-EC" b="1" dirty="0"/>
              <a:t>Medidas de dispersión relativa</a:t>
            </a:r>
            <a:r>
              <a:rPr lang="es-EC" dirty="0"/>
              <a:t>: que determinan la dispersión de la distribución estadística independientemente de las unidades en que se exprese la variable. Entre ellas se encuentran los coeficientes de apertura, el recorrido relativo, el coeficiente de variación (índice de dispersión de Pearson) y el índice de dispersión mediana.</a:t>
            </a:r>
          </a:p>
          <a:p>
            <a:endParaRPr lang="es-ES_tradnl" dirty="0"/>
          </a:p>
        </p:txBody>
      </p:sp>
    </p:spTree>
    <p:extLst>
      <p:ext uri="{BB962C8B-B14F-4D97-AF65-F5344CB8AC3E}">
        <p14:creationId xmlns:p14="http://schemas.microsoft.com/office/powerpoint/2010/main" val="2606713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C05E8E-CDEC-FC40-8617-598B2E0D6E04}"/>
              </a:ext>
            </a:extLst>
          </p:cNvPr>
          <p:cNvSpPr>
            <a:spLocks noGrp="1"/>
          </p:cNvSpPr>
          <p:nvPr>
            <p:ph type="title"/>
          </p:nvPr>
        </p:nvSpPr>
        <p:spPr/>
        <p:txBody>
          <a:bodyPr/>
          <a:lstStyle/>
          <a:p>
            <a:r>
              <a:rPr lang="es-EC" dirty="0"/>
              <a:t>Medidas de dispersión</a:t>
            </a:r>
            <a:endParaRPr lang="es-ES_tradnl" dirty="0"/>
          </a:p>
        </p:txBody>
      </p:sp>
      <p:sp>
        <p:nvSpPr>
          <p:cNvPr id="3" name="Marcador de contenido 2">
            <a:extLst>
              <a:ext uri="{FF2B5EF4-FFF2-40B4-BE49-F238E27FC236}">
                <a16:creationId xmlns:a16="http://schemas.microsoft.com/office/drawing/2014/main" id="{E14AA0E8-1138-F643-AFA4-965AB119491C}"/>
              </a:ext>
            </a:extLst>
          </p:cNvPr>
          <p:cNvSpPr>
            <a:spLocks noGrp="1"/>
          </p:cNvSpPr>
          <p:nvPr>
            <p:ph idx="1"/>
          </p:nvPr>
        </p:nvSpPr>
        <p:spPr/>
        <p:txBody>
          <a:bodyPr/>
          <a:lstStyle/>
          <a:p>
            <a:r>
              <a:rPr lang="es-EC" dirty="0"/>
              <a:t>Desviación de media. </a:t>
            </a:r>
          </a:p>
          <a:p>
            <a:r>
              <a:rPr lang="es-EC" dirty="0"/>
              <a:t>Varianza</a:t>
            </a:r>
          </a:p>
          <a:p>
            <a:r>
              <a:rPr lang="es-EC" dirty="0"/>
              <a:t>Desviación tipica</a:t>
            </a:r>
          </a:p>
          <a:p>
            <a:r>
              <a:rPr lang="es-EC" dirty="0"/>
              <a:t>Recorridos, amplitud o rango</a:t>
            </a:r>
          </a:p>
          <a:p>
            <a:endParaRPr lang="es-EC" dirty="0">
              <a:effectLst/>
            </a:endParaRPr>
          </a:p>
        </p:txBody>
      </p:sp>
    </p:spTree>
    <p:extLst>
      <p:ext uri="{BB962C8B-B14F-4D97-AF65-F5344CB8AC3E}">
        <p14:creationId xmlns:p14="http://schemas.microsoft.com/office/powerpoint/2010/main" val="4217704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DF78F3-DB36-F748-A169-CBE6CD00EB41}"/>
              </a:ext>
            </a:extLst>
          </p:cNvPr>
          <p:cNvSpPr>
            <a:spLocks noGrp="1"/>
          </p:cNvSpPr>
          <p:nvPr>
            <p:ph type="title"/>
          </p:nvPr>
        </p:nvSpPr>
        <p:spPr>
          <a:xfrm>
            <a:off x="838200" y="365125"/>
            <a:ext cx="10515600" cy="500507"/>
          </a:xfrm>
        </p:spPr>
        <p:txBody>
          <a:bodyPr>
            <a:normAutofit fontScale="90000"/>
          </a:bodyPr>
          <a:lstStyle/>
          <a:p>
            <a:r>
              <a:rPr lang="es-EC" b="1" dirty="0"/>
              <a:t>Desviación media </a:t>
            </a:r>
            <a:br>
              <a:rPr lang="es-EC" b="1" dirty="0"/>
            </a:br>
            <a:endParaRPr lang="es-ES_tradnl" dirty="0"/>
          </a:p>
        </p:txBody>
      </p:sp>
      <p:sp>
        <p:nvSpPr>
          <p:cNvPr id="3" name="Marcador de contenido 2">
            <a:extLst>
              <a:ext uri="{FF2B5EF4-FFF2-40B4-BE49-F238E27FC236}">
                <a16:creationId xmlns:a16="http://schemas.microsoft.com/office/drawing/2014/main" id="{482175CD-5617-8843-AAA8-A732767D7F3F}"/>
              </a:ext>
            </a:extLst>
          </p:cNvPr>
          <p:cNvSpPr>
            <a:spLocks noGrp="1"/>
          </p:cNvSpPr>
          <p:nvPr>
            <p:ph idx="1"/>
          </p:nvPr>
        </p:nvSpPr>
        <p:spPr>
          <a:xfrm>
            <a:off x="838200" y="950976"/>
            <a:ext cx="10515600" cy="5225987"/>
          </a:xfrm>
        </p:spPr>
        <p:txBody>
          <a:bodyPr/>
          <a:lstStyle/>
          <a:p>
            <a:pPr algn="just"/>
            <a:r>
              <a:rPr lang="es-EC" dirty="0"/>
              <a:t>Como medida de dispersión más frecuentemente utilizada, la </a:t>
            </a:r>
            <a:r>
              <a:rPr lang="es-EC" b="1" dirty="0"/>
              <a:t>desviación media</a:t>
            </a:r>
            <a:r>
              <a:rPr lang="es-EC" dirty="0"/>
              <a:t> se define como la </a:t>
            </a:r>
            <a:r>
              <a:rPr lang="es-EC" b="1" dirty="0"/>
              <a:t>media aritmética</a:t>
            </a:r>
            <a:r>
              <a:rPr lang="es-EC" dirty="0"/>
              <a:t> de los valores absolutos de la desviación de cada valor de la variable con respecto a la media. </a:t>
            </a:r>
          </a:p>
          <a:p>
            <a:pPr algn="just"/>
            <a:r>
              <a:rPr lang="es-EC" dirty="0"/>
              <a:t>Su formulación matemática es la siguiente:</a:t>
            </a:r>
            <a:br>
              <a:rPr lang="es-EC" dirty="0"/>
            </a:br>
            <a:endParaRPr lang="es-ES_tradnl" dirty="0"/>
          </a:p>
        </p:txBody>
      </p:sp>
      <p:sp>
        <p:nvSpPr>
          <p:cNvPr id="4" name="CuadroTexto 3">
            <a:extLst>
              <a:ext uri="{FF2B5EF4-FFF2-40B4-BE49-F238E27FC236}">
                <a16:creationId xmlns:a16="http://schemas.microsoft.com/office/drawing/2014/main" id="{8A9CB6A6-20D6-104B-B548-6D0D9B99510E}"/>
              </a:ext>
            </a:extLst>
          </p:cNvPr>
          <p:cNvSpPr txBox="1"/>
          <p:nvPr/>
        </p:nvSpPr>
        <p:spPr>
          <a:xfrm>
            <a:off x="838200" y="4579112"/>
            <a:ext cx="2938272" cy="2031325"/>
          </a:xfrm>
          <a:prstGeom prst="rect">
            <a:avLst/>
          </a:prstGeom>
          <a:noFill/>
        </p:spPr>
        <p:txBody>
          <a:bodyPr wrap="square" rtlCol="0">
            <a:spAutoFit/>
          </a:bodyPr>
          <a:lstStyle/>
          <a:p>
            <a:r>
              <a:rPr lang="es-EC" dirty="0"/>
              <a:t>Donde:</a:t>
            </a:r>
          </a:p>
          <a:p>
            <a:r>
              <a:rPr lang="es-EC" i="1" dirty="0"/>
              <a:t>x̄:</a:t>
            </a:r>
            <a:r>
              <a:rPr lang="es-EC" dirty="0"/>
              <a:t> media aritmética de los datos.</a:t>
            </a:r>
          </a:p>
          <a:p>
            <a:r>
              <a:rPr lang="es-EC" i="1" dirty="0"/>
              <a:t>x</a:t>
            </a:r>
            <a:r>
              <a:rPr lang="es-EC" i="1" baseline="-25000" dirty="0"/>
              <a:t>1</a:t>
            </a:r>
            <a:r>
              <a:rPr lang="es-EC" i="1" dirty="0"/>
              <a:t>, x</a:t>
            </a:r>
            <a:r>
              <a:rPr lang="es-EC" i="1" baseline="-25000" dirty="0"/>
              <a:t>2</a:t>
            </a:r>
            <a:r>
              <a:rPr lang="es-EC" i="1" dirty="0"/>
              <a:t>, x</a:t>
            </a:r>
            <a:r>
              <a:rPr lang="es-EC" i="1" baseline="-25000" dirty="0"/>
              <a:t>3</a:t>
            </a:r>
            <a:r>
              <a:rPr lang="es-EC" i="1" dirty="0"/>
              <a:t>, …, x</a:t>
            </a:r>
            <a:r>
              <a:rPr lang="es-EC" i="1" baseline="-25000" dirty="0"/>
              <a:t>n</a:t>
            </a:r>
            <a:r>
              <a:rPr lang="es-EC" i="1" dirty="0"/>
              <a:t>:</a:t>
            </a:r>
            <a:r>
              <a:rPr lang="es-EC" dirty="0"/>
              <a:t> datos.</a:t>
            </a:r>
          </a:p>
          <a:p>
            <a:r>
              <a:rPr lang="es-EC" i="1" dirty="0"/>
              <a:t>x</a:t>
            </a:r>
            <a:r>
              <a:rPr lang="es-EC" i="1" baseline="-25000" dirty="0"/>
              <a:t>i</a:t>
            </a:r>
            <a:r>
              <a:rPr lang="es-EC" i="1" dirty="0"/>
              <a:t>:</a:t>
            </a:r>
            <a:r>
              <a:rPr lang="es-EC" dirty="0"/>
              <a:t> cada uno de los datos.</a:t>
            </a:r>
          </a:p>
          <a:p>
            <a:r>
              <a:rPr lang="es-EC" i="1" dirty="0"/>
              <a:t>n:</a:t>
            </a:r>
            <a:r>
              <a:rPr lang="es-EC" dirty="0"/>
              <a:t> número de datos.</a:t>
            </a:r>
          </a:p>
          <a:p>
            <a:endParaRPr lang="es-ES_tradnl" dirty="0"/>
          </a:p>
        </p:txBody>
      </p:sp>
      <p:pic>
        <p:nvPicPr>
          <p:cNvPr id="7" name="Imagen 6">
            <a:extLst>
              <a:ext uri="{FF2B5EF4-FFF2-40B4-BE49-F238E27FC236}">
                <a16:creationId xmlns:a16="http://schemas.microsoft.com/office/drawing/2014/main" id="{5ECD8BC3-C524-294A-B1BF-A0CB02AFB87C}"/>
              </a:ext>
            </a:extLst>
          </p:cNvPr>
          <p:cNvPicPr>
            <a:picLocks noChangeAspect="1"/>
          </p:cNvPicPr>
          <p:nvPr/>
        </p:nvPicPr>
        <p:blipFill>
          <a:blip r:embed="rId2"/>
          <a:stretch>
            <a:fillRect/>
          </a:stretch>
        </p:blipFill>
        <p:spPr>
          <a:xfrm>
            <a:off x="554736" y="3156712"/>
            <a:ext cx="11734800" cy="1422400"/>
          </a:xfrm>
          <a:prstGeom prst="rect">
            <a:avLst/>
          </a:prstGeom>
        </p:spPr>
      </p:pic>
    </p:spTree>
    <p:extLst>
      <p:ext uri="{BB962C8B-B14F-4D97-AF65-F5344CB8AC3E}">
        <p14:creationId xmlns:p14="http://schemas.microsoft.com/office/powerpoint/2010/main" val="3020255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84C558-23C8-9646-95F1-59A1D5E8B1D5}"/>
              </a:ext>
            </a:extLst>
          </p:cNvPr>
          <p:cNvSpPr>
            <a:spLocks noGrp="1"/>
          </p:cNvSpPr>
          <p:nvPr>
            <p:ph type="title"/>
          </p:nvPr>
        </p:nvSpPr>
        <p:spPr/>
        <p:txBody>
          <a:bodyPr/>
          <a:lstStyle/>
          <a:p>
            <a:r>
              <a:rPr lang="es-ES_tradnl" dirty="0"/>
              <a:t>Ejemplo calculo de desviación media</a:t>
            </a:r>
          </a:p>
        </p:txBody>
      </p:sp>
      <p:sp>
        <p:nvSpPr>
          <p:cNvPr id="3" name="Marcador de contenido 2">
            <a:extLst>
              <a:ext uri="{FF2B5EF4-FFF2-40B4-BE49-F238E27FC236}">
                <a16:creationId xmlns:a16="http://schemas.microsoft.com/office/drawing/2014/main" id="{B600AAC7-6287-CB4B-8D85-F8FC31A043DD}"/>
              </a:ext>
            </a:extLst>
          </p:cNvPr>
          <p:cNvSpPr>
            <a:spLocks noGrp="1"/>
          </p:cNvSpPr>
          <p:nvPr>
            <p:ph idx="1"/>
          </p:nvPr>
        </p:nvSpPr>
        <p:spPr/>
        <p:txBody>
          <a:bodyPr>
            <a:normAutofit/>
          </a:bodyPr>
          <a:lstStyle/>
          <a:p>
            <a:pPr marL="0" indent="0">
              <a:buNone/>
            </a:pPr>
            <a:r>
              <a:rPr lang="es-EC" dirty="0"/>
              <a:t>Calcular la desviación media de los siguientes datos: 2, 4, 6 y 8.</a:t>
            </a:r>
          </a:p>
          <a:p>
            <a:pPr marL="0" indent="0">
              <a:buNone/>
            </a:pPr>
            <a:r>
              <a:rPr lang="es-ES_tradnl" dirty="0"/>
              <a:t>Qué es lo primero que debo hacer? </a:t>
            </a:r>
          </a:p>
          <a:p>
            <a:pPr marL="0" indent="0">
              <a:buNone/>
            </a:pPr>
            <a:r>
              <a:rPr lang="es-ES_tradnl" dirty="0"/>
              <a:t>Después??</a:t>
            </a:r>
          </a:p>
          <a:p>
            <a:pPr marL="0" indent="0">
              <a:buNone/>
            </a:pPr>
            <a:endParaRPr lang="es-ES_tradnl" dirty="0"/>
          </a:p>
          <a:p>
            <a:pPr marL="0" indent="0">
              <a:buNone/>
            </a:pPr>
            <a:endParaRPr lang="es-ES_tradnl" dirty="0"/>
          </a:p>
        </p:txBody>
      </p:sp>
    </p:spTree>
    <p:extLst>
      <p:ext uri="{BB962C8B-B14F-4D97-AF65-F5344CB8AC3E}">
        <p14:creationId xmlns:p14="http://schemas.microsoft.com/office/powerpoint/2010/main" val="905926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CF2090-831D-634A-B74B-10476A45EE31}"/>
              </a:ext>
            </a:extLst>
          </p:cNvPr>
          <p:cNvSpPr>
            <a:spLocks noGrp="1"/>
          </p:cNvSpPr>
          <p:nvPr>
            <p:ph type="title"/>
          </p:nvPr>
        </p:nvSpPr>
        <p:spPr/>
        <p:txBody>
          <a:bodyPr/>
          <a:lstStyle/>
          <a:p>
            <a:r>
              <a:rPr lang="es-EC" b="1" dirty="0"/>
              <a:t>Ejemplo</a:t>
            </a:r>
            <a:endParaRPr lang="es-ES_tradnl" dirty="0"/>
          </a:p>
        </p:txBody>
      </p:sp>
      <p:sp>
        <p:nvSpPr>
          <p:cNvPr id="3" name="Marcador de contenido 2">
            <a:extLst>
              <a:ext uri="{FF2B5EF4-FFF2-40B4-BE49-F238E27FC236}">
                <a16:creationId xmlns:a16="http://schemas.microsoft.com/office/drawing/2014/main" id="{9E899006-F723-3446-8274-90CC3ED6FF08}"/>
              </a:ext>
            </a:extLst>
          </p:cNvPr>
          <p:cNvSpPr>
            <a:spLocks noGrp="1"/>
          </p:cNvSpPr>
          <p:nvPr>
            <p:ph idx="1"/>
          </p:nvPr>
        </p:nvSpPr>
        <p:spPr/>
        <p:txBody>
          <a:bodyPr/>
          <a:lstStyle/>
          <a:p>
            <a:r>
              <a:rPr lang="es-EC" dirty="0"/>
              <a:t>Calcular la desviación media de los siguientes datos: 3, 5, 8, 6, 2, 4, 7 y 5.</a:t>
            </a:r>
          </a:p>
          <a:p>
            <a:pPr marL="0" indent="0">
              <a:buNone/>
            </a:pPr>
            <a:br>
              <a:rPr lang="es-EC" dirty="0"/>
            </a:br>
            <a:endParaRPr lang="es-ES_tradnl" dirty="0"/>
          </a:p>
        </p:txBody>
      </p:sp>
    </p:spTree>
    <p:extLst>
      <p:ext uri="{BB962C8B-B14F-4D97-AF65-F5344CB8AC3E}">
        <p14:creationId xmlns:p14="http://schemas.microsoft.com/office/powerpoint/2010/main" val="3269288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537475-64C9-3B4B-A87C-3071D6087422}"/>
              </a:ext>
            </a:extLst>
          </p:cNvPr>
          <p:cNvSpPr>
            <a:spLocks noGrp="1"/>
          </p:cNvSpPr>
          <p:nvPr>
            <p:ph type="title"/>
          </p:nvPr>
        </p:nvSpPr>
        <p:spPr/>
        <p:txBody>
          <a:bodyPr/>
          <a:lstStyle/>
          <a:p>
            <a:r>
              <a:rPr lang="es-EC" b="1" dirty="0"/>
              <a:t>Ejercicios para practicar</a:t>
            </a:r>
            <a:br>
              <a:rPr lang="es-EC" b="1" dirty="0"/>
            </a:br>
            <a:endParaRPr lang="es-ES_tradnl" dirty="0"/>
          </a:p>
        </p:txBody>
      </p:sp>
      <p:sp>
        <p:nvSpPr>
          <p:cNvPr id="3" name="Marcador de contenido 2">
            <a:extLst>
              <a:ext uri="{FF2B5EF4-FFF2-40B4-BE49-F238E27FC236}">
                <a16:creationId xmlns:a16="http://schemas.microsoft.com/office/drawing/2014/main" id="{6029A2FC-59A1-2B42-BF12-30E571EE9E5E}"/>
              </a:ext>
            </a:extLst>
          </p:cNvPr>
          <p:cNvSpPr>
            <a:spLocks noGrp="1"/>
          </p:cNvSpPr>
          <p:nvPr>
            <p:ph idx="1"/>
          </p:nvPr>
        </p:nvSpPr>
        <p:spPr/>
        <p:txBody>
          <a:bodyPr/>
          <a:lstStyle/>
          <a:p>
            <a:r>
              <a:rPr lang="es-EC" dirty="0"/>
              <a:t>Calcula la desviación media de los siguientes datos:</a:t>
            </a:r>
          </a:p>
          <a:p>
            <a:endParaRPr lang="es-EC" dirty="0"/>
          </a:p>
          <a:p>
            <a:r>
              <a:rPr lang="es-EC" dirty="0"/>
              <a:t>a) 10 cm, 12 cm, 20 cm.  </a:t>
            </a:r>
          </a:p>
          <a:p>
            <a:r>
              <a:rPr lang="es-EC" dirty="0"/>
              <a:t>b) 12 s, 15 s, 18 s, 17 s. </a:t>
            </a:r>
          </a:p>
          <a:p>
            <a:r>
              <a:rPr lang="es-EC" dirty="0"/>
              <a:t>C) nùmero de hermanos 3, 1,0,0, 1, 3, 2</a:t>
            </a:r>
            <a:br>
              <a:rPr lang="es-EC" dirty="0"/>
            </a:br>
            <a:endParaRPr lang="es-ES_tradnl" dirty="0"/>
          </a:p>
        </p:txBody>
      </p:sp>
    </p:spTree>
    <p:extLst>
      <p:ext uri="{BB962C8B-B14F-4D97-AF65-F5344CB8AC3E}">
        <p14:creationId xmlns:p14="http://schemas.microsoft.com/office/powerpoint/2010/main" val="259710201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2015</TotalTime>
  <Words>2517</Words>
  <Application>Microsoft Macintosh PowerPoint</Application>
  <PresentationFormat>Panorámica</PresentationFormat>
  <Paragraphs>204</Paragraphs>
  <Slides>34</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34</vt:i4>
      </vt:variant>
    </vt:vector>
  </HeadingPairs>
  <TitlesOfParts>
    <vt:vector size="42" baseType="lpstr">
      <vt:lpstr>Arial</vt:lpstr>
      <vt:lpstr>Calibri</vt:lpstr>
      <vt:lpstr>Calibri Light</vt:lpstr>
      <vt:lpstr>Open Sans</vt:lpstr>
      <vt:lpstr>Plus Jakarta Sans</vt:lpstr>
      <vt:lpstr>Times New Roman</vt:lpstr>
      <vt:lpstr>Wingdings 3</vt:lpstr>
      <vt:lpstr>Tema de Office</vt:lpstr>
      <vt:lpstr>MEDIDAS DE DISPERSIÓN o MEDIDAS DE VARIABILIDAD</vt:lpstr>
      <vt:lpstr>Qué son?</vt:lpstr>
      <vt:lpstr>Medidas de dispersión, o de variabilidad</vt:lpstr>
      <vt:lpstr>Las medidas de dispersión son de dos tipos:  </vt:lpstr>
      <vt:lpstr>Medidas de dispersión</vt:lpstr>
      <vt:lpstr>Desviación media  </vt:lpstr>
      <vt:lpstr>Ejemplo calculo de desviación media</vt:lpstr>
      <vt:lpstr>Ejemplo</vt:lpstr>
      <vt:lpstr>Ejercicios para practicar </vt:lpstr>
      <vt:lpstr>Presentación de PowerPoint</vt:lpstr>
      <vt:lpstr>Varianza </vt:lpstr>
      <vt:lpstr>EJEMPLO</vt:lpstr>
      <vt:lpstr>Desviación típica o estádar</vt:lpstr>
      <vt:lpstr>EJEMPLO </vt:lpstr>
      <vt:lpstr>Rango, recorrido o amplitud </vt:lpstr>
      <vt:lpstr>Ejercicio: Medidas de dispersión </vt:lpstr>
      <vt:lpstr>GRÁFICAS ESTADÍSTICAS </vt:lpstr>
      <vt:lpstr>GRÁFICO DE BARRAS</vt:lpstr>
      <vt:lpstr>GRÁFICO DE SECTORES</vt:lpstr>
      <vt:lpstr>EJERCICIO PRÁCTICO 1</vt:lpstr>
      <vt:lpstr>EJERCICIO PRÁCTICO 2</vt:lpstr>
      <vt:lpstr>Datos agrupados  </vt:lpstr>
      <vt:lpstr>Reglas para intervalos</vt:lpstr>
      <vt:lpstr>Presentación de PowerPoint</vt:lpstr>
      <vt:lpstr>EJEMPLO</vt:lpstr>
      <vt:lpstr>Presentación de PowerPoint</vt:lpstr>
      <vt:lpstr>INVESTIGAR  </vt:lpstr>
      <vt:lpstr>GRÁFICO DE PUNTOS</vt:lpstr>
      <vt:lpstr>HISTOGRAMA</vt:lpstr>
      <vt:lpstr>Presentación de PowerPoint</vt:lpstr>
      <vt:lpstr>OJIVA</vt:lpstr>
      <vt:lpstr>EJERCICIO PRÁCTICO 5</vt:lpstr>
      <vt:lpstr>EJERCICIO PRÁCTICO 5</vt:lpstr>
      <vt:lpstr>EJERCICIO PRÁCTICO 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Fabiana Maria De Leon Nicaretta</dc:creator>
  <cp:lastModifiedBy>Fabiana Maria De Leon Nicaretta</cp:lastModifiedBy>
  <cp:revision>18</cp:revision>
  <dcterms:created xsi:type="dcterms:W3CDTF">2022-01-10T18:37:25Z</dcterms:created>
  <dcterms:modified xsi:type="dcterms:W3CDTF">2023-11-30T22:23:01Z</dcterms:modified>
</cp:coreProperties>
</file>