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2"/>
  </p:notesMasterIdLst>
  <p:sldIdLst>
    <p:sldId id="257" r:id="rId2"/>
    <p:sldId id="256" r:id="rId3"/>
    <p:sldId id="258" r:id="rId4"/>
    <p:sldId id="261" r:id="rId5"/>
    <p:sldId id="265" r:id="rId6"/>
    <p:sldId id="262" r:id="rId7"/>
    <p:sldId id="277" r:id="rId8"/>
    <p:sldId id="269" r:id="rId9"/>
    <p:sldId id="270" r:id="rId10"/>
    <p:sldId id="281" r:id="rId11"/>
    <p:sldId id="284" r:id="rId12"/>
    <p:sldId id="264" r:id="rId13"/>
    <p:sldId id="286" r:id="rId14"/>
    <p:sldId id="278" r:id="rId15"/>
    <p:sldId id="279" r:id="rId16"/>
    <p:sldId id="287" r:id="rId17"/>
    <p:sldId id="280" r:id="rId18"/>
    <p:sldId id="288" r:id="rId19"/>
    <p:sldId id="282" r:id="rId20"/>
    <p:sldId id="283" r:id="rId21"/>
    <p:sldId id="289" r:id="rId22"/>
    <p:sldId id="271" r:id="rId23"/>
    <p:sldId id="272" r:id="rId24"/>
    <p:sldId id="273" r:id="rId25"/>
    <p:sldId id="274" r:id="rId26"/>
    <p:sldId id="275" r:id="rId27"/>
    <p:sldId id="276" r:id="rId28"/>
    <p:sldId id="266" r:id="rId29"/>
    <p:sldId id="259" r:id="rId30"/>
    <p:sldId id="26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372FC-CF4F-4A8C-9FB0-84F3988A291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9D9A5EF-CE1B-4DD7-909E-C1C75B81B7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400" dirty="0"/>
            <a:t>La experimentación (pensar, percibir, sensaciones, recordar, sentir…) es algo fundamental</a:t>
          </a:r>
          <a:endParaRPr lang="en-US" sz="1400" dirty="0"/>
        </a:p>
      </dgm:t>
    </dgm:pt>
    <dgm:pt modelId="{2958FFFC-1F9B-441F-9800-73F9FEE907B6}" type="parTrans" cxnId="{7F70C89D-E3FD-43BD-B1A6-C5889B43766F}">
      <dgm:prSet/>
      <dgm:spPr/>
      <dgm:t>
        <a:bodyPr/>
        <a:lstStyle/>
        <a:p>
          <a:endParaRPr lang="en-US"/>
        </a:p>
      </dgm:t>
    </dgm:pt>
    <dgm:pt modelId="{9F4437AA-2D10-4137-987C-F42A127BFBCD}" type="sibTrans" cxnId="{7F70C89D-E3FD-43BD-B1A6-C5889B43766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517D4A4-7C9C-43A3-8B90-4E7E5BB60D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400" dirty="0"/>
            <a:t>La experiencia subjetiva de la persona es el primer indicador del comportamiento</a:t>
          </a:r>
          <a:endParaRPr lang="en-US" sz="1400" dirty="0"/>
        </a:p>
      </dgm:t>
    </dgm:pt>
    <dgm:pt modelId="{D03EDFDC-FFC3-4DF0-9791-F69C68F8DB7F}" type="parTrans" cxnId="{645D48A9-90F2-46A4-BFD3-40CF6E07FEFB}">
      <dgm:prSet/>
      <dgm:spPr/>
      <dgm:t>
        <a:bodyPr/>
        <a:lstStyle/>
        <a:p>
          <a:endParaRPr lang="en-US"/>
        </a:p>
      </dgm:t>
    </dgm:pt>
    <dgm:pt modelId="{02DBB2AC-FED3-4490-8600-69015FC22177}" type="sibTrans" cxnId="{645D48A9-90F2-46A4-BFD3-40CF6E07FEF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BF29E9F-7EB6-4D87-80C5-3EB6B8E067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400" dirty="0"/>
            <a:t>Una comprensión precisa del comportamiento humano no se puede conseguir a través del estudio de animales – VISION HOLÍSTICA </a:t>
          </a:r>
          <a:endParaRPr lang="en-US" sz="1400" dirty="0"/>
        </a:p>
      </dgm:t>
    </dgm:pt>
    <dgm:pt modelId="{5CE1A0DE-8618-4D90-87D7-F597B2786217}" type="parTrans" cxnId="{17B25F88-4DF2-475E-9F37-0C93B019FA01}">
      <dgm:prSet/>
      <dgm:spPr/>
      <dgm:t>
        <a:bodyPr/>
        <a:lstStyle/>
        <a:p>
          <a:endParaRPr lang="en-US"/>
        </a:p>
      </dgm:t>
    </dgm:pt>
    <dgm:pt modelId="{F0DE6377-3FA6-4942-9797-D6456FC1F3CC}" type="sibTrans" cxnId="{17B25F88-4DF2-475E-9F37-0C93B019FA0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94C47AC-FC94-4FAB-89B4-8A1A243961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400" dirty="0"/>
            <a:t>El</a:t>
          </a:r>
          <a:r>
            <a:rPr lang="es-MX" sz="1400" b="1" dirty="0"/>
            <a:t> </a:t>
          </a:r>
          <a:r>
            <a:rPr lang="es-MX" sz="1400" dirty="0"/>
            <a:t>libre albedrío existe y las personas deberían aceptar su responsabilidad para el autocrecimiento y cumplimiento. </a:t>
          </a:r>
          <a:endParaRPr lang="en-US" sz="1400" dirty="0"/>
        </a:p>
      </dgm:t>
    </dgm:pt>
    <dgm:pt modelId="{CCE5709F-2B12-47DD-BC04-DA78094EF6C9}" type="parTrans" cxnId="{8BCE1865-9E1B-41DF-B5F7-2C8EE7496D41}">
      <dgm:prSet/>
      <dgm:spPr/>
      <dgm:t>
        <a:bodyPr/>
        <a:lstStyle/>
        <a:p>
          <a:endParaRPr lang="en-US"/>
        </a:p>
      </dgm:t>
    </dgm:pt>
    <dgm:pt modelId="{FEDF50B2-3F3F-4EB6-A9B0-1508A598F4AB}" type="sibTrans" cxnId="{8BCE1865-9E1B-41DF-B5F7-2C8EE7496D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DA4491F-0796-4BF5-A757-34DF3BE098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400" dirty="0"/>
            <a:t>Ningún comportamiento está determinado</a:t>
          </a:r>
          <a:endParaRPr lang="en-US" sz="1400" dirty="0"/>
        </a:p>
      </dgm:t>
    </dgm:pt>
    <dgm:pt modelId="{3FDAA8E2-EF29-4D87-B3AD-EC6F96C37C91}" type="parTrans" cxnId="{663CF775-FEAD-40F9-B03E-B67EF10735B6}">
      <dgm:prSet/>
      <dgm:spPr/>
      <dgm:t>
        <a:bodyPr/>
        <a:lstStyle/>
        <a:p>
          <a:endParaRPr lang="en-US"/>
        </a:p>
      </dgm:t>
    </dgm:pt>
    <dgm:pt modelId="{C2C350ED-331B-44C6-AB04-04545167CE56}" type="sibTrans" cxnId="{663CF775-FEAD-40F9-B03E-B67EF10735B6}">
      <dgm:prSet/>
      <dgm:spPr/>
      <dgm:t>
        <a:bodyPr/>
        <a:lstStyle/>
        <a:p>
          <a:endParaRPr lang="en-US"/>
        </a:p>
      </dgm:t>
    </dgm:pt>
    <dgm:pt modelId="{E84E8A68-CD2E-42D7-B68C-B2E5AA529E7D}" type="pres">
      <dgm:prSet presAssocID="{ADF372FC-CF4F-4A8C-9FB0-84F3988A2914}" presName="root" presStyleCnt="0">
        <dgm:presLayoutVars>
          <dgm:dir/>
          <dgm:resizeHandles val="exact"/>
        </dgm:presLayoutVars>
      </dgm:prSet>
      <dgm:spPr/>
    </dgm:pt>
    <dgm:pt modelId="{3BA98764-B7F4-4831-81DB-154C5555D7B8}" type="pres">
      <dgm:prSet presAssocID="{ADF372FC-CF4F-4A8C-9FB0-84F3988A2914}" presName="container" presStyleCnt="0">
        <dgm:presLayoutVars>
          <dgm:dir/>
          <dgm:resizeHandles val="exact"/>
        </dgm:presLayoutVars>
      </dgm:prSet>
      <dgm:spPr/>
    </dgm:pt>
    <dgm:pt modelId="{62D8EBBC-B92B-4FC9-9B1C-7DAB807FB218}" type="pres">
      <dgm:prSet presAssocID="{89D9A5EF-CE1B-4DD7-909E-C1C75B81B7C7}" presName="compNode" presStyleCnt="0"/>
      <dgm:spPr/>
    </dgm:pt>
    <dgm:pt modelId="{9765A660-88D0-4863-8237-6ED8969DB79B}" type="pres">
      <dgm:prSet presAssocID="{89D9A5EF-CE1B-4DD7-909E-C1C75B81B7C7}" presName="iconBgRect" presStyleLbl="bgShp" presStyleIdx="0" presStyleCnt="5"/>
      <dgm:spPr/>
    </dgm:pt>
    <dgm:pt modelId="{BD9BC24A-A14B-4EFA-85BE-F5AF4ACEBD54}" type="pres">
      <dgm:prSet presAssocID="{89D9A5EF-CE1B-4DD7-909E-C1C75B81B7C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14430FE-33BA-4333-9EEF-24A932925761}" type="pres">
      <dgm:prSet presAssocID="{89D9A5EF-CE1B-4DD7-909E-C1C75B81B7C7}" presName="spaceRect" presStyleCnt="0"/>
      <dgm:spPr/>
    </dgm:pt>
    <dgm:pt modelId="{ABD531FA-B812-4BAA-AFAD-5B688871AE19}" type="pres">
      <dgm:prSet presAssocID="{89D9A5EF-CE1B-4DD7-909E-C1C75B81B7C7}" presName="textRect" presStyleLbl="revTx" presStyleIdx="0" presStyleCnt="5">
        <dgm:presLayoutVars>
          <dgm:chMax val="1"/>
          <dgm:chPref val="1"/>
        </dgm:presLayoutVars>
      </dgm:prSet>
      <dgm:spPr/>
    </dgm:pt>
    <dgm:pt modelId="{A0C51C0B-E526-4AA8-B4F9-D66CB9B112FE}" type="pres">
      <dgm:prSet presAssocID="{9F4437AA-2D10-4137-987C-F42A127BFBCD}" presName="sibTrans" presStyleLbl="sibTrans2D1" presStyleIdx="0" presStyleCnt="0"/>
      <dgm:spPr/>
    </dgm:pt>
    <dgm:pt modelId="{D5AD5609-0BD7-40A3-9B3D-5802DF501B1A}" type="pres">
      <dgm:prSet presAssocID="{4517D4A4-7C9C-43A3-8B90-4E7E5BB60D53}" presName="compNode" presStyleCnt="0"/>
      <dgm:spPr/>
    </dgm:pt>
    <dgm:pt modelId="{2B89D61B-9FA0-4A94-9E81-C4719720B7F5}" type="pres">
      <dgm:prSet presAssocID="{4517D4A4-7C9C-43A3-8B90-4E7E5BB60D53}" presName="iconBgRect" presStyleLbl="bgShp" presStyleIdx="1" presStyleCnt="5"/>
      <dgm:spPr/>
    </dgm:pt>
    <dgm:pt modelId="{9473045A-1330-4F48-A974-CBE525143FE7}" type="pres">
      <dgm:prSet presAssocID="{4517D4A4-7C9C-43A3-8B90-4E7E5BB60D5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0D5A7261-158C-4B15-B6FB-9994E1ED5D54}" type="pres">
      <dgm:prSet presAssocID="{4517D4A4-7C9C-43A3-8B90-4E7E5BB60D53}" presName="spaceRect" presStyleCnt="0"/>
      <dgm:spPr/>
    </dgm:pt>
    <dgm:pt modelId="{76C4A88A-FD1F-40F5-9534-8C721629D3F7}" type="pres">
      <dgm:prSet presAssocID="{4517D4A4-7C9C-43A3-8B90-4E7E5BB60D53}" presName="textRect" presStyleLbl="revTx" presStyleIdx="1" presStyleCnt="5">
        <dgm:presLayoutVars>
          <dgm:chMax val="1"/>
          <dgm:chPref val="1"/>
        </dgm:presLayoutVars>
      </dgm:prSet>
      <dgm:spPr/>
    </dgm:pt>
    <dgm:pt modelId="{1CD2A30D-985A-4F4D-981A-08985BCD0597}" type="pres">
      <dgm:prSet presAssocID="{02DBB2AC-FED3-4490-8600-69015FC22177}" presName="sibTrans" presStyleLbl="sibTrans2D1" presStyleIdx="0" presStyleCnt="0"/>
      <dgm:spPr/>
    </dgm:pt>
    <dgm:pt modelId="{83062DFB-6F97-4D34-B2B0-6C7A6341D34E}" type="pres">
      <dgm:prSet presAssocID="{8BF29E9F-7EB6-4D87-80C5-3EB6B8E067CD}" presName="compNode" presStyleCnt="0"/>
      <dgm:spPr/>
    </dgm:pt>
    <dgm:pt modelId="{4B80F7C9-7BC8-491D-BFD9-BEB4DC37FA3B}" type="pres">
      <dgm:prSet presAssocID="{8BF29E9F-7EB6-4D87-80C5-3EB6B8E067CD}" presName="iconBgRect" presStyleLbl="bgShp" presStyleIdx="2" presStyleCnt="5"/>
      <dgm:spPr/>
    </dgm:pt>
    <dgm:pt modelId="{CF62BD39-6B84-4B71-BAE1-4BB04582A119}" type="pres">
      <dgm:prSet presAssocID="{8BF29E9F-7EB6-4D87-80C5-3EB6B8E067C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8D6C3A7E-2CE7-4755-BCC9-38A5ED7DE355}" type="pres">
      <dgm:prSet presAssocID="{8BF29E9F-7EB6-4D87-80C5-3EB6B8E067CD}" presName="spaceRect" presStyleCnt="0"/>
      <dgm:spPr/>
    </dgm:pt>
    <dgm:pt modelId="{4CDA79FB-5A7E-44D9-A461-61316857376D}" type="pres">
      <dgm:prSet presAssocID="{8BF29E9F-7EB6-4D87-80C5-3EB6B8E067CD}" presName="textRect" presStyleLbl="revTx" presStyleIdx="2" presStyleCnt="5">
        <dgm:presLayoutVars>
          <dgm:chMax val="1"/>
          <dgm:chPref val="1"/>
        </dgm:presLayoutVars>
      </dgm:prSet>
      <dgm:spPr/>
    </dgm:pt>
    <dgm:pt modelId="{75A9668A-E1BF-4E6E-AA81-C22252D355CE}" type="pres">
      <dgm:prSet presAssocID="{F0DE6377-3FA6-4942-9797-D6456FC1F3CC}" presName="sibTrans" presStyleLbl="sibTrans2D1" presStyleIdx="0" presStyleCnt="0"/>
      <dgm:spPr/>
    </dgm:pt>
    <dgm:pt modelId="{AE2E950C-5C93-4509-9ED2-6E884EBD9A7F}" type="pres">
      <dgm:prSet presAssocID="{294C47AC-FC94-4FAB-89B4-8A1A24396152}" presName="compNode" presStyleCnt="0"/>
      <dgm:spPr/>
    </dgm:pt>
    <dgm:pt modelId="{AAFEC82C-5D11-408C-B01C-B4DDF394AD24}" type="pres">
      <dgm:prSet presAssocID="{294C47AC-FC94-4FAB-89B4-8A1A24396152}" presName="iconBgRect" presStyleLbl="bgShp" presStyleIdx="3" presStyleCnt="5"/>
      <dgm:spPr/>
    </dgm:pt>
    <dgm:pt modelId="{97E98F03-137A-472B-BC91-85663B4DEE29}" type="pres">
      <dgm:prSet presAssocID="{294C47AC-FC94-4FAB-89B4-8A1A2439615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9F186F83-5D0F-4A6E-8972-59A721ACA80A}" type="pres">
      <dgm:prSet presAssocID="{294C47AC-FC94-4FAB-89B4-8A1A24396152}" presName="spaceRect" presStyleCnt="0"/>
      <dgm:spPr/>
    </dgm:pt>
    <dgm:pt modelId="{106F36AB-FAA4-4A97-A081-EADDF294E132}" type="pres">
      <dgm:prSet presAssocID="{294C47AC-FC94-4FAB-89B4-8A1A24396152}" presName="textRect" presStyleLbl="revTx" presStyleIdx="3" presStyleCnt="5">
        <dgm:presLayoutVars>
          <dgm:chMax val="1"/>
          <dgm:chPref val="1"/>
        </dgm:presLayoutVars>
      </dgm:prSet>
      <dgm:spPr/>
    </dgm:pt>
    <dgm:pt modelId="{D5DCA00E-7493-4658-B9C4-9424E5471BAD}" type="pres">
      <dgm:prSet presAssocID="{FEDF50B2-3F3F-4EB6-A9B0-1508A598F4AB}" presName="sibTrans" presStyleLbl="sibTrans2D1" presStyleIdx="0" presStyleCnt="0"/>
      <dgm:spPr/>
    </dgm:pt>
    <dgm:pt modelId="{F22A6EDC-E1CE-4C20-BF19-6555EF549CF2}" type="pres">
      <dgm:prSet presAssocID="{ADA4491F-0796-4BF5-A757-34DF3BE098F4}" presName="compNode" presStyleCnt="0"/>
      <dgm:spPr/>
    </dgm:pt>
    <dgm:pt modelId="{436D01C5-B96D-401E-B121-A8C1A552957D}" type="pres">
      <dgm:prSet presAssocID="{ADA4491F-0796-4BF5-A757-34DF3BE098F4}" presName="iconBgRect" presStyleLbl="bgShp" presStyleIdx="4" presStyleCnt="5"/>
      <dgm:spPr/>
    </dgm:pt>
    <dgm:pt modelId="{9C60C63B-DBDD-4A67-B636-B8D3833E7F65}" type="pres">
      <dgm:prSet presAssocID="{ADA4491F-0796-4BF5-A757-34DF3BE098F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4A2750E-7884-48BD-98E8-5C6E0CF23D74}" type="pres">
      <dgm:prSet presAssocID="{ADA4491F-0796-4BF5-A757-34DF3BE098F4}" presName="spaceRect" presStyleCnt="0"/>
      <dgm:spPr/>
    </dgm:pt>
    <dgm:pt modelId="{5D2449A3-32EB-4669-B7E2-BFD7F824F4A4}" type="pres">
      <dgm:prSet presAssocID="{ADA4491F-0796-4BF5-A757-34DF3BE098F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5EA9124-983E-4C84-A3FD-2CF033B0D35C}" type="presOf" srcId="{F0DE6377-3FA6-4942-9797-D6456FC1F3CC}" destId="{75A9668A-E1BF-4E6E-AA81-C22252D355CE}" srcOrd="0" destOrd="0" presId="urn:microsoft.com/office/officeart/2018/2/layout/IconCircleList"/>
    <dgm:cxn modelId="{8BCE1865-9E1B-41DF-B5F7-2C8EE7496D41}" srcId="{ADF372FC-CF4F-4A8C-9FB0-84F3988A2914}" destId="{294C47AC-FC94-4FAB-89B4-8A1A24396152}" srcOrd="3" destOrd="0" parTransId="{CCE5709F-2B12-47DD-BC04-DA78094EF6C9}" sibTransId="{FEDF50B2-3F3F-4EB6-A9B0-1508A598F4AB}"/>
    <dgm:cxn modelId="{DFBB9C75-4168-4A3E-B29B-F4271538A533}" type="presOf" srcId="{FEDF50B2-3F3F-4EB6-A9B0-1508A598F4AB}" destId="{D5DCA00E-7493-4658-B9C4-9424E5471BAD}" srcOrd="0" destOrd="0" presId="urn:microsoft.com/office/officeart/2018/2/layout/IconCircleList"/>
    <dgm:cxn modelId="{663CF775-FEAD-40F9-B03E-B67EF10735B6}" srcId="{ADF372FC-CF4F-4A8C-9FB0-84F3988A2914}" destId="{ADA4491F-0796-4BF5-A757-34DF3BE098F4}" srcOrd="4" destOrd="0" parTransId="{3FDAA8E2-EF29-4D87-B3AD-EC6F96C37C91}" sibTransId="{C2C350ED-331B-44C6-AB04-04545167CE56}"/>
    <dgm:cxn modelId="{17B25F88-4DF2-475E-9F37-0C93B019FA01}" srcId="{ADF372FC-CF4F-4A8C-9FB0-84F3988A2914}" destId="{8BF29E9F-7EB6-4D87-80C5-3EB6B8E067CD}" srcOrd="2" destOrd="0" parTransId="{5CE1A0DE-8618-4D90-87D7-F597B2786217}" sibTransId="{F0DE6377-3FA6-4942-9797-D6456FC1F3CC}"/>
    <dgm:cxn modelId="{7F70C89D-E3FD-43BD-B1A6-C5889B43766F}" srcId="{ADF372FC-CF4F-4A8C-9FB0-84F3988A2914}" destId="{89D9A5EF-CE1B-4DD7-909E-C1C75B81B7C7}" srcOrd="0" destOrd="0" parTransId="{2958FFFC-1F9B-441F-9800-73F9FEE907B6}" sibTransId="{9F4437AA-2D10-4137-987C-F42A127BFBCD}"/>
    <dgm:cxn modelId="{272567A6-7954-488C-9131-0D0CAE1DE81C}" type="presOf" srcId="{8BF29E9F-7EB6-4D87-80C5-3EB6B8E067CD}" destId="{4CDA79FB-5A7E-44D9-A461-61316857376D}" srcOrd="0" destOrd="0" presId="urn:microsoft.com/office/officeart/2018/2/layout/IconCircleList"/>
    <dgm:cxn modelId="{ADDC40A7-8C2D-49E3-809C-BEDBA42E34B7}" type="presOf" srcId="{9F4437AA-2D10-4137-987C-F42A127BFBCD}" destId="{A0C51C0B-E526-4AA8-B4F9-D66CB9B112FE}" srcOrd="0" destOrd="0" presId="urn:microsoft.com/office/officeart/2018/2/layout/IconCircleList"/>
    <dgm:cxn modelId="{645D48A9-90F2-46A4-BFD3-40CF6E07FEFB}" srcId="{ADF372FC-CF4F-4A8C-9FB0-84F3988A2914}" destId="{4517D4A4-7C9C-43A3-8B90-4E7E5BB60D53}" srcOrd="1" destOrd="0" parTransId="{D03EDFDC-FFC3-4DF0-9791-F69C68F8DB7F}" sibTransId="{02DBB2AC-FED3-4490-8600-69015FC22177}"/>
    <dgm:cxn modelId="{FC5AD3B5-AD9F-4D25-841C-6DA57E82AFD4}" type="presOf" srcId="{ADA4491F-0796-4BF5-A757-34DF3BE098F4}" destId="{5D2449A3-32EB-4669-B7E2-BFD7F824F4A4}" srcOrd="0" destOrd="0" presId="urn:microsoft.com/office/officeart/2018/2/layout/IconCircleList"/>
    <dgm:cxn modelId="{580E3DCC-F9F0-4BA0-B62D-A629C66B090E}" type="presOf" srcId="{89D9A5EF-CE1B-4DD7-909E-C1C75B81B7C7}" destId="{ABD531FA-B812-4BAA-AFAD-5B688871AE19}" srcOrd="0" destOrd="0" presId="urn:microsoft.com/office/officeart/2018/2/layout/IconCircleList"/>
    <dgm:cxn modelId="{7BFD18E0-4F21-4DA2-A322-4EE14B4100D7}" type="presOf" srcId="{ADF372FC-CF4F-4A8C-9FB0-84F3988A2914}" destId="{E84E8A68-CD2E-42D7-B68C-B2E5AA529E7D}" srcOrd="0" destOrd="0" presId="urn:microsoft.com/office/officeart/2018/2/layout/IconCircleList"/>
    <dgm:cxn modelId="{683067E6-C3AB-4E67-BFF9-B9DDE4571088}" type="presOf" srcId="{02DBB2AC-FED3-4490-8600-69015FC22177}" destId="{1CD2A30D-985A-4F4D-981A-08985BCD0597}" srcOrd="0" destOrd="0" presId="urn:microsoft.com/office/officeart/2018/2/layout/IconCircleList"/>
    <dgm:cxn modelId="{E386BAE7-F008-40CA-B006-3B36CA438586}" type="presOf" srcId="{294C47AC-FC94-4FAB-89B4-8A1A24396152}" destId="{106F36AB-FAA4-4A97-A081-EADDF294E132}" srcOrd="0" destOrd="0" presId="urn:microsoft.com/office/officeart/2018/2/layout/IconCircleList"/>
    <dgm:cxn modelId="{831097E8-C254-4FA4-9209-336AD5638770}" type="presOf" srcId="{4517D4A4-7C9C-43A3-8B90-4E7E5BB60D53}" destId="{76C4A88A-FD1F-40F5-9534-8C721629D3F7}" srcOrd="0" destOrd="0" presId="urn:microsoft.com/office/officeart/2018/2/layout/IconCircleList"/>
    <dgm:cxn modelId="{9927525B-48FF-4256-9557-F8E40C2CD702}" type="presParOf" srcId="{E84E8A68-CD2E-42D7-B68C-B2E5AA529E7D}" destId="{3BA98764-B7F4-4831-81DB-154C5555D7B8}" srcOrd="0" destOrd="0" presId="urn:microsoft.com/office/officeart/2018/2/layout/IconCircleList"/>
    <dgm:cxn modelId="{5936B9B2-E181-4792-AE82-E044A3E25627}" type="presParOf" srcId="{3BA98764-B7F4-4831-81DB-154C5555D7B8}" destId="{62D8EBBC-B92B-4FC9-9B1C-7DAB807FB218}" srcOrd="0" destOrd="0" presId="urn:microsoft.com/office/officeart/2018/2/layout/IconCircleList"/>
    <dgm:cxn modelId="{801BC594-BF05-4BE9-9D09-C178861B4F71}" type="presParOf" srcId="{62D8EBBC-B92B-4FC9-9B1C-7DAB807FB218}" destId="{9765A660-88D0-4863-8237-6ED8969DB79B}" srcOrd="0" destOrd="0" presId="urn:microsoft.com/office/officeart/2018/2/layout/IconCircleList"/>
    <dgm:cxn modelId="{B8A9F81D-E8DA-4C92-AECE-C8C81EDF8867}" type="presParOf" srcId="{62D8EBBC-B92B-4FC9-9B1C-7DAB807FB218}" destId="{BD9BC24A-A14B-4EFA-85BE-F5AF4ACEBD54}" srcOrd="1" destOrd="0" presId="urn:microsoft.com/office/officeart/2018/2/layout/IconCircleList"/>
    <dgm:cxn modelId="{FCEF87AB-CFD0-41C9-AB6B-E0228C3DE8B9}" type="presParOf" srcId="{62D8EBBC-B92B-4FC9-9B1C-7DAB807FB218}" destId="{B14430FE-33BA-4333-9EEF-24A932925761}" srcOrd="2" destOrd="0" presId="urn:microsoft.com/office/officeart/2018/2/layout/IconCircleList"/>
    <dgm:cxn modelId="{1BE343B1-B00E-4571-AD04-E140FB5F2FDB}" type="presParOf" srcId="{62D8EBBC-B92B-4FC9-9B1C-7DAB807FB218}" destId="{ABD531FA-B812-4BAA-AFAD-5B688871AE19}" srcOrd="3" destOrd="0" presId="urn:microsoft.com/office/officeart/2018/2/layout/IconCircleList"/>
    <dgm:cxn modelId="{3E9DD559-2E84-4096-83F7-D3E833AE882F}" type="presParOf" srcId="{3BA98764-B7F4-4831-81DB-154C5555D7B8}" destId="{A0C51C0B-E526-4AA8-B4F9-D66CB9B112FE}" srcOrd="1" destOrd="0" presId="urn:microsoft.com/office/officeart/2018/2/layout/IconCircleList"/>
    <dgm:cxn modelId="{52994C3C-5C90-40F3-97E8-14E2830D45B5}" type="presParOf" srcId="{3BA98764-B7F4-4831-81DB-154C5555D7B8}" destId="{D5AD5609-0BD7-40A3-9B3D-5802DF501B1A}" srcOrd="2" destOrd="0" presId="urn:microsoft.com/office/officeart/2018/2/layout/IconCircleList"/>
    <dgm:cxn modelId="{B61CACF3-AA76-48CB-BEA9-966EC0DCD545}" type="presParOf" srcId="{D5AD5609-0BD7-40A3-9B3D-5802DF501B1A}" destId="{2B89D61B-9FA0-4A94-9E81-C4719720B7F5}" srcOrd="0" destOrd="0" presId="urn:microsoft.com/office/officeart/2018/2/layout/IconCircleList"/>
    <dgm:cxn modelId="{E29BFB99-A861-44C6-A0A6-682B4F670B8F}" type="presParOf" srcId="{D5AD5609-0BD7-40A3-9B3D-5802DF501B1A}" destId="{9473045A-1330-4F48-A974-CBE525143FE7}" srcOrd="1" destOrd="0" presId="urn:microsoft.com/office/officeart/2018/2/layout/IconCircleList"/>
    <dgm:cxn modelId="{2F4F2083-A5C9-49C0-B8B1-6F27EDCE59F7}" type="presParOf" srcId="{D5AD5609-0BD7-40A3-9B3D-5802DF501B1A}" destId="{0D5A7261-158C-4B15-B6FB-9994E1ED5D54}" srcOrd="2" destOrd="0" presId="urn:microsoft.com/office/officeart/2018/2/layout/IconCircleList"/>
    <dgm:cxn modelId="{552876D1-5C3E-464A-A26D-4C40879139E5}" type="presParOf" srcId="{D5AD5609-0BD7-40A3-9B3D-5802DF501B1A}" destId="{76C4A88A-FD1F-40F5-9534-8C721629D3F7}" srcOrd="3" destOrd="0" presId="urn:microsoft.com/office/officeart/2018/2/layout/IconCircleList"/>
    <dgm:cxn modelId="{3CF1E300-F9E5-4F6C-B8E5-CF4F1F5B7F8D}" type="presParOf" srcId="{3BA98764-B7F4-4831-81DB-154C5555D7B8}" destId="{1CD2A30D-985A-4F4D-981A-08985BCD0597}" srcOrd="3" destOrd="0" presId="urn:microsoft.com/office/officeart/2018/2/layout/IconCircleList"/>
    <dgm:cxn modelId="{C8A74DBD-5947-40B1-80F2-F7EEB9746A17}" type="presParOf" srcId="{3BA98764-B7F4-4831-81DB-154C5555D7B8}" destId="{83062DFB-6F97-4D34-B2B0-6C7A6341D34E}" srcOrd="4" destOrd="0" presId="urn:microsoft.com/office/officeart/2018/2/layout/IconCircleList"/>
    <dgm:cxn modelId="{0A5A0CCE-A921-4D00-B133-C27F840C6865}" type="presParOf" srcId="{83062DFB-6F97-4D34-B2B0-6C7A6341D34E}" destId="{4B80F7C9-7BC8-491D-BFD9-BEB4DC37FA3B}" srcOrd="0" destOrd="0" presId="urn:microsoft.com/office/officeart/2018/2/layout/IconCircleList"/>
    <dgm:cxn modelId="{EF5FE5E1-517B-40A2-9E40-3FEF12B18741}" type="presParOf" srcId="{83062DFB-6F97-4D34-B2B0-6C7A6341D34E}" destId="{CF62BD39-6B84-4B71-BAE1-4BB04582A119}" srcOrd="1" destOrd="0" presId="urn:microsoft.com/office/officeart/2018/2/layout/IconCircleList"/>
    <dgm:cxn modelId="{D109E76C-191B-4EDF-BB1B-0D74344020B9}" type="presParOf" srcId="{83062DFB-6F97-4D34-B2B0-6C7A6341D34E}" destId="{8D6C3A7E-2CE7-4755-BCC9-38A5ED7DE355}" srcOrd="2" destOrd="0" presId="urn:microsoft.com/office/officeart/2018/2/layout/IconCircleList"/>
    <dgm:cxn modelId="{76669485-54B7-46DA-9F12-1918EB64BACB}" type="presParOf" srcId="{83062DFB-6F97-4D34-B2B0-6C7A6341D34E}" destId="{4CDA79FB-5A7E-44D9-A461-61316857376D}" srcOrd="3" destOrd="0" presId="urn:microsoft.com/office/officeart/2018/2/layout/IconCircleList"/>
    <dgm:cxn modelId="{010ED282-0927-48E8-A77A-19909DDF8E7D}" type="presParOf" srcId="{3BA98764-B7F4-4831-81DB-154C5555D7B8}" destId="{75A9668A-E1BF-4E6E-AA81-C22252D355CE}" srcOrd="5" destOrd="0" presId="urn:microsoft.com/office/officeart/2018/2/layout/IconCircleList"/>
    <dgm:cxn modelId="{ABE97965-1F24-4570-BBBD-4F48B248434D}" type="presParOf" srcId="{3BA98764-B7F4-4831-81DB-154C5555D7B8}" destId="{AE2E950C-5C93-4509-9ED2-6E884EBD9A7F}" srcOrd="6" destOrd="0" presId="urn:microsoft.com/office/officeart/2018/2/layout/IconCircleList"/>
    <dgm:cxn modelId="{1A30AE86-D99A-4302-B788-31E75F6A787D}" type="presParOf" srcId="{AE2E950C-5C93-4509-9ED2-6E884EBD9A7F}" destId="{AAFEC82C-5D11-408C-B01C-B4DDF394AD24}" srcOrd="0" destOrd="0" presId="urn:microsoft.com/office/officeart/2018/2/layout/IconCircleList"/>
    <dgm:cxn modelId="{243ECCB1-79C0-4FC1-9107-4D2F2D42A5EB}" type="presParOf" srcId="{AE2E950C-5C93-4509-9ED2-6E884EBD9A7F}" destId="{97E98F03-137A-472B-BC91-85663B4DEE29}" srcOrd="1" destOrd="0" presId="urn:microsoft.com/office/officeart/2018/2/layout/IconCircleList"/>
    <dgm:cxn modelId="{B88B9581-0171-482E-92BC-B1B91EB36A31}" type="presParOf" srcId="{AE2E950C-5C93-4509-9ED2-6E884EBD9A7F}" destId="{9F186F83-5D0F-4A6E-8972-59A721ACA80A}" srcOrd="2" destOrd="0" presId="urn:microsoft.com/office/officeart/2018/2/layout/IconCircleList"/>
    <dgm:cxn modelId="{9931637F-2980-4E11-A74A-FB47726E5DA2}" type="presParOf" srcId="{AE2E950C-5C93-4509-9ED2-6E884EBD9A7F}" destId="{106F36AB-FAA4-4A97-A081-EADDF294E132}" srcOrd="3" destOrd="0" presId="urn:microsoft.com/office/officeart/2018/2/layout/IconCircleList"/>
    <dgm:cxn modelId="{694A42A2-1937-4001-9AE7-70D1EA38C897}" type="presParOf" srcId="{3BA98764-B7F4-4831-81DB-154C5555D7B8}" destId="{D5DCA00E-7493-4658-B9C4-9424E5471BAD}" srcOrd="7" destOrd="0" presId="urn:microsoft.com/office/officeart/2018/2/layout/IconCircleList"/>
    <dgm:cxn modelId="{17806AFF-7B37-4975-9056-B7FAA19B0C53}" type="presParOf" srcId="{3BA98764-B7F4-4831-81DB-154C5555D7B8}" destId="{F22A6EDC-E1CE-4C20-BF19-6555EF549CF2}" srcOrd="8" destOrd="0" presId="urn:microsoft.com/office/officeart/2018/2/layout/IconCircleList"/>
    <dgm:cxn modelId="{9543FDAA-722A-4276-B3A0-653C14AE0323}" type="presParOf" srcId="{F22A6EDC-E1CE-4C20-BF19-6555EF549CF2}" destId="{436D01C5-B96D-401E-B121-A8C1A552957D}" srcOrd="0" destOrd="0" presId="urn:microsoft.com/office/officeart/2018/2/layout/IconCircleList"/>
    <dgm:cxn modelId="{869E7DCF-6CB4-44BE-AFFA-B02CC34DD449}" type="presParOf" srcId="{F22A6EDC-E1CE-4C20-BF19-6555EF549CF2}" destId="{9C60C63B-DBDD-4A67-B636-B8D3833E7F65}" srcOrd="1" destOrd="0" presId="urn:microsoft.com/office/officeart/2018/2/layout/IconCircleList"/>
    <dgm:cxn modelId="{27F866C5-C9E2-478B-942A-F1065C3651C8}" type="presParOf" srcId="{F22A6EDC-E1CE-4C20-BF19-6555EF549CF2}" destId="{B4A2750E-7884-48BD-98E8-5C6E0CF23D74}" srcOrd="2" destOrd="0" presId="urn:microsoft.com/office/officeart/2018/2/layout/IconCircleList"/>
    <dgm:cxn modelId="{9BEA8EE3-FB6D-4586-A6E8-DD77FA931286}" type="presParOf" srcId="{F22A6EDC-E1CE-4C20-BF19-6555EF549CF2}" destId="{5D2449A3-32EB-4669-B7E2-BFD7F824F4A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A33E2-89A1-4C34-BE64-B8C2860FC5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367373C-3699-4ED9-949D-C4458FC6E5DD}">
      <dgm:prSet/>
      <dgm:spPr/>
      <dgm:t>
        <a:bodyPr/>
        <a:lstStyle/>
        <a:p>
          <a:r>
            <a:rPr lang="es-MX"/>
            <a:t>La autorrealización (la necesidad de la persona de buscar su máximo potencial) es natural – sabiduría interior </a:t>
          </a:r>
          <a:endParaRPr lang="en-US"/>
        </a:p>
      </dgm:t>
    </dgm:pt>
    <dgm:pt modelId="{1B95F2E5-121B-4F88-A5AD-64BFBCDB3660}" type="parTrans" cxnId="{FE573197-CFCC-4F66-9229-704CD930CFC8}">
      <dgm:prSet/>
      <dgm:spPr/>
      <dgm:t>
        <a:bodyPr/>
        <a:lstStyle/>
        <a:p>
          <a:endParaRPr lang="en-US"/>
        </a:p>
      </dgm:t>
    </dgm:pt>
    <dgm:pt modelId="{31CE7024-181D-42B6-94BF-BE8217B6A1E7}" type="sibTrans" cxnId="{FE573197-CFCC-4F66-9229-704CD930CFC8}">
      <dgm:prSet/>
      <dgm:spPr/>
      <dgm:t>
        <a:bodyPr/>
        <a:lstStyle/>
        <a:p>
          <a:endParaRPr lang="en-US"/>
        </a:p>
      </dgm:t>
    </dgm:pt>
    <dgm:pt modelId="{9BBD493A-45B0-4FC7-8F0D-4969C121A14E}">
      <dgm:prSet/>
      <dgm:spPr/>
      <dgm:t>
        <a:bodyPr/>
        <a:lstStyle/>
        <a:p>
          <a:r>
            <a:rPr lang="es-MX"/>
            <a:t>Las personas son innatamente buenas y crecerán así si se dan las condiciones adecuadas, sobre todo en la infancia</a:t>
          </a:r>
          <a:endParaRPr lang="en-US"/>
        </a:p>
      </dgm:t>
    </dgm:pt>
    <dgm:pt modelId="{8E885D3E-A17E-4C16-8458-BAD1ABE7CD69}" type="parTrans" cxnId="{219EF20D-4FD9-4400-AAB7-0AF7B29094E1}">
      <dgm:prSet/>
      <dgm:spPr/>
      <dgm:t>
        <a:bodyPr/>
        <a:lstStyle/>
        <a:p>
          <a:endParaRPr lang="en-US"/>
        </a:p>
      </dgm:t>
    </dgm:pt>
    <dgm:pt modelId="{A6E5D0C6-29C0-445B-AE79-E02B8C00624C}" type="sibTrans" cxnId="{219EF20D-4FD9-4400-AAB7-0AF7B29094E1}">
      <dgm:prSet/>
      <dgm:spPr/>
      <dgm:t>
        <a:bodyPr/>
        <a:lstStyle/>
        <a:p>
          <a:endParaRPr lang="en-US"/>
        </a:p>
      </dgm:t>
    </dgm:pt>
    <dgm:pt modelId="{67FBBCCF-1230-44FC-A910-845F2BF48FC1}">
      <dgm:prSet/>
      <dgm:spPr/>
      <dgm:t>
        <a:bodyPr/>
        <a:lstStyle/>
        <a:p>
          <a:r>
            <a:rPr lang="es-MX"/>
            <a:t>Cada persona y cada experiencia es única, así que los psicólogos deben tratar a cada caso de forma individual, única y no seguir en pautas provenientes de estudios de grupo</a:t>
          </a:r>
          <a:endParaRPr lang="en-US"/>
        </a:p>
      </dgm:t>
    </dgm:pt>
    <dgm:pt modelId="{6403D957-DEBD-4547-906E-4FE8450DB604}" type="parTrans" cxnId="{71CB51D6-861A-44D4-A214-C1752DBE809E}">
      <dgm:prSet/>
      <dgm:spPr/>
      <dgm:t>
        <a:bodyPr/>
        <a:lstStyle/>
        <a:p>
          <a:endParaRPr lang="en-US"/>
        </a:p>
      </dgm:t>
    </dgm:pt>
    <dgm:pt modelId="{9274C8CF-A859-4324-AA7E-A66112B4B63E}" type="sibTrans" cxnId="{71CB51D6-861A-44D4-A214-C1752DBE809E}">
      <dgm:prSet/>
      <dgm:spPr/>
      <dgm:t>
        <a:bodyPr/>
        <a:lstStyle/>
        <a:p>
          <a:endParaRPr lang="en-US"/>
        </a:p>
      </dgm:t>
    </dgm:pt>
    <dgm:pt modelId="{CB40622E-96FD-43F4-AA5D-9BA49282181A}" type="pres">
      <dgm:prSet presAssocID="{B61A33E2-89A1-4C34-BE64-B8C2860FC5B1}" presName="root" presStyleCnt="0">
        <dgm:presLayoutVars>
          <dgm:dir/>
          <dgm:resizeHandles val="exact"/>
        </dgm:presLayoutVars>
      </dgm:prSet>
      <dgm:spPr/>
    </dgm:pt>
    <dgm:pt modelId="{0DE2011E-B3D3-48E0-88F1-BB5D5A44C62D}" type="pres">
      <dgm:prSet presAssocID="{F367373C-3699-4ED9-949D-C4458FC6E5DD}" presName="compNode" presStyleCnt="0"/>
      <dgm:spPr/>
    </dgm:pt>
    <dgm:pt modelId="{B7829294-ABD1-4F60-95E3-01C2C49DFB4F}" type="pres">
      <dgm:prSet presAssocID="{F367373C-3699-4ED9-949D-C4458FC6E5DD}" presName="bgRect" presStyleLbl="bgShp" presStyleIdx="0" presStyleCnt="3"/>
      <dgm:spPr/>
    </dgm:pt>
    <dgm:pt modelId="{68ADCA56-F68C-4502-B971-683438799540}" type="pres">
      <dgm:prSet presAssocID="{F367373C-3699-4ED9-949D-C4458FC6E5D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9696486B-65BE-455A-AF52-6F10CF796D8B}" type="pres">
      <dgm:prSet presAssocID="{F367373C-3699-4ED9-949D-C4458FC6E5DD}" presName="spaceRect" presStyleCnt="0"/>
      <dgm:spPr/>
    </dgm:pt>
    <dgm:pt modelId="{1D8A74A2-C9CE-47C7-8704-7EAFB2BD54CA}" type="pres">
      <dgm:prSet presAssocID="{F367373C-3699-4ED9-949D-C4458FC6E5DD}" presName="parTx" presStyleLbl="revTx" presStyleIdx="0" presStyleCnt="3">
        <dgm:presLayoutVars>
          <dgm:chMax val="0"/>
          <dgm:chPref val="0"/>
        </dgm:presLayoutVars>
      </dgm:prSet>
      <dgm:spPr/>
    </dgm:pt>
    <dgm:pt modelId="{C79CDA00-57D2-403B-909B-38080FF11117}" type="pres">
      <dgm:prSet presAssocID="{31CE7024-181D-42B6-94BF-BE8217B6A1E7}" presName="sibTrans" presStyleCnt="0"/>
      <dgm:spPr/>
    </dgm:pt>
    <dgm:pt modelId="{B5235ACD-594F-4D64-9C67-41ED467A6B2F}" type="pres">
      <dgm:prSet presAssocID="{9BBD493A-45B0-4FC7-8F0D-4969C121A14E}" presName="compNode" presStyleCnt="0"/>
      <dgm:spPr/>
    </dgm:pt>
    <dgm:pt modelId="{7D60498F-CD40-4DCA-A952-2C54298236E1}" type="pres">
      <dgm:prSet presAssocID="{9BBD493A-45B0-4FC7-8F0D-4969C121A14E}" presName="bgRect" presStyleLbl="bgShp" presStyleIdx="1" presStyleCnt="3"/>
      <dgm:spPr/>
    </dgm:pt>
    <dgm:pt modelId="{4FCE9128-6A84-4670-B666-EA03550A1BE2}" type="pres">
      <dgm:prSet presAssocID="{9BBD493A-45B0-4FC7-8F0D-4969C121A14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iraffe"/>
        </a:ext>
      </dgm:extLst>
    </dgm:pt>
    <dgm:pt modelId="{C090E379-C969-4FCB-8B18-5CD5121D3163}" type="pres">
      <dgm:prSet presAssocID="{9BBD493A-45B0-4FC7-8F0D-4969C121A14E}" presName="spaceRect" presStyleCnt="0"/>
      <dgm:spPr/>
    </dgm:pt>
    <dgm:pt modelId="{FC523C17-7F7D-42B8-B6F3-4FFF63AC6607}" type="pres">
      <dgm:prSet presAssocID="{9BBD493A-45B0-4FC7-8F0D-4969C121A14E}" presName="parTx" presStyleLbl="revTx" presStyleIdx="1" presStyleCnt="3">
        <dgm:presLayoutVars>
          <dgm:chMax val="0"/>
          <dgm:chPref val="0"/>
        </dgm:presLayoutVars>
      </dgm:prSet>
      <dgm:spPr/>
    </dgm:pt>
    <dgm:pt modelId="{DD15FAAB-D92D-40A7-B579-6333108B4F64}" type="pres">
      <dgm:prSet presAssocID="{A6E5D0C6-29C0-445B-AE79-E02B8C00624C}" presName="sibTrans" presStyleCnt="0"/>
      <dgm:spPr/>
    </dgm:pt>
    <dgm:pt modelId="{1E26A38D-E6CF-4B6C-AA9D-49B5E9E16E0A}" type="pres">
      <dgm:prSet presAssocID="{67FBBCCF-1230-44FC-A910-845F2BF48FC1}" presName="compNode" presStyleCnt="0"/>
      <dgm:spPr/>
    </dgm:pt>
    <dgm:pt modelId="{3ABB03AA-FB63-4B68-99A5-23BF5EF92F33}" type="pres">
      <dgm:prSet presAssocID="{67FBBCCF-1230-44FC-A910-845F2BF48FC1}" presName="bgRect" presStyleLbl="bgShp" presStyleIdx="2" presStyleCnt="3"/>
      <dgm:spPr/>
    </dgm:pt>
    <dgm:pt modelId="{B58535D9-AD18-430A-9A9E-2C1B76A5A9DF}" type="pres">
      <dgm:prSet presAssocID="{67FBBCCF-1230-44FC-A910-845F2BF48FC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01812A61-BC71-4E76-9D84-2035DDF7D5FF}" type="pres">
      <dgm:prSet presAssocID="{67FBBCCF-1230-44FC-A910-845F2BF48FC1}" presName="spaceRect" presStyleCnt="0"/>
      <dgm:spPr/>
    </dgm:pt>
    <dgm:pt modelId="{88E62EE0-38EF-4849-9C64-018576A01BCC}" type="pres">
      <dgm:prSet presAssocID="{67FBBCCF-1230-44FC-A910-845F2BF48FC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19EF20D-4FD9-4400-AAB7-0AF7B29094E1}" srcId="{B61A33E2-89A1-4C34-BE64-B8C2860FC5B1}" destId="{9BBD493A-45B0-4FC7-8F0D-4969C121A14E}" srcOrd="1" destOrd="0" parTransId="{8E885D3E-A17E-4C16-8458-BAD1ABE7CD69}" sibTransId="{A6E5D0C6-29C0-445B-AE79-E02B8C00624C}"/>
    <dgm:cxn modelId="{62D91887-7005-4749-80FD-C8E24075E2EB}" type="presOf" srcId="{67FBBCCF-1230-44FC-A910-845F2BF48FC1}" destId="{88E62EE0-38EF-4849-9C64-018576A01BCC}" srcOrd="0" destOrd="0" presId="urn:microsoft.com/office/officeart/2018/2/layout/IconVerticalSolidList"/>
    <dgm:cxn modelId="{FE573197-CFCC-4F66-9229-704CD930CFC8}" srcId="{B61A33E2-89A1-4C34-BE64-B8C2860FC5B1}" destId="{F367373C-3699-4ED9-949D-C4458FC6E5DD}" srcOrd="0" destOrd="0" parTransId="{1B95F2E5-121B-4F88-A5AD-64BFBCDB3660}" sibTransId="{31CE7024-181D-42B6-94BF-BE8217B6A1E7}"/>
    <dgm:cxn modelId="{72EC7FBD-0957-44F8-8C5E-B883B0266EF3}" type="presOf" srcId="{9BBD493A-45B0-4FC7-8F0D-4969C121A14E}" destId="{FC523C17-7F7D-42B8-B6F3-4FFF63AC6607}" srcOrd="0" destOrd="0" presId="urn:microsoft.com/office/officeart/2018/2/layout/IconVerticalSolidList"/>
    <dgm:cxn modelId="{71CB51D6-861A-44D4-A214-C1752DBE809E}" srcId="{B61A33E2-89A1-4C34-BE64-B8C2860FC5B1}" destId="{67FBBCCF-1230-44FC-A910-845F2BF48FC1}" srcOrd="2" destOrd="0" parTransId="{6403D957-DEBD-4547-906E-4FE8450DB604}" sibTransId="{9274C8CF-A859-4324-AA7E-A66112B4B63E}"/>
    <dgm:cxn modelId="{9B83FBE1-86C5-4A74-8126-F2960A91E96F}" type="presOf" srcId="{F367373C-3699-4ED9-949D-C4458FC6E5DD}" destId="{1D8A74A2-C9CE-47C7-8704-7EAFB2BD54CA}" srcOrd="0" destOrd="0" presId="urn:microsoft.com/office/officeart/2018/2/layout/IconVerticalSolidList"/>
    <dgm:cxn modelId="{D16D56F2-37EE-464A-B08B-F7012046F245}" type="presOf" srcId="{B61A33E2-89A1-4C34-BE64-B8C2860FC5B1}" destId="{CB40622E-96FD-43F4-AA5D-9BA49282181A}" srcOrd="0" destOrd="0" presId="urn:microsoft.com/office/officeart/2018/2/layout/IconVerticalSolidList"/>
    <dgm:cxn modelId="{BFBFF775-81F6-4C12-A033-DE683AC4015D}" type="presParOf" srcId="{CB40622E-96FD-43F4-AA5D-9BA49282181A}" destId="{0DE2011E-B3D3-48E0-88F1-BB5D5A44C62D}" srcOrd="0" destOrd="0" presId="urn:microsoft.com/office/officeart/2018/2/layout/IconVerticalSolidList"/>
    <dgm:cxn modelId="{CB11FA41-EC9B-4C20-85D1-0C3001AB9D21}" type="presParOf" srcId="{0DE2011E-B3D3-48E0-88F1-BB5D5A44C62D}" destId="{B7829294-ABD1-4F60-95E3-01C2C49DFB4F}" srcOrd="0" destOrd="0" presId="urn:microsoft.com/office/officeart/2018/2/layout/IconVerticalSolidList"/>
    <dgm:cxn modelId="{BBA0B05C-6D49-4F11-9658-9ABB87DDF95A}" type="presParOf" srcId="{0DE2011E-B3D3-48E0-88F1-BB5D5A44C62D}" destId="{68ADCA56-F68C-4502-B971-683438799540}" srcOrd="1" destOrd="0" presId="urn:microsoft.com/office/officeart/2018/2/layout/IconVerticalSolidList"/>
    <dgm:cxn modelId="{B6A438AD-A6B2-4090-A866-3ECE75C34BE2}" type="presParOf" srcId="{0DE2011E-B3D3-48E0-88F1-BB5D5A44C62D}" destId="{9696486B-65BE-455A-AF52-6F10CF796D8B}" srcOrd="2" destOrd="0" presId="urn:microsoft.com/office/officeart/2018/2/layout/IconVerticalSolidList"/>
    <dgm:cxn modelId="{62791AC4-ACA9-4D5D-9330-81090037CC41}" type="presParOf" srcId="{0DE2011E-B3D3-48E0-88F1-BB5D5A44C62D}" destId="{1D8A74A2-C9CE-47C7-8704-7EAFB2BD54CA}" srcOrd="3" destOrd="0" presId="urn:microsoft.com/office/officeart/2018/2/layout/IconVerticalSolidList"/>
    <dgm:cxn modelId="{E5BD16FA-D2E2-4AFD-B8D2-D63A41537E30}" type="presParOf" srcId="{CB40622E-96FD-43F4-AA5D-9BA49282181A}" destId="{C79CDA00-57D2-403B-909B-38080FF11117}" srcOrd="1" destOrd="0" presId="urn:microsoft.com/office/officeart/2018/2/layout/IconVerticalSolidList"/>
    <dgm:cxn modelId="{49BE3BAC-CF4E-47B5-8591-54A3538F67D4}" type="presParOf" srcId="{CB40622E-96FD-43F4-AA5D-9BA49282181A}" destId="{B5235ACD-594F-4D64-9C67-41ED467A6B2F}" srcOrd="2" destOrd="0" presId="urn:microsoft.com/office/officeart/2018/2/layout/IconVerticalSolidList"/>
    <dgm:cxn modelId="{08A70153-6598-41C7-B7A9-EBC1B979EB0A}" type="presParOf" srcId="{B5235ACD-594F-4D64-9C67-41ED467A6B2F}" destId="{7D60498F-CD40-4DCA-A952-2C54298236E1}" srcOrd="0" destOrd="0" presId="urn:microsoft.com/office/officeart/2018/2/layout/IconVerticalSolidList"/>
    <dgm:cxn modelId="{8C1E1603-F20D-4BCB-9041-E852CF885C83}" type="presParOf" srcId="{B5235ACD-594F-4D64-9C67-41ED467A6B2F}" destId="{4FCE9128-6A84-4670-B666-EA03550A1BE2}" srcOrd="1" destOrd="0" presId="urn:microsoft.com/office/officeart/2018/2/layout/IconVerticalSolidList"/>
    <dgm:cxn modelId="{8FB9CC45-09F6-48AB-A9EC-98D9C9BAB319}" type="presParOf" srcId="{B5235ACD-594F-4D64-9C67-41ED467A6B2F}" destId="{C090E379-C969-4FCB-8B18-5CD5121D3163}" srcOrd="2" destOrd="0" presId="urn:microsoft.com/office/officeart/2018/2/layout/IconVerticalSolidList"/>
    <dgm:cxn modelId="{282B3F00-6B8F-4DF3-95F4-4A9E157E4714}" type="presParOf" srcId="{B5235ACD-594F-4D64-9C67-41ED467A6B2F}" destId="{FC523C17-7F7D-42B8-B6F3-4FFF63AC6607}" srcOrd="3" destOrd="0" presId="urn:microsoft.com/office/officeart/2018/2/layout/IconVerticalSolidList"/>
    <dgm:cxn modelId="{D7154F66-1441-4FB1-BD56-A4534ED030C3}" type="presParOf" srcId="{CB40622E-96FD-43F4-AA5D-9BA49282181A}" destId="{DD15FAAB-D92D-40A7-B579-6333108B4F64}" srcOrd="3" destOrd="0" presId="urn:microsoft.com/office/officeart/2018/2/layout/IconVerticalSolidList"/>
    <dgm:cxn modelId="{261A87A3-46FF-4D48-A14B-0EEF0FE1A4CF}" type="presParOf" srcId="{CB40622E-96FD-43F4-AA5D-9BA49282181A}" destId="{1E26A38D-E6CF-4B6C-AA9D-49B5E9E16E0A}" srcOrd="4" destOrd="0" presId="urn:microsoft.com/office/officeart/2018/2/layout/IconVerticalSolidList"/>
    <dgm:cxn modelId="{BC45AABA-4922-4889-8739-D94A6764C2A2}" type="presParOf" srcId="{1E26A38D-E6CF-4B6C-AA9D-49B5E9E16E0A}" destId="{3ABB03AA-FB63-4B68-99A5-23BF5EF92F33}" srcOrd="0" destOrd="0" presId="urn:microsoft.com/office/officeart/2018/2/layout/IconVerticalSolidList"/>
    <dgm:cxn modelId="{ECA7BFBA-655B-4D25-B225-924CE9B9AA2F}" type="presParOf" srcId="{1E26A38D-E6CF-4B6C-AA9D-49B5E9E16E0A}" destId="{B58535D9-AD18-430A-9A9E-2C1B76A5A9DF}" srcOrd="1" destOrd="0" presId="urn:microsoft.com/office/officeart/2018/2/layout/IconVerticalSolidList"/>
    <dgm:cxn modelId="{26C89C67-FFFE-4F4A-9059-53420D86E5FC}" type="presParOf" srcId="{1E26A38D-E6CF-4B6C-AA9D-49B5E9E16E0A}" destId="{01812A61-BC71-4E76-9D84-2035DDF7D5FF}" srcOrd="2" destOrd="0" presId="urn:microsoft.com/office/officeart/2018/2/layout/IconVerticalSolidList"/>
    <dgm:cxn modelId="{38D85767-1C88-41C0-B6E7-54BC781FE4FE}" type="presParOf" srcId="{1E26A38D-E6CF-4B6C-AA9D-49B5E9E16E0A}" destId="{88E62EE0-38EF-4849-9C64-018576A01B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788470-4E2E-48D1-AAA3-BE3B9417EC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1690854-7B5F-4D3E-9792-464099107A2D}">
      <dgm:prSet/>
      <dgm:spPr/>
      <dgm:t>
        <a:bodyPr/>
        <a:lstStyle/>
        <a:p>
          <a:r>
            <a:rPr lang="es-MX"/>
            <a:t>No juzga</a:t>
          </a:r>
          <a:endParaRPr lang="en-US"/>
        </a:p>
      </dgm:t>
    </dgm:pt>
    <dgm:pt modelId="{94540684-E2B3-4BA8-BEC0-96A858EBD792}" type="parTrans" cxnId="{01DD78F2-0633-4156-8B9A-37CF9C1290F6}">
      <dgm:prSet/>
      <dgm:spPr/>
      <dgm:t>
        <a:bodyPr/>
        <a:lstStyle/>
        <a:p>
          <a:endParaRPr lang="en-US"/>
        </a:p>
      </dgm:t>
    </dgm:pt>
    <dgm:pt modelId="{C1805793-B309-4A92-92F2-F0B115502C0D}" type="sibTrans" cxnId="{01DD78F2-0633-4156-8B9A-37CF9C1290F6}">
      <dgm:prSet/>
      <dgm:spPr/>
      <dgm:t>
        <a:bodyPr/>
        <a:lstStyle/>
        <a:p>
          <a:endParaRPr lang="en-US"/>
        </a:p>
      </dgm:t>
    </dgm:pt>
    <dgm:pt modelId="{7FB09DA7-07E6-4BD6-B3A6-7401E93A358F}">
      <dgm:prSet/>
      <dgm:spPr/>
      <dgm:t>
        <a:bodyPr/>
        <a:lstStyle/>
        <a:p>
          <a:r>
            <a:rPr lang="es-MX"/>
            <a:t>Empático</a:t>
          </a:r>
          <a:endParaRPr lang="en-US"/>
        </a:p>
      </dgm:t>
    </dgm:pt>
    <dgm:pt modelId="{151FFA29-13A8-40E1-BD4A-50E799303EC5}" type="parTrans" cxnId="{005868B6-C366-405E-9F86-A9C4875A2EB5}">
      <dgm:prSet/>
      <dgm:spPr/>
      <dgm:t>
        <a:bodyPr/>
        <a:lstStyle/>
        <a:p>
          <a:endParaRPr lang="en-US"/>
        </a:p>
      </dgm:t>
    </dgm:pt>
    <dgm:pt modelId="{3515864C-4EBD-4C7E-8C63-9CD4C366F66C}" type="sibTrans" cxnId="{005868B6-C366-405E-9F86-A9C4875A2EB5}">
      <dgm:prSet/>
      <dgm:spPr/>
      <dgm:t>
        <a:bodyPr/>
        <a:lstStyle/>
        <a:p>
          <a:endParaRPr lang="en-US"/>
        </a:p>
      </dgm:t>
    </dgm:pt>
    <dgm:pt modelId="{C7381847-D11D-42A6-B645-73A96998A1F5}">
      <dgm:prSet/>
      <dgm:spPr/>
      <dgm:t>
        <a:bodyPr/>
        <a:lstStyle/>
        <a:p>
          <a:r>
            <a:rPr lang="es-MX"/>
            <a:t>No patologiza</a:t>
          </a:r>
          <a:endParaRPr lang="en-US"/>
        </a:p>
      </dgm:t>
    </dgm:pt>
    <dgm:pt modelId="{848063E7-1385-4574-B2DE-FA8D45881F60}" type="parTrans" cxnId="{4397A43D-EE3C-4815-8860-F0664B0DA371}">
      <dgm:prSet/>
      <dgm:spPr/>
      <dgm:t>
        <a:bodyPr/>
        <a:lstStyle/>
        <a:p>
          <a:endParaRPr lang="en-US"/>
        </a:p>
      </dgm:t>
    </dgm:pt>
    <dgm:pt modelId="{B937293B-DBF4-4237-9A7E-E6BD24B7DFF8}" type="sibTrans" cxnId="{4397A43D-EE3C-4815-8860-F0664B0DA371}">
      <dgm:prSet/>
      <dgm:spPr/>
      <dgm:t>
        <a:bodyPr/>
        <a:lstStyle/>
        <a:p>
          <a:endParaRPr lang="en-US"/>
        </a:p>
      </dgm:t>
    </dgm:pt>
    <dgm:pt modelId="{40E6F082-245A-425B-A5E9-D31603F3F21E}">
      <dgm:prSet/>
      <dgm:spPr/>
      <dgm:t>
        <a:bodyPr/>
        <a:lstStyle/>
        <a:p>
          <a:r>
            <a:rPr lang="es-MX"/>
            <a:t>Énfasis en el YO – promoción emoción </a:t>
          </a:r>
          <a:endParaRPr lang="en-US"/>
        </a:p>
      </dgm:t>
    </dgm:pt>
    <dgm:pt modelId="{5F756CDF-8AEF-4BA5-8337-E881F02610D8}" type="parTrans" cxnId="{33C26C3C-8916-4094-BA88-954FD435A3C2}">
      <dgm:prSet/>
      <dgm:spPr/>
      <dgm:t>
        <a:bodyPr/>
        <a:lstStyle/>
        <a:p>
          <a:endParaRPr lang="en-US"/>
        </a:p>
      </dgm:t>
    </dgm:pt>
    <dgm:pt modelId="{F8B7EE6F-A35B-4580-81BE-ED216EEFAC68}" type="sibTrans" cxnId="{33C26C3C-8916-4094-BA88-954FD435A3C2}">
      <dgm:prSet/>
      <dgm:spPr/>
      <dgm:t>
        <a:bodyPr/>
        <a:lstStyle/>
        <a:p>
          <a:endParaRPr lang="en-US"/>
        </a:p>
      </dgm:t>
    </dgm:pt>
    <dgm:pt modelId="{6C8757AB-182E-46A1-A900-5104340A56F0}">
      <dgm:prSet/>
      <dgm:spPr/>
      <dgm:t>
        <a:bodyPr/>
        <a:lstStyle/>
        <a:p>
          <a:r>
            <a:rPr lang="es-MX"/>
            <a:t>Existencial</a:t>
          </a:r>
          <a:endParaRPr lang="en-US"/>
        </a:p>
      </dgm:t>
    </dgm:pt>
    <dgm:pt modelId="{09B567B6-C065-43CE-B799-1491E3535E3A}" type="parTrans" cxnId="{EA88BCEE-98F3-4559-AEC2-9306E934534A}">
      <dgm:prSet/>
      <dgm:spPr/>
      <dgm:t>
        <a:bodyPr/>
        <a:lstStyle/>
        <a:p>
          <a:endParaRPr lang="en-US"/>
        </a:p>
      </dgm:t>
    </dgm:pt>
    <dgm:pt modelId="{04EB987A-EE06-4BAD-AF2B-35B9AC8FD9D1}" type="sibTrans" cxnId="{EA88BCEE-98F3-4559-AEC2-9306E934534A}">
      <dgm:prSet/>
      <dgm:spPr/>
      <dgm:t>
        <a:bodyPr/>
        <a:lstStyle/>
        <a:p>
          <a:endParaRPr lang="en-US"/>
        </a:p>
      </dgm:t>
    </dgm:pt>
    <dgm:pt modelId="{46656F5B-A539-4A1C-A30D-6506ACCA7EFA}" type="pres">
      <dgm:prSet presAssocID="{17788470-4E2E-48D1-AAA3-BE3B9417ECEC}" presName="root" presStyleCnt="0">
        <dgm:presLayoutVars>
          <dgm:dir/>
          <dgm:resizeHandles val="exact"/>
        </dgm:presLayoutVars>
      </dgm:prSet>
      <dgm:spPr/>
    </dgm:pt>
    <dgm:pt modelId="{BFFEB678-4610-43C9-B1D3-6EEDD11292EC}" type="pres">
      <dgm:prSet presAssocID="{31690854-7B5F-4D3E-9792-464099107A2D}" presName="compNode" presStyleCnt="0"/>
      <dgm:spPr/>
    </dgm:pt>
    <dgm:pt modelId="{BDD04BB8-4C8A-4C12-B01D-0A453961E1A8}" type="pres">
      <dgm:prSet presAssocID="{31690854-7B5F-4D3E-9792-464099107A2D}" presName="bgRect" presStyleLbl="bgShp" presStyleIdx="0" presStyleCnt="5"/>
      <dgm:spPr/>
    </dgm:pt>
    <dgm:pt modelId="{EE46DB26-1C7E-40F1-B338-67DE6FA2B864}" type="pres">
      <dgm:prSet presAssocID="{31690854-7B5F-4D3E-9792-464099107A2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rkey"/>
        </a:ext>
      </dgm:extLst>
    </dgm:pt>
    <dgm:pt modelId="{31F1C581-DB6E-4E41-89A9-AAF9C974796E}" type="pres">
      <dgm:prSet presAssocID="{31690854-7B5F-4D3E-9792-464099107A2D}" presName="spaceRect" presStyleCnt="0"/>
      <dgm:spPr/>
    </dgm:pt>
    <dgm:pt modelId="{28BCCC01-D01D-4C95-B730-7D0EDF6D114F}" type="pres">
      <dgm:prSet presAssocID="{31690854-7B5F-4D3E-9792-464099107A2D}" presName="parTx" presStyleLbl="revTx" presStyleIdx="0" presStyleCnt="5">
        <dgm:presLayoutVars>
          <dgm:chMax val="0"/>
          <dgm:chPref val="0"/>
        </dgm:presLayoutVars>
      </dgm:prSet>
      <dgm:spPr/>
    </dgm:pt>
    <dgm:pt modelId="{9038DA8B-A0DD-4A53-8301-AE4D2B26FFC6}" type="pres">
      <dgm:prSet presAssocID="{C1805793-B309-4A92-92F2-F0B115502C0D}" presName="sibTrans" presStyleCnt="0"/>
      <dgm:spPr/>
    </dgm:pt>
    <dgm:pt modelId="{3E6DE5A4-31DE-46B5-AD29-9E1A63C2D879}" type="pres">
      <dgm:prSet presAssocID="{7FB09DA7-07E6-4BD6-B3A6-7401E93A358F}" presName="compNode" presStyleCnt="0"/>
      <dgm:spPr/>
    </dgm:pt>
    <dgm:pt modelId="{CBECE885-7E6C-43DB-AC71-DA1E896CF80C}" type="pres">
      <dgm:prSet presAssocID="{7FB09DA7-07E6-4BD6-B3A6-7401E93A358F}" presName="bgRect" presStyleLbl="bgShp" presStyleIdx="1" presStyleCnt="5"/>
      <dgm:spPr/>
    </dgm:pt>
    <dgm:pt modelId="{C4750BF1-BB36-444A-ADBF-3C96630D7146}" type="pres">
      <dgm:prSet presAssocID="{7FB09DA7-07E6-4BD6-B3A6-7401E93A358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95F68FD7-5F06-4426-9498-4B69A050D14A}" type="pres">
      <dgm:prSet presAssocID="{7FB09DA7-07E6-4BD6-B3A6-7401E93A358F}" presName="spaceRect" presStyleCnt="0"/>
      <dgm:spPr/>
    </dgm:pt>
    <dgm:pt modelId="{902012D3-CA31-442E-B136-E99B58F6D24E}" type="pres">
      <dgm:prSet presAssocID="{7FB09DA7-07E6-4BD6-B3A6-7401E93A358F}" presName="parTx" presStyleLbl="revTx" presStyleIdx="1" presStyleCnt="5">
        <dgm:presLayoutVars>
          <dgm:chMax val="0"/>
          <dgm:chPref val="0"/>
        </dgm:presLayoutVars>
      </dgm:prSet>
      <dgm:spPr/>
    </dgm:pt>
    <dgm:pt modelId="{4C198C17-3B9E-4381-88AF-F8A82A07FE5F}" type="pres">
      <dgm:prSet presAssocID="{3515864C-4EBD-4C7E-8C63-9CD4C366F66C}" presName="sibTrans" presStyleCnt="0"/>
      <dgm:spPr/>
    </dgm:pt>
    <dgm:pt modelId="{D3068CDD-1AE9-4A79-8A46-64FAD7799F56}" type="pres">
      <dgm:prSet presAssocID="{C7381847-D11D-42A6-B645-73A96998A1F5}" presName="compNode" presStyleCnt="0"/>
      <dgm:spPr/>
    </dgm:pt>
    <dgm:pt modelId="{E349641B-1771-4E9D-9132-45AF716BFF20}" type="pres">
      <dgm:prSet presAssocID="{C7381847-D11D-42A6-B645-73A96998A1F5}" presName="bgRect" presStyleLbl="bgShp" presStyleIdx="2" presStyleCnt="5"/>
      <dgm:spPr/>
    </dgm:pt>
    <dgm:pt modelId="{91AD22EB-9A57-4361-9ADE-2FCF7D3A62EF}" type="pres">
      <dgm:prSet presAssocID="{C7381847-D11D-42A6-B645-73A96998A1F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32923545-7BD8-4B6C-8995-E49BE2A06D0B}" type="pres">
      <dgm:prSet presAssocID="{C7381847-D11D-42A6-B645-73A96998A1F5}" presName="spaceRect" presStyleCnt="0"/>
      <dgm:spPr/>
    </dgm:pt>
    <dgm:pt modelId="{4E2E168E-0EFC-4422-81A8-E393517AC017}" type="pres">
      <dgm:prSet presAssocID="{C7381847-D11D-42A6-B645-73A96998A1F5}" presName="parTx" presStyleLbl="revTx" presStyleIdx="2" presStyleCnt="5">
        <dgm:presLayoutVars>
          <dgm:chMax val="0"/>
          <dgm:chPref val="0"/>
        </dgm:presLayoutVars>
      </dgm:prSet>
      <dgm:spPr/>
    </dgm:pt>
    <dgm:pt modelId="{DA7841C7-B2D5-4BE2-984F-F7CF53CFA11F}" type="pres">
      <dgm:prSet presAssocID="{B937293B-DBF4-4237-9A7E-E6BD24B7DFF8}" presName="sibTrans" presStyleCnt="0"/>
      <dgm:spPr/>
    </dgm:pt>
    <dgm:pt modelId="{3F807067-4480-447D-BD24-ACF78CC7DBF7}" type="pres">
      <dgm:prSet presAssocID="{40E6F082-245A-425B-A5E9-D31603F3F21E}" presName="compNode" presStyleCnt="0"/>
      <dgm:spPr/>
    </dgm:pt>
    <dgm:pt modelId="{FA3F23AE-9BF8-4B6F-9011-3F9C278CBF14}" type="pres">
      <dgm:prSet presAssocID="{40E6F082-245A-425B-A5E9-D31603F3F21E}" presName="bgRect" presStyleLbl="bgShp" presStyleIdx="3" presStyleCnt="5"/>
      <dgm:spPr/>
    </dgm:pt>
    <dgm:pt modelId="{56015D05-E01D-4CB7-B5BA-772A086208BF}" type="pres">
      <dgm:prSet presAssocID="{40E6F082-245A-425B-A5E9-D31603F3F21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8A22E2EA-3499-4BAB-AC7D-0AE4A2F0503D}" type="pres">
      <dgm:prSet presAssocID="{40E6F082-245A-425B-A5E9-D31603F3F21E}" presName="spaceRect" presStyleCnt="0"/>
      <dgm:spPr/>
    </dgm:pt>
    <dgm:pt modelId="{4F9BECA7-4BAC-483B-99F1-7F1BB25A1D08}" type="pres">
      <dgm:prSet presAssocID="{40E6F082-245A-425B-A5E9-D31603F3F21E}" presName="parTx" presStyleLbl="revTx" presStyleIdx="3" presStyleCnt="5">
        <dgm:presLayoutVars>
          <dgm:chMax val="0"/>
          <dgm:chPref val="0"/>
        </dgm:presLayoutVars>
      </dgm:prSet>
      <dgm:spPr/>
    </dgm:pt>
    <dgm:pt modelId="{2A6D7754-5446-4041-A6B2-253AF15FC912}" type="pres">
      <dgm:prSet presAssocID="{F8B7EE6F-A35B-4580-81BE-ED216EEFAC68}" presName="sibTrans" presStyleCnt="0"/>
      <dgm:spPr/>
    </dgm:pt>
    <dgm:pt modelId="{04EF6B77-5DDA-40AD-88B6-06323D6B9576}" type="pres">
      <dgm:prSet presAssocID="{6C8757AB-182E-46A1-A900-5104340A56F0}" presName="compNode" presStyleCnt="0"/>
      <dgm:spPr/>
    </dgm:pt>
    <dgm:pt modelId="{E3473C98-AA3D-4CA1-A90D-ADAFF87F227C}" type="pres">
      <dgm:prSet presAssocID="{6C8757AB-182E-46A1-A900-5104340A56F0}" presName="bgRect" presStyleLbl="bgShp" presStyleIdx="4" presStyleCnt="5"/>
      <dgm:spPr/>
    </dgm:pt>
    <dgm:pt modelId="{36F07B64-7D01-474E-9392-ACD65019D7B3}" type="pres">
      <dgm:prSet presAssocID="{6C8757AB-182E-46A1-A900-5104340A56F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B570401C-451E-4DF7-B3D2-1B67E5BA8655}" type="pres">
      <dgm:prSet presAssocID="{6C8757AB-182E-46A1-A900-5104340A56F0}" presName="spaceRect" presStyleCnt="0"/>
      <dgm:spPr/>
    </dgm:pt>
    <dgm:pt modelId="{5B543D05-7138-4891-9020-D56506B20A21}" type="pres">
      <dgm:prSet presAssocID="{6C8757AB-182E-46A1-A900-5104340A56F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3F6CA18-B85C-4265-A1C1-FD1BBEB5FA21}" type="presOf" srcId="{40E6F082-245A-425B-A5E9-D31603F3F21E}" destId="{4F9BECA7-4BAC-483B-99F1-7F1BB25A1D08}" srcOrd="0" destOrd="0" presId="urn:microsoft.com/office/officeart/2018/2/layout/IconVerticalSolidList"/>
    <dgm:cxn modelId="{33C26C3C-8916-4094-BA88-954FD435A3C2}" srcId="{17788470-4E2E-48D1-AAA3-BE3B9417ECEC}" destId="{40E6F082-245A-425B-A5E9-D31603F3F21E}" srcOrd="3" destOrd="0" parTransId="{5F756CDF-8AEF-4BA5-8337-E881F02610D8}" sibTransId="{F8B7EE6F-A35B-4580-81BE-ED216EEFAC68}"/>
    <dgm:cxn modelId="{4397A43D-EE3C-4815-8860-F0664B0DA371}" srcId="{17788470-4E2E-48D1-AAA3-BE3B9417ECEC}" destId="{C7381847-D11D-42A6-B645-73A96998A1F5}" srcOrd="2" destOrd="0" parTransId="{848063E7-1385-4574-B2DE-FA8D45881F60}" sibTransId="{B937293B-DBF4-4237-9A7E-E6BD24B7DFF8}"/>
    <dgm:cxn modelId="{5BDEE062-5118-4407-B5A4-646947F012D0}" type="presOf" srcId="{7FB09DA7-07E6-4BD6-B3A6-7401E93A358F}" destId="{902012D3-CA31-442E-B136-E99B58F6D24E}" srcOrd="0" destOrd="0" presId="urn:microsoft.com/office/officeart/2018/2/layout/IconVerticalSolidList"/>
    <dgm:cxn modelId="{5CD9E96F-3BFD-474F-87F1-FCD966CE40A9}" type="presOf" srcId="{31690854-7B5F-4D3E-9792-464099107A2D}" destId="{28BCCC01-D01D-4C95-B730-7D0EDF6D114F}" srcOrd="0" destOrd="0" presId="urn:microsoft.com/office/officeart/2018/2/layout/IconVerticalSolidList"/>
    <dgm:cxn modelId="{E79FD081-D2AB-454B-9393-8D3A8FB20F56}" type="presOf" srcId="{17788470-4E2E-48D1-AAA3-BE3B9417ECEC}" destId="{46656F5B-A539-4A1C-A30D-6506ACCA7EFA}" srcOrd="0" destOrd="0" presId="urn:microsoft.com/office/officeart/2018/2/layout/IconVerticalSolidList"/>
    <dgm:cxn modelId="{39DA5B83-FFF7-42F9-A21B-A2B56F1E7E45}" type="presOf" srcId="{C7381847-D11D-42A6-B645-73A96998A1F5}" destId="{4E2E168E-0EFC-4422-81A8-E393517AC017}" srcOrd="0" destOrd="0" presId="urn:microsoft.com/office/officeart/2018/2/layout/IconVerticalSolidList"/>
    <dgm:cxn modelId="{005868B6-C366-405E-9F86-A9C4875A2EB5}" srcId="{17788470-4E2E-48D1-AAA3-BE3B9417ECEC}" destId="{7FB09DA7-07E6-4BD6-B3A6-7401E93A358F}" srcOrd="1" destOrd="0" parTransId="{151FFA29-13A8-40E1-BD4A-50E799303EC5}" sibTransId="{3515864C-4EBD-4C7E-8C63-9CD4C366F66C}"/>
    <dgm:cxn modelId="{DAC102E2-48B7-452A-9AB6-8ABFBADC67B3}" type="presOf" srcId="{6C8757AB-182E-46A1-A900-5104340A56F0}" destId="{5B543D05-7138-4891-9020-D56506B20A21}" srcOrd="0" destOrd="0" presId="urn:microsoft.com/office/officeart/2018/2/layout/IconVerticalSolidList"/>
    <dgm:cxn modelId="{EA88BCEE-98F3-4559-AEC2-9306E934534A}" srcId="{17788470-4E2E-48D1-AAA3-BE3B9417ECEC}" destId="{6C8757AB-182E-46A1-A900-5104340A56F0}" srcOrd="4" destOrd="0" parTransId="{09B567B6-C065-43CE-B799-1491E3535E3A}" sibTransId="{04EB987A-EE06-4BAD-AF2B-35B9AC8FD9D1}"/>
    <dgm:cxn modelId="{01DD78F2-0633-4156-8B9A-37CF9C1290F6}" srcId="{17788470-4E2E-48D1-AAA3-BE3B9417ECEC}" destId="{31690854-7B5F-4D3E-9792-464099107A2D}" srcOrd="0" destOrd="0" parTransId="{94540684-E2B3-4BA8-BEC0-96A858EBD792}" sibTransId="{C1805793-B309-4A92-92F2-F0B115502C0D}"/>
    <dgm:cxn modelId="{833E62F1-ABE0-4CBA-AE0E-06A3E95B3020}" type="presParOf" srcId="{46656F5B-A539-4A1C-A30D-6506ACCA7EFA}" destId="{BFFEB678-4610-43C9-B1D3-6EEDD11292EC}" srcOrd="0" destOrd="0" presId="urn:microsoft.com/office/officeart/2018/2/layout/IconVerticalSolidList"/>
    <dgm:cxn modelId="{E3C8FBB0-E957-4C50-A2DF-F58F37961734}" type="presParOf" srcId="{BFFEB678-4610-43C9-B1D3-6EEDD11292EC}" destId="{BDD04BB8-4C8A-4C12-B01D-0A453961E1A8}" srcOrd="0" destOrd="0" presId="urn:microsoft.com/office/officeart/2018/2/layout/IconVerticalSolidList"/>
    <dgm:cxn modelId="{8FEAB59C-99E6-4925-BE89-FDF6E2EDCDCF}" type="presParOf" srcId="{BFFEB678-4610-43C9-B1D3-6EEDD11292EC}" destId="{EE46DB26-1C7E-40F1-B338-67DE6FA2B864}" srcOrd="1" destOrd="0" presId="urn:microsoft.com/office/officeart/2018/2/layout/IconVerticalSolidList"/>
    <dgm:cxn modelId="{C903E522-0272-45F8-A78F-16BDEA270924}" type="presParOf" srcId="{BFFEB678-4610-43C9-B1D3-6EEDD11292EC}" destId="{31F1C581-DB6E-4E41-89A9-AAF9C974796E}" srcOrd="2" destOrd="0" presId="urn:microsoft.com/office/officeart/2018/2/layout/IconVerticalSolidList"/>
    <dgm:cxn modelId="{83393CFF-2DA3-4C39-93CE-97955DAFC895}" type="presParOf" srcId="{BFFEB678-4610-43C9-B1D3-6EEDD11292EC}" destId="{28BCCC01-D01D-4C95-B730-7D0EDF6D114F}" srcOrd="3" destOrd="0" presId="urn:microsoft.com/office/officeart/2018/2/layout/IconVerticalSolidList"/>
    <dgm:cxn modelId="{5A60D5B5-5816-44AE-A9C0-B0767924C9FD}" type="presParOf" srcId="{46656F5B-A539-4A1C-A30D-6506ACCA7EFA}" destId="{9038DA8B-A0DD-4A53-8301-AE4D2B26FFC6}" srcOrd="1" destOrd="0" presId="urn:microsoft.com/office/officeart/2018/2/layout/IconVerticalSolidList"/>
    <dgm:cxn modelId="{37656706-4CC6-4339-AEE5-B8F2D11F81CA}" type="presParOf" srcId="{46656F5B-A539-4A1C-A30D-6506ACCA7EFA}" destId="{3E6DE5A4-31DE-46B5-AD29-9E1A63C2D879}" srcOrd="2" destOrd="0" presId="urn:microsoft.com/office/officeart/2018/2/layout/IconVerticalSolidList"/>
    <dgm:cxn modelId="{F2AD775E-A4E1-40A8-8EDF-DF3A0A7AB941}" type="presParOf" srcId="{3E6DE5A4-31DE-46B5-AD29-9E1A63C2D879}" destId="{CBECE885-7E6C-43DB-AC71-DA1E896CF80C}" srcOrd="0" destOrd="0" presId="urn:microsoft.com/office/officeart/2018/2/layout/IconVerticalSolidList"/>
    <dgm:cxn modelId="{9A014E8A-97B0-46BF-A71A-23A833EE1DCD}" type="presParOf" srcId="{3E6DE5A4-31DE-46B5-AD29-9E1A63C2D879}" destId="{C4750BF1-BB36-444A-ADBF-3C96630D7146}" srcOrd="1" destOrd="0" presId="urn:microsoft.com/office/officeart/2018/2/layout/IconVerticalSolidList"/>
    <dgm:cxn modelId="{78E5D969-D23F-4AFB-B806-79595DE98979}" type="presParOf" srcId="{3E6DE5A4-31DE-46B5-AD29-9E1A63C2D879}" destId="{95F68FD7-5F06-4426-9498-4B69A050D14A}" srcOrd="2" destOrd="0" presId="urn:microsoft.com/office/officeart/2018/2/layout/IconVerticalSolidList"/>
    <dgm:cxn modelId="{268277E9-1EFC-47F0-9FCD-C61855F0EC15}" type="presParOf" srcId="{3E6DE5A4-31DE-46B5-AD29-9E1A63C2D879}" destId="{902012D3-CA31-442E-B136-E99B58F6D24E}" srcOrd="3" destOrd="0" presId="urn:microsoft.com/office/officeart/2018/2/layout/IconVerticalSolidList"/>
    <dgm:cxn modelId="{01F9DB39-D442-46EC-8D47-F0C6020C65DF}" type="presParOf" srcId="{46656F5B-A539-4A1C-A30D-6506ACCA7EFA}" destId="{4C198C17-3B9E-4381-88AF-F8A82A07FE5F}" srcOrd="3" destOrd="0" presId="urn:microsoft.com/office/officeart/2018/2/layout/IconVerticalSolidList"/>
    <dgm:cxn modelId="{1729F0C2-74A8-4295-B7BC-5AE5DCF09CCF}" type="presParOf" srcId="{46656F5B-A539-4A1C-A30D-6506ACCA7EFA}" destId="{D3068CDD-1AE9-4A79-8A46-64FAD7799F56}" srcOrd="4" destOrd="0" presId="urn:microsoft.com/office/officeart/2018/2/layout/IconVerticalSolidList"/>
    <dgm:cxn modelId="{B177D581-E07D-4CFC-BA1E-17859B732F67}" type="presParOf" srcId="{D3068CDD-1AE9-4A79-8A46-64FAD7799F56}" destId="{E349641B-1771-4E9D-9132-45AF716BFF20}" srcOrd="0" destOrd="0" presId="urn:microsoft.com/office/officeart/2018/2/layout/IconVerticalSolidList"/>
    <dgm:cxn modelId="{AEB657B6-E8C8-4E96-AAB0-319FF655C1AB}" type="presParOf" srcId="{D3068CDD-1AE9-4A79-8A46-64FAD7799F56}" destId="{91AD22EB-9A57-4361-9ADE-2FCF7D3A62EF}" srcOrd="1" destOrd="0" presId="urn:microsoft.com/office/officeart/2018/2/layout/IconVerticalSolidList"/>
    <dgm:cxn modelId="{009F8C4D-0D6D-44FF-BEBB-37124ED2F8CC}" type="presParOf" srcId="{D3068CDD-1AE9-4A79-8A46-64FAD7799F56}" destId="{32923545-7BD8-4B6C-8995-E49BE2A06D0B}" srcOrd="2" destOrd="0" presId="urn:microsoft.com/office/officeart/2018/2/layout/IconVerticalSolidList"/>
    <dgm:cxn modelId="{D1CDD36D-302B-4B1D-AC30-7B7AAB64120A}" type="presParOf" srcId="{D3068CDD-1AE9-4A79-8A46-64FAD7799F56}" destId="{4E2E168E-0EFC-4422-81A8-E393517AC017}" srcOrd="3" destOrd="0" presId="urn:microsoft.com/office/officeart/2018/2/layout/IconVerticalSolidList"/>
    <dgm:cxn modelId="{B7C47856-C21A-4012-90D3-84A6DE539DAD}" type="presParOf" srcId="{46656F5B-A539-4A1C-A30D-6506ACCA7EFA}" destId="{DA7841C7-B2D5-4BE2-984F-F7CF53CFA11F}" srcOrd="5" destOrd="0" presId="urn:microsoft.com/office/officeart/2018/2/layout/IconVerticalSolidList"/>
    <dgm:cxn modelId="{E8ED781B-3904-48A8-81DC-EDCBD7EA9510}" type="presParOf" srcId="{46656F5B-A539-4A1C-A30D-6506ACCA7EFA}" destId="{3F807067-4480-447D-BD24-ACF78CC7DBF7}" srcOrd="6" destOrd="0" presId="urn:microsoft.com/office/officeart/2018/2/layout/IconVerticalSolidList"/>
    <dgm:cxn modelId="{76688BBB-C41D-42F5-84EA-BDC47B22EA19}" type="presParOf" srcId="{3F807067-4480-447D-BD24-ACF78CC7DBF7}" destId="{FA3F23AE-9BF8-4B6F-9011-3F9C278CBF14}" srcOrd="0" destOrd="0" presId="urn:microsoft.com/office/officeart/2018/2/layout/IconVerticalSolidList"/>
    <dgm:cxn modelId="{0861F0BE-0012-409F-BA55-62E9B9FDD260}" type="presParOf" srcId="{3F807067-4480-447D-BD24-ACF78CC7DBF7}" destId="{56015D05-E01D-4CB7-B5BA-772A086208BF}" srcOrd="1" destOrd="0" presId="urn:microsoft.com/office/officeart/2018/2/layout/IconVerticalSolidList"/>
    <dgm:cxn modelId="{B03AAD61-03F4-4C7E-B54E-5B778F0B8D54}" type="presParOf" srcId="{3F807067-4480-447D-BD24-ACF78CC7DBF7}" destId="{8A22E2EA-3499-4BAB-AC7D-0AE4A2F0503D}" srcOrd="2" destOrd="0" presId="urn:microsoft.com/office/officeart/2018/2/layout/IconVerticalSolidList"/>
    <dgm:cxn modelId="{6FB4C3D0-3312-47B5-AAB3-62D638B79376}" type="presParOf" srcId="{3F807067-4480-447D-BD24-ACF78CC7DBF7}" destId="{4F9BECA7-4BAC-483B-99F1-7F1BB25A1D08}" srcOrd="3" destOrd="0" presId="urn:microsoft.com/office/officeart/2018/2/layout/IconVerticalSolidList"/>
    <dgm:cxn modelId="{660F4D66-C1D3-4A10-B56D-BC5F1746A8F0}" type="presParOf" srcId="{46656F5B-A539-4A1C-A30D-6506ACCA7EFA}" destId="{2A6D7754-5446-4041-A6B2-253AF15FC912}" srcOrd="7" destOrd="0" presId="urn:microsoft.com/office/officeart/2018/2/layout/IconVerticalSolidList"/>
    <dgm:cxn modelId="{A70600EE-01FA-413D-B65C-4DFE8D9EDEA9}" type="presParOf" srcId="{46656F5B-A539-4A1C-A30D-6506ACCA7EFA}" destId="{04EF6B77-5DDA-40AD-88B6-06323D6B9576}" srcOrd="8" destOrd="0" presId="urn:microsoft.com/office/officeart/2018/2/layout/IconVerticalSolidList"/>
    <dgm:cxn modelId="{8E65B93A-F798-46FD-8C2F-FD3E9F29BE18}" type="presParOf" srcId="{04EF6B77-5DDA-40AD-88B6-06323D6B9576}" destId="{E3473C98-AA3D-4CA1-A90D-ADAFF87F227C}" srcOrd="0" destOrd="0" presId="urn:microsoft.com/office/officeart/2018/2/layout/IconVerticalSolidList"/>
    <dgm:cxn modelId="{B08245C1-3FE9-4092-9BB6-ADCD3D772648}" type="presParOf" srcId="{04EF6B77-5DDA-40AD-88B6-06323D6B9576}" destId="{36F07B64-7D01-474E-9392-ACD65019D7B3}" srcOrd="1" destOrd="0" presId="urn:microsoft.com/office/officeart/2018/2/layout/IconVerticalSolidList"/>
    <dgm:cxn modelId="{F030C89D-8AF9-4227-8803-335FE72B7DE5}" type="presParOf" srcId="{04EF6B77-5DDA-40AD-88B6-06323D6B9576}" destId="{B570401C-451E-4DF7-B3D2-1B67E5BA8655}" srcOrd="2" destOrd="0" presId="urn:microsoft.com/office/officeart/2018/2/layout/IconVerticalSolidList"/>
    <dgm:cxn modelId="{CDB97D28-AB4F-4A60-8DEB-2E79574C5F76}" type="presParOf" srcId="{04EF6B77-5DDA-40AD-88B6-06323D6B9576}" destId="{5B543D05-7138-4891-9020-D56506B20A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5A660-88D0-4863-8237-6ED8969DB79B}">
      <dsp:nvSpPr>
        <dsp:cNvPr id="0" name=""/>
        <dsp:cNvSpPr/>
      </dsp:nvSpPr>
      <dsp:spPr>
        <a:xfrm>
          <a:off x="49150" y="446782"/>
          <a:ext cx="712570" cy="71257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BC24A-A14B-4EFA-85BE-F5AF4ACEBD54}">
      <dsp:nvSpPr>
        <dsp:cNvPr id="0" name=""/>
        <dsp:cNvSpPr/>
      </dsp:nvSpPr>
      <dsp:spPr>
        <a:xfrm>
          <a:off x="198790" y="596422"/>
          <a:ext cx="413290" cy="4132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531FA-B812-4BAA-AFAD-5B688871AE19}">
      <dsp:nvSpPr>
        <dsp:cNvPr id="0" name=""/>
        <dsp:cNvSpPr/>
      </dsp:nvSpPr>
      <dsp:spPr>
        <a:xfrm>
          <a:off x="914414" y="446782"/>
          <a:ext cx="1679630" cy="712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La experimentación (pensar, percibir, sensaciones, recordar, sentir…) es algo fundamental</a:t>
          </a:r>
          <a:endParaRPr lang="en-US" sz="1400" kern="1200" dirty="0"/>
        </a:p>
      </dsp:txBody>
      <dsp:txXfrm>
        <a:off x="914414" y="446782"/>
        <a:ext cx="1679630" cy="712570"/>
      </dsp:txXfrm>
    </dsp:sp>
    <dsp:sp modelId="{2B89D61B-9FA0-4A94-9E81-C4719720B7F5}">
      <dsp:nvSpPr>
        <dsp:cNvPr id="0" name=""/>
        <dsp:cNvSpPr/>
      </dsp:nvSpPr>
      <dsp:spPr>
        <a:xfrm>
          <a:off x="2886707" y="446782"/>
          <a:ext cx="712570" cy="71257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3045A-1330-4F48-A974-CBE525143FE7}">
      <dsp:nvSpPr>
        <dsp:cNvPr id="0" name=""/>
        <dsp:cNvSpPr/>
      </dsp:nvSpPr>
      <dsp:spPr>
        <a:xfrm>
          <a:off x="3036347" y="596422"/>
          <a:ext cx="413290" cy="4132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4A88A-FD1F-40F5-9534-8C721629D3F7}">
      <dsp:nvSpPr>
        <dsp:cNvPr id="0" name=""/>
        <dsp:cNvSpPr/>
      </dsp:nvSpPr>
      <dsp:spPr>
        <a:xfrm>
          <a:off x="3751971" y="446782"/>
          <a:ext cx="1679630" cy="712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La experiencia subjetiva de la persona es el primer indicador del comportamiento</a:t>
          </a:r>
          <a:endParaRPr lang="en-US" sz="1400" kern="1200" dirty="0"/>
        </a:p>
      </dsp:txBody>
      <dsp:txXfrm>
        <a:off x="3751971" y="446782"/>
        <a:ext cx="1679630" cy="712570"/>
      </dsp:txXfrm>
    </dsp:sp>
    <dsp:sp modelId="{4B80F7C9-7BC8-491D-BFD9-BEB4DC37FA3B}">
      <dsp:nvSpPr>
        <dsp:cNvPr id="0" name=""/>
        <dsp:cNvSpPr/>
      </dsp:nvSpPr>
      <dsp:spPr>
        <a:xfrm>
          <a:off x="5724265" y="446782"/>
          <a:ext cx="712570" cy="71257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2BD39-6B84-4B71-BAE1-4BB04582A119}">
      <dsp:nvSpPr>
        <dsp:cNvPr id="0" name=""/>
        <dsp:cNvSpPr/>
      </dsp:nvSpPr>
      <dsp:spPr>
        <a:xfrm>
          <a:off x="5873904" y="596422"/>
          <a:ext cx="413290" cy="4132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A79FB-5A7E-44D9-A461-61316857376D}">
      <dsp:nvSpPr>
        <dsp:cNvPr id="0" name=""/>
        <dsp:cNvSpPr/>
      </dsp:nvSpPr>
      <dsp:spPr>
        <a:xfrm>
          <a:off x="6589529" y="446782"/>
          <a:ext cx="1679630" cy="712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Una comprensión precisa del comportamiento humano no se puede conseguir a través del estudio de animales – VISION HOLÍSTICA </a:t>
          </a:r>
          <a:endParaRPr lang="en-US" sz="1400" kern="1200" dirty="0"/>
        </a:p>
      </dsp:txBody>
      <dsp:txXfrm>
        <a:off x="6589529" y="446782"/>
        <a:ext cx="1679630" cy="712570"/>
      </dsp:txXfrm>
    </dsp:sp>
    <dsp:sp modelId="{AAFEC82C-5D11-408C-B01C-B4DDF394AD24}">
      <dsp:nvSpPr>
        <dsp:cNvPr id="0" name=""/>
        <dsp:cNvSpPr/>
      </dsp:nvSpPr>
      <dsp:spPr>
        <a:xfrm>
          <a:off x="49150" y="1634268"/>
          <a:ext cx="712570" cy="71257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98F03-137A-472B-BC91-85663B4DEE29}">
      <dsp:nvSpPr>
        <dsp:cNvPr id="0" name=""/>
        <dsp:cNvSpPr/>
      </dsp:nvSpPr>
      <dsp:spPr>
        <a:xfrm>
          <a:off x="198790" y="1783908"/>
          <a:ext cx="413290" cy="4132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F36AB-FAA4-4A97-A081-EADDF294E132}">
      <dsp:nvSpPr>
        <dsp:cNvPr id="0" name=""/>
        <dsp:cNvSpPr/>
      </dsp:nvSpPr>
      <dsp:spPr>
        <a:xfrm>
          <a:off x="914414" y="1634268"/>
          <a:ext cx="1679630" cy="712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El</a:t>
          </a:r>
          <a:r>
            <a:rPr lang="es-MX" sz="1400" b="1" kern="1200" dirty="0"/>
            <a:t> </a:t>
          </a:r>
          <a:r>
            <a:rPr lang="es-MX" sz="1400" kern="1200" dirty="0"/>
            <a:t>libre albedrío existe y las personas deberían aceptar su responsabilidad para el autocrecimiento y cumplimiento. </a:t>
          </a:r>
          <a:endParaRPr lang="en-US" sz="1400" kern="1200" dirty="0"/>
        </a:p>
      </dsp:txBody>
      <dsp:txXfrm>
        <a:off x="914414" y="1634268"/>
        <a:ext cx="1679630" cy="712570"/>
      </dsp:txXfrm>
    </dsp:sp>
    <dsp:sp modelId="{436D01C5-B96D-401E-B121-A8C1A552957D}">
      <dsp:nvSpPr>
        <dsp:cNvPr id="0" name=""/>
        <dsp:cNvSpPr/>
      </dsp:nvSpPr>
      <dsp:spPr>
        <a:xfrm>
          <a:off x="2886707" y="1634268"/>
          <a:ext cx="712570" cy="71257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0C63B-DBDD-4A67-B636-B8D3833E7F65}">
      <dsp:nvSpPr>
        <dsp:cNvPr id="0" name=""/>
        <dsp:cNvSpPr/>
      </dsp:nvSpPr>
      <dsp:spPr>
        <a:xfrm>
          <a:off x="3036347" y="1783908"/>
          <a:ext cx="413290" cy="4132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449A3-32EB-4669-B7E2-BFD7F824F4A4}">
      <dsp:nvSpPr>
        <dsp:cNvPr id="0" name=""/>
        <dsp:cNvSpPr/>
      </dsp:nvSpPr>
      <dsp:spPr>
        <a:xfrm>
          <a:off x="3751971" y="1634268"/>
          <a:ext cx="1679630" cy="712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Ningún comportamiento está determinado</a:t>
          </a:r>
          <a:endParaRPr lang="en-US" sz="1400" kern="1200" dirty="0"/>
        </a:p>
      </dsp:txBody>
      <dsp:txXfrm>
        <a:off x="3751971" y="1634268"/>
        <a:ext cx="1679630" cy="712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29294-ABD1-4F60-95E3-01C2C49DFB4F}">
      <dsp:nvSpPr>
        <dsp:cNvPr id="0" name=""/>
        <dsp:cNvSpPr/>
      </dsp:nvSpPr>
      <dsp:spPr>
        <a:xfrm>
          <a:off x="0" y="482"/>
          <a:ext cx="5124159" cy="11278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DCA56-F68C-4502-B971-683438799540}">
      <dsp:nvSpPr>
        <dsp:cNvPr id="0" name=""/>
        <dsp:cNvSpPr/>
      </dsp:nvSpPr>
      <dsp:spPr>
        <a:xfrm>
          <a:off x="341187" y="254257"/>
          <a:ext cx="620340" cy="6203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A74A2-C9CE-47C7-8704-7EAFB2BD54CA}">
      <dsp:nvSpPr>
        <dsp:cNvPr id="0" name=""/>
        <dsp:cNvSpPr/>
      </dsp:nvSpPr>
      <dsp:spPr>
        <a:xfrm>
          <a:off x="1302714" y="482"/>
          <a:ext cx="3821444" cy="112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69" tIns="119369" rIns="119369" bIns="11936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La autorrealización (la necesidad de la persona de buscar su máximo potencial) es natural – sabiduría interior </a:t>
          </a:r>
          <a:endParaRPr lang="en-US" sz="1500" kern="1200"/>
        </a:p>
      </dsp:txBody>
      <dsp:txXfrm>
        <a:off x="1302714" y="482"/>
        <a:ext cx="3821444" cy="1127891"/>
      </dsp:txXfrm>
    </dsp:sp>
    <dsp:sp modelId="{7D60498F-CD40-4DCA-A952-2C54298236E1}">
      <dsp:nvSpPr>
        <dsp:cNvPr id="0" name=""/>
        <dsp:cNvSpPr/>
      </dsp:nvSpPr>
      <dsp:spPr>
        <a:xfrm>
          <a:off x="0" y="1410346"/>
          <a:ext cx="5124159" cy="11278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E9128-6A84-4670-B666-EA03550A1BE2}">
      <dsp:nvSpPr>
        <dsp:cNvPr id="0" name=""/>
        <dsp:cNvSpPr/>
      </dsp:nvSpPr>
      <dsp:spPr>
        <a:xfrm>
          <a:off x="341187" y="1664121"/>
          <a:ext cx="620340" cy="6203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23C17-7F7D-42B8-B6F3-4FFF63AC6607}">
      <dsp:nvSpPr>
        <dsp:cNvPr id="0" name=""/>
        <dsp:cNvSpPr/>
      </dsp:nvSpPr>
      <dsp:spPr>
        <a:xfrm>
          <a:off x="1302714" y="1410346"/>
          <a:ext cx="3821444" cy="112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69" tIns="119369" rIns="119369" bIns="11936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Las personas son innatamente buenas y crecerán así si se dan las condiciones adecuadas, sobre todo en la infancia</a:t>
          </a:r>
          <a:endParaRPr lang="en-US" sz="1500" kern="1200"/>
        </a:p>
      </dsp:txBody>
      <dsp:txXfrm>
        <a:off x="1302714" y="1410346"/>
        <a:ext cx="3821444" cy="1127891"/>
      </dsp:txXfrm>
    </dsp:sp>
    <dsp:sp modelId="{3ABB03AA-FB63-4B68-99A5-23BF5EF92F33}">
      <dsp:nvSpPr>
        <dsp:cNvPr id="0" name=""/>
        <dsp:cNvSpPr/>
      </dsp:nvSpPr>
      <dsp:spPr>
        <a:xfrm>
          <a:off x="0" y="2820210"/>
          <a:ext cx="5124159" cy="11278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535D9-AD18-430A-9A9E-2C1B76A5A9DF}">
      <dsp:nvSpPr>
        <dsp:cNvPr id="0" name=""/>
        <dsp:cNvSpPr/>
      </dsp:nvSpPr>
      <dsp:spPr>
        <a:xfrm>
          <a:off x="341187" y="3073986"/>
          <a:ext cx="620340" cy="6203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62EE0-38EF-4849-9C64-018576A01BCC}">
      <dsp:nvSpPr>
        <dsp:cNvPr id="0" name=""/>
        <dsp:cNvSpPr/>
      </dsp:nvSpPr>
      <dsp:spPr>
        <a:xfrm>
          <a:off x="1302714" y="2820210"/>
          <a:ext cx="3821444" cy="112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69" tIns="119369" rIns="119369" bIns="119369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/>
            <a:t>Cada persona y cada experiencia es única, así que los psicólogos deben tratar a cada caso de forma individual, única y no seguir en pautas provenientes de estudios de grupo</a:t>
          </a:r>
          <a:endParaRPr lang="en-US" sz="1500" kern="1200"/>
        </a:p>
      </dsp:txBody>
      <dsp:txXfrm>
        <a:off x="1302714" y="2820210"/>
        <a:ext cx="3821444" cy="1127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04BB8-4C8A-4C12-B01D-0A453961E1A8}">
      <dsp:nvSpPr>
        <dsp:cNvPr id="0" name=""/>
        <dsp:cNvSpPr/>
      </dsp:nvSpPr>
      <dsp:spPr>
        <a:xfrm>
          <a:off x="0" y="3084"/>
          <a:ext cx="5124159" cy="6570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6DB26-1C7E-40F1-B338-67DE6FA2B864}">
      <dsp:nvSpPr>
        <dsp:cNvPr id="0" name=""/>
        <dsp:cNvSpPr/>
      </dsp:nvSpPr>
      <dsp:spPr>
        <a:xfrm>
          <a:off x="198763" y="150925"/>
          <a:ext cx="361387" cy="3613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CCC01-D01D-4C95-B730-7D0EDF6D114F}">
      <dsp:nvSpPr>
        <dsp:cNvPr id="0" name=""/>
        <dsp:cNvSpPr/>
      </dsp:nvSpPr>
      <dsp:spPr>
        <a:xfrm>
          <a:off x="758914" y="3084"/>
          <a:ext cx="4365244" cy="657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40" tIns="69540" rIns="69540" bIns="69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No juzga</a:t>
          </a:r>
          <a:endParaRPr lang="en-US" sz="1900" kern="1200"/>
        </a:p>
      </dsp:txBody>
      <dsp:txXfrm>
        <a:off x="758914" y="3084"/>
        <a:ext cx="4365244" cy="657069"/>
      </dsp:txXfrm>
    </dsp:sp>
    <dsp:sp modelId="{CBECE885-7E6C-43DB-AC71-DA1E896CF80C}">
      <dsp:nvSpPr>
        <dsp:cNvPr id="0" name=""/>
        <dsp:cNvSpPr/>
      </dsp:nvSpPr>
      <dsp:spPr>
        <a:xfrm>
          <a:off x="0" y="824421"/>
          <a:ext cx="5124159" cy="6570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50BF1-BB36-444A-ADBF-3C96630D7146}">
      <dsp:nvSpPr>
        <dsp:cNvPr id="0" name=""/>
        <dsp:cNvSpPr/>
      </dsp:nvSpPr>
      <dsp:spPr>
        <a:xfrm>
          <a:off x="198763" y="972261"/>
          <a:ext cx="361387" cy="3613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012D3-CA31-442E-B136-E99B58F6D24E}">
      <dsp:nvSpPr>
        <dsp:cNvPr id="0" name=""/>
        <dsp:cNvSpPr/>
      </dsp:nvSpPr>
      <dsp:spPr>
        <a:xfrm>
          <a:off x="758914" y="824421"/>
          <a:ext cx="4365244" cy="657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40" tIns="69540" rIns="69540" bIns="69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Empático</a:t>
          </a:r>
          <a:endParaRPr lang="en-US" sz="1900" kern="1200"/>
        </a:p>
      </dsp:txBody>
      <dsp:txXfrm>
        <a:off x="758914" y="824421"/>
        <a:ext cx="4365244" cy="657069"/>
      </dsp:txXfrm>
    </dsp:sp>
    <dsp:sp modelId="{E349641B-1771-4E9D-9132-45AF716BFF20}">
      <dsp:nvSpPr>
        <dsp:cNvPr id="0" name=""/>
        <dsp:cNvSpPr/>
      </dsp:nvSpPr>
      <dsp:spPr>
        <a:xfrm>
          <a:off x="0" y="1645757"/>
          <a:ext cx="5124159" cy="6570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D22EB-9A57-4361-9ADE-2FCF7D3A62EF}">
      <dsp:nvSpPr>
        <dsp:cNvPr id="0" name=""/>
        <dsp:cNvSpPr/>
      </dsp:nvSpPr>
      <dsp:spPr>
        <a:xfrm>
          <a:off x="198763" y="1793598"/>
          <a:ext cx="361387" cy="3613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E168E-0EFC-4422-81A8-E393517AC017}">
      <dsp:nvSpPr>
        <dsp:cNvPr id="0" name=""/>
        <dsp:cNvSpPr/>
      </dsp:nvSpPr>
      <dsp:spPr>
        <a:xfrm>
          <a:off x="758914" y="1645757"/>
          <a:ext cx="4365244" cy="657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40" tIns="69540" rIns="69540" bIns="69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No patologiza</a:t>
          </a:r>
          <a:endParaRPr lang="en-US" sz="1900" kern="1200"/>
        </a:p>
      </dsp:txBody>
      <dsp:txXfrm>
        <a:off x="758914" y="1645757"/>
        <a:ext cx="4365244" cy="657069"/>
      </dsp:txXfrm>
    </dsp:sp>
    <dsp:sp modelId="{FA3F23AE-9BF8-4B6F-9011-3F9C278CBF14}">
      <dsp:nvSpPr>
        <dsp:cNvPr id="0" name=""/>
        <dsp:cNvSpPr/>
      </dsp:nvSpPr>
      <dsp:spPr>
        <a:xfrm>
          <a:off x="0" y="2467093"/>
          <a:ext cx="5124159" cy="6570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15D05-E01D-4CB7-B5BA-772A086208BF}">
      <dsp:nvSpPr>
        <dsp:cNvPr id="0" name=""/>
        <dsp:cNvSpPr/>
      </dsp:nvSpPr>
      <dsp:spPr>
        <a:xfrm>
          <a:off x="198763" y="2614934"/>
          <a:ext cx="361387" cy="3613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BECA7-4BAC-483B-99F1-7F1BB25A1D08}">
      <dsp:nvSpPr>
        <dsp:cNvPr id="0" name=""/>
        <dsp:cNvSpPr/>
      </dsp:nvSpPr>
      <dsp:spPr>
        <a:xfrm>
          <a:off x="758914" y="2467093"/>
          <a:ext cx="4365244" cy="657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40" tIns="69540" rIns="69540" bIns="69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Énfasis en el YO – promoción emoción </a:t>
          </a:r>
          <a:endParaRPr lang="en-US" sz="1900" kern="1200"/>
        </a:p>
      </dsp:txBody>
      <dsp:txXfrm>
        <a:off x="758914" y="2467093"/>
        <a:ext cx="4365244" cy="657069"/>
      </dsp:txXfrm>
    </dsp:sp>
    <dsp:sp modelId="{E3473C98-AA3D-4CA1-A90D-ADAFF87F227C}">
      <dsp:nvSpPr>
        <dsp:cNvPr id="0" name=""/>
        <dsp:cNvSpPr/>
      </dsp:nvSpPr>
      <dsp:spPr>
        <a:xfrm>
          <a:off x="0" y="3288430"/>
          <a:ext cx="5124159" cy="6570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07B64-7D01-474E-9392-ACD65019D7B3}">
      <dsp:nvSpPr>
        <dsp:cNvPr id="0" name=""/>
        <dsp:cNvSpPr/>
      </dsp:nvSpPr>
      <dsp:spPr>
        <a:xfrm>
          <a:off x="198763" y="3436270"/>
          <a:ext cx="361387" cy="3613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43D05-7138-4891-9020-D56506B20A21}">
      <dsp:nvSpPr>
        <dsp:cNvPr id="0" name=""/>
        <dsp:cNvSpPr/>
      </dsp:nvSpPr>
      <dsp:spPr>
        <a:xfrm>
          <a:off x="758914" y="3288430"/>
          <a:ext cx="4365244" cy="657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40" tIns="69540" rIns="69540" bIns="69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/>
            <a:t>Existencial</a:t>
          </a:r>
          <a:endParaRPr lang="en-US" sz="1900" kern="1200"/>
        </a:p>
      </dsp:txBody>
      <dsp:txXfrm>
        <a:off x="758914" y="3288430"/>
        <a:ext cx="4365244" cy="657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A7366-6174-43F7-B7D8-CEF27FC8FA70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73C52-722A-4FFE-9EA2-4D07903A62A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264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3C52-722A-4FFE-9EA2-4D07903A62A4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3C52-722A-4FFE-9EA2-4D07903A62A4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3C52-722A-4FFE-9EA2-4D07903A62A4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3C52-722A-4FFE-9EA2-4D07903A62A4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3C52-722A-4FFE-9EA2-4D07903A62A4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3C52-722A-4FFE-9EA2-4D07903A62A4}" type="slidenum">
              <a:rPr lang="es-MX" smtClean="0"/>
              <a:pPr/>
              <a:t>29</a:t>
            </a:fld>
            <a:endParaRPr lang="es-MX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73C52-722A-4FFE-9EA2-4D07903A62A4}" type="slidenum">
              <a:rPr lang="es-MX" smtClean="0"/>
              <a:pPr/>
              <a:t>30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05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514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824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10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467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4690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9681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979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9532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7F730-55C8-4580-B9DB-1A8EE9BA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806475-257D-4CC7-968B-B99E15C7018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CFF5A0-78EF-4703-B920-DC8FA0C20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514674-981B-4A82-BBB0-4CEB51E5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E03F17-EF1F-4C18-95D9-8964212F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MX" alt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A24A-3149-4A1E-9C7C-5E39D729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B19B158-C40C-42E2-96AE-EA37062A84B6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98450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072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166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628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051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046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765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932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603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D118FF-2BFF-49C7-80DC-75D25E199F8B}" type="datetimeFigureOut">
              <a:rPr lang="es-MX" smtClean="0"/>
              <a:pPr/>
              <a:t>03/06/2025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04CE77-31C2-4614-BB48-D0774CAD65F6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640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s.wikipedia.org/wiki/Imagen:Da_Vinci_Vitruve_Luc_Viatour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s.wikipedia.org/wiki/Imagen:Carl_Ransom_Rogers.jpg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2276872"/>
            <a:ext cx="73448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7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Humanismo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27584" y="2015262"/>
            <a:ext cx="6840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Universidad Nacional de Chimborazo</a:t>
            </a:r>
            <a:endParaRPr kumimoji="0" lang="es-MX" sz="2400" b="0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3AA24FD3-E485-4A41-8932-7409859C7B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01F24F8-9B96-4F06-8CB1-243AA9305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01" r="16775" b="3891"/>
          <a:stretch/>
        </p:blipFill>
        <p:spPr>
          <a:xfrm>
            <a:off x="7055768" y="0"/>
            <a:ext cx="208823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6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5C7FE59F-2270-4ABF-94D5-BD79F2D561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404813"/>
            <a:ext cx="8207375" cy="59769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MX" sz="2100" b="1" dirty="0"/>
          </a:p>
          <a:p>
            <a:pPr>
              <a:lnSpc>
                <a:spcPct val="80000"/>
              </a:lnSpc>
            </a:pPr>
            <a:r>
              <a:rPr lang="es-ES" altLang="es-MX" sz="2100" b="1" dirty="0"/>
              <a:t>Influencias del  existencialismo y de la fenomenología: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MX" sz="2100" b="1" dirty="0"/>
          </a:p>
          <a:p>
            <a:pPr>
              <a:lnSpc>
                <a:spcPct val="80000"/>
              </a:lnSpc>
            </a:pPr>
            <a:r>
              <a:rPr lang="es-ES" altLang="es-MX" sz="2100" b="1" dirty="0"/>
              <a:t>Existencialismo: énfasis en la existencia, en cómo los seres humanos viven sus vidas, en la libertad.  Contra las especulaciones abstractas y el cientifismo racionalista. El ser humano no se puede reducir  a una entidad cualquiera, sea esta la de animal racional, ser social, ente psíquico o biológico.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MX" sz="2100" b="1" dirty="0"/>
          </a:p>
          <a:p>
            <a:pPr>
              <a:lnSpc>
                <a:spcPct val="80000"/>
              </a:lnSpc>
            </a:pPr>
            <a:r>
              <a:rPr lang="es-ES" altLang="es-MX" sz="2100" b="1" dirty="0"/>
              <a:t>Fenomenología: es el método adecuado para acercarse al hombre. Busca descubrir lo que es dado en la experiencia, acercarse a los contenidos de la conciencia sin prejuicios ni teorías preconcebidas por parte del observador. Junto con esta consideración metodológica, la fenomenología ofrece a la psicología humanista otra tesis fundamental: la consciencia es siempre consciencia que tiende a algo, es esencialmente intencional.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MX" altLang="es-MX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0D5AB-C659-4640-843A-3C79D93892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332656"/>
            <a:ext cx="4038600" cy="5798269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sz="4500" b="1" dirty="0"/>
              <a:t>Carl Rogers (1902-1987)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sz="4500" b="1" dirty="0"/>
              <a:t>es uno de los autores más conocidos del movimiento humanista.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sz="4500" b="1" dirty="0"/>
              <a:t>Su método terapéutico, la terapia centrada en el cliente, o terapia no directiva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sz="4500" b="1" dirty="0"/>
              <a:t>parte de la hipótesis central de que el individuo posee en sí mismo medios para la autocomprensión y para el cambio del concepto de sí mismo, de las actitudes y del comportamiento autodirigido.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sz="4500" b="1" dirty="0"/>
              <a:t>El terapeuta debe proporcionar un clima de actitudes psicológicas favorables para que el paciente pueda explotar dichos medios. Dos rasgos principales de la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s-MX" altLang="es-MX" sz="24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13424E-220B-4F8A-94F8-1CE7D1FD0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10237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sz="2000" b="1" dirty="0"/>
              <a:t>terapia centrada en el cliente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sz="2000" b="1" dirty="0"/>
              <a:t>	  1.- La confianza radical en la persona del cliente (paciente).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sz="2000" b="1" dirty="0"/>
              <a:t>2.- El rechazo al papel directivo del terapeuta.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MX" sz="2400" b="1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sz="2400" b="1" dirty="0"/>
              <a:t>La postura centrada en el cliente concibe a la gente como básicamente racional, socializada, progresista y realista.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585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0C6C1702-FE87-4074-87DB-C3D3D813B4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04813"/>
            <a:ext cx="8820150" cy="6192837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sz="1800" b="1" dirty="0"/>
              <a:t>Para Rogers el ser humano nace con una tendencia realizadora que, si la infancia no la estropea, puede dar como resultado una persona plena: abierta a nuevas experiencias, reflexiva, espontánea y que valora a otros y a sí mismo. La persona inadaptada tendría rasgo opuestos: cerrada, rígida y despreciativa de sí mismo y de los demás.</a:t>
            </a:r>
            <a:br>
              <a:rPr lang="es-ES" altLang="es-MX" sz="1800" b="1" dirty="0"/>
            </a:br>
            <a:r>
              <a:rPr lang="es-ES" altLang="es-MX" sz="1800" b="1" dirty="0"/>
              <a:t>    Rogers insiste en la importancia que tienen las actitudes y cualidades del terapeuta para el buen resultado de la terapia: las tres principales son la empatía, la autenticidad y la congruencia.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MX" sz="18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A5B683-9272-409F-97BB-6B51B4D1D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20" y="3429000"/>
            <a:ext cx="3556810" cy="2667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BE7A08-57F8-4081-A9B6-49E83A293A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584" y="476672"/>
            <a:ext cx="7772870" cy="3424107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sz="2000" b="1" dirty="0"/>
              <a:t>Rogers  quiso comprender y describir el cambio que sufre el paciente cuando se siente comprendido y aceptado por el terapeuta: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s-MX" altLang="es-MX" sz="2000" b="1" dirty="0"/>
          </a:p>
          <a:p>
            <a:pPr>
              <a:lnSpc>
                <a:spcPct val="80000"/>
              </a:lnSpc>
            </a:pPr>
            <a:r>
              <a:rPr lang="es-ES" altLang="es-MX" sz="2000" b="1" dirty="0"/>
              <a:t>Se produce una relajación de los sentimientos: de considerarlos como algo remoto se reconocen como propios y, finamente como un flujo siempre cambiante. </a:t>
            </a:r>
          </a:p>
          <a:p>
            <a:pPr>
              <a:lnSpc>
                <a:spcPct val="80000"/>
              </a:lnSpc>
            </a:pPr>
            <a:r>
              <a:rPr lang="es-ES" altLang="es-MX" sz="2000" b="1" dirty="0"/>
              <a:t>Cambio en el modo de experimentar: de la lejanía con que primero experimenta su vivencia se pasa a aceptarla como algo que tiene un significado, y al terminar el proceso el paciente se siente libre y guiado por sus vivencias. </a:t>
            </a:r>
          </a:p>
          <a:p>
            <a:pPr>
              <a:lnSpc>
                <a:spcPct val="80000"/>
              </a:lnSpc>
            </a:pPr>
            <a:r>
              <a:rPr lang="es-ES" altLang="es-MX" sz="2000" b="1" dirty="0"/>
              <a:t>Se pasa de la incoherencia a la coherencia: desde la ignorancia de sus contradicciones hasta la comprensión de las mismas y su evitación. </a:t>
            </a:r>
          </a:p>
          <a:p>
            <a:pPr>
              <a:lnSpc>
                <a:spcPct val="80000"/>
              </a:lnSpc>
            </a:pPr>
            <a:r>
              <a:rPr lang="es-ES" altLang="es-MX" sz="2000" b="1" dirty="0"/>
              <a:t>Se produce también un cambio en su relación con los problemas: desde su negación hasta la conciencia de ser él mismo su responsable, pasando por su aceptación. </a:t>
            </a:r>
          </a:p>
          <a:p>
            <a:pPr>
              <a:lnSpc>
                <a:spcPct val="80000"/>
              </a:lnSpc>
            </a:pPr>
            <a:r>
              <a:rPr lang="es-ES" altLang="es-MX" sz="2000" b="1" dirty="0"/>
              <a:t>Cambia igualmente su modo de relacionarse con los demás: desde la evitación a la búsqueda de relaciones íntimas y de una disposición abierta. </a:t>
            </a:r>
          </a:p>
          <a:p>
            <a:pPr>
              <a:lnSpc>
                <a:spcPct val="80000"/>
              </a:lnSpc>
            </a:pPr>
            <a:r>
              <a:rPr lang="es-ES" altLang="es-MX" sz="2000" b="1" dirty="0"/>
              <a:t>De centrarse en el pasado a centrarse en el presente. </a:t>
            </a:r>
            <a:endParaRPr lang="es-MX" altLang="es-MX" sz="2000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0828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25BA28FA-2C88-4238-BEB4-15E6FF9860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404813"/>
            <a:ext cx="7772400" cy="5400675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s-ES" altLang="es-MX" sz="1800" b="1">
                <a:solidFill>
                  <a:srgbClr val="FFFFFF"/>
                </a:solidFill>
              </a:rPr>
              <a:t>Rogers se centra en la trama de la relación terapéutica (psicólogo-cliente) y parte de la idea de que el individuo tiene dentro de sí mismo recursos suficientes que pueden ser movilizados, con tal que el psicólogo consiga crear un clima adecuado.</a:t>
            </a:r>
          </a:p>
          <a:p>
            <a:pPr algn="ctr">
              <a:buFont typeface="Wingdings" panose="05000000000000000000" pitchFamily="2" charset="2"/>
              <a:buNone/>
            </a:pPr>
            <a:endParaRPr lang="es-MX" altLang="es-MX" sz="1800" b="1">
              <a:solidFill>
                <a:srgbClr val="FFFFFF"/>
              </a:solidFill>
            </a:endParaRPr>
          </a:p>
          <a:p>
            <a:r>
              <a:rPr lang="es-ES" altLang="es-MX" sz="1800" b="1"/>
              <a:t>Para los psicólogos humanistas el hombre es psicológicamente distinto de los animales. Es naturalmente bueno y algo en sí mismo. Cada hombre, además de la naturaleza específica, común a la de otros hombres, posee una naturaleza individual, que es única e irrepetible.</a:t>
            </a:r>
            <a:br>
              <a:rPr lang="es-ES" altLang="es-MX" sz="1800" b="1"/>
            </a:br>
            <a:endParaRPr lang="es-ES" altLang="es-MX" sz="1800" b="1"/>
          </a:p>
          <a:p>
            <a:r>
              <a:rPr lang="es-MX" altLang="es-MX" sz="1800" b="1"/>
              <a:t>Por ser cada hombre distinto a los demás, como tal debe ser tratado y estudiado.</a:t>
            </a:r>
          </a:p>
          <a:p>
            <a:pPr>
              <a:buFont typeface="Wingdings" panose="05000000000000000000" pitchFamily="2" charset="2"/>
              <a:buNone/>
            </a:pPr>
            <a:endParaRPr lang="es-MX" altLang="es-MX" sz="1800" b="1"/>
          </a:p>
          <a:p>
            <a:r>
              <a:rPr lang="es-MX" altLang="es-MX" sz="1800" b="1"/>
              <a:t>El humanismo pone el énfasis en la posibilidad del hombre de redescubrir su propia personalidad y su autenticidad personal.</a:t>
            </a:r>
          </a:p>
          <a:p>
            <a:pPr>
              <a:buFont typeface="Wingdings" panose="05000000000000000000" pitchFamily="2" charset="2"/>
              <a:buNone/>
            </a:pPr>
            <a:endParaRPr lang="es-MX" altLang="es-MX" sz="1800" b="1"/>
          </a:p>
          <a:p>
            <a:pPr>
              <a:buFont typeface="Wingdings" panose="05000000000000000000" pitchFamily="2" charset="2"/>
              <a:buNone/>
            </a:pPr>
            <a:endParaRPr lang="es-MX" altLang="es-MX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ibujo de Leonardo da Vinci, El hombre de Vitruvio">
            <a:hlinkClick r:id="rId2" tooltip="&quot;Dibujo de Leonardo da Vinci, El hombre de Vitruvio&quot;"/>
            <a:extLst>
              <a:ext uri="{FF2B5EF4-FFF2-40B4-BE49-F238E27FC236}">
                <a16:creationId xmlns:a16="http://schemas.microsoft.com/office/drawing/2014/main" id="{C18C6170-0F23-4A58-8E39-2A464B9DD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2000" contrast="-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30FF80E6-CA97-4DF1-A843-9F7F0D1AF9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333375"/>
            <a:ext cx="7920037" cy="6237288"/>
          </a:xfrm>
        </p:spPr>
        <p:txBody>
          <a:bodyPr>
            <a:normAutofit/>
          </a:bodyPr>
          <a:lstStyle/>
          <a:p>
            <a:r>
              <a:rPr lang="es-ES" altLang="es-MX" sz="2000" b="1" dirty="0">
                <a:solidFill>
                  <a:schemeClr val="tx1"/>
                </a:solidFill>
              </a:rPr>
              <a:t>La psicología humanística tiene por objeto la persona que experimenta y sus cualidades distintivamente humanas: elección, creatividad, valoración, dignidad, valor y desarrollo de sus potencialidades. </a:t>
            </a:r>
          </a:p>
          <a:p>
            <a:endParaRPr lang="es-ES" altLang="es-MX" sz="2000" b="1" dirty="0">
              <a:solidFill>
                <a:schemeClr val="tx1"/>
              </a:solidFill>
            </a:endParaRPr>
          </a:p>
          <a:p>
            <a:r>
              <a:rPr lang="es-ES" altLang="es-MX" sz="2000" b="1" dirty="0">
                <a:solidFill>
                  <a:schemeClr val="tx1"/>
                </a:solidFill>
              </a:rPr>
              <a:t>Se puede decir que la educación humanista incluye dos aspectos dos aspectos principales: (1) las condiciones psicológicas generales para todo aprendizaje, y (2) preocupación por el desarrollo afectivo del estudiante al igual  que por su desenvolvimiento intelectual.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A3C28E-D78A-4BAE-94F9-94715C3931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altLang="es-MX" sz="2000" b="1" dirty="0">
                <a:solidFill>
                  <a:schemeClr val="tx1"/>
                </a:solidFill>
              </a:rPr>
              <a:t>El paradigma humanista considera a los alumnos como entes individuales, únicos y diferentes de los demás. Son seres con iniciativa, con necesidades personales de crecer, con potencialidad para desarrollar actividades y solucionar problemas creativamente. Los alumnos no son seres que únicamente participen cognitivamente sino personas que poseen afectos, intereses y valores particulares y se les debe considerar como personas totales. La finalidad del humanista no es gobernar almas sino formar a los estudiantes en las tomas de decisiones en ámbitos en donde el respeto de los derechos de la persona, lo justo y lo injusto son cuestionados.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567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28053D81-D539-4644-86F6-DC434E1210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497887" cy="6264275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sz="1800" b="1" dirty="0"/>
              <a:t>Los rasgos que debe tomar el humanista son: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MX" sz="1800" b="1" dirty="0"/>
          </a:p>
          <a:p>
            <a:pPr>
              <a:lnSpc>
                <a:spcPct val="80000"/>
              </a:lnSpc>
            </a:pPr>
            <a:r>
              <a:rPr lang="es-ES" altLang="es-MX" sz="1800" b="1" dirty="0"/>
              <a:t>a) ser un maestro interesado en el alumno como persona total.</a:t>
            </a:r>
          </a:p>
          <a:p>
            <a:pPr>
              <a:lnSpc>
                <a:spcPct val="80000"/>
              </a:lnSpc>
            </a:pPr>
            <a:r>
              <a:rPr lang="es-ES" altLang="es-MX" sz="1800" b="1" dirty="0"/>
              <a:t>b) Procurar estar abierto a nuevas formas de enseñanza.</a:t>
            </a:r>
          </a:p>
          <a:p>
            <a:pPr>
              <a:lnSpc>
                <a:spcPct val="80000"/>
              </a:lnSpc>
            </a:pPr>
            <a:r>
              <a:rPr lang="es-ES" altLang="es-MX" sz="1800" b="1" dirty="0"/>
              <a:t>c) Fomentar el espíritu cooperativo</a:t>
            </a:r>
          </a:p>
          <a:p>
            <a:pPr>
              <a:lnSpc>
                <a:spcPct val="80000"/>
              </a:lnSpc>
            </a:pPr>
            <a:r>
              <a:rPr lang="es-ES" altLang="es-MX" sz="1800" b="1" dirty="0"/>
              <a:t>d) Ser auténtico y genuino ante los alumnos.</a:t>
            </a:r>
          </a:p>
          <a:p>
            <a:pPr>
              <a:lnSpc>
                <a:spcPct val="80000"/>
              </a:lnSpc>
            </a:pPr>
            <a:r>
              <a:rPr lang="es-ES" altLang="es-MX" sz="1800" b="1" dirty="0"/>
              <a:t>e) Intentar comprender a sus alumnos poniéndose en su lugar (empatía) y ser sensible a sus percepciones y sentimientos.</a:t>
            </a:r>
          </a:p>
          <a:p>
            <a:pPr>
              <a:lnSpc>
                <a:spcPct val="80000"/>
              </a:lnSpc>
            </a:pPr>
            <a:r>
              <a:rPr lang="es-ES" altLang="es-MX" sz="1800" b="1" dirty="0"/>
              <a:t>f) Rechazar las posturas autoritarias y egocéntricas</a:t>
            </a:r>
          </a:p>
          <a:p>
            <a:pPr>
              <a:lnSpc>
                <a:spcPct val="80000"/>
              </a:lnSpc>
            </a:pPr>
            <a:r>
              <a:rPr lang="es-ES" altLang="es-MX" sz="1800" b="1" dirty="0"/>
              <a:t>g) Poner a disposición de los alumnos sus conocimientos y experiencias y que cuando lo requieran puedan contar con ellos.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MX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D2DF70B2-1ED1-4F65-A211-F9DFC8DD1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altLang="es-MX" sz="2000" b="1" dirty="0"/>
              <a:t>Carl Rogers es quien más ha analizado el concepto de aprendizaje y dice que el alumno desarrollará su aprendizaje cuando llegue a ser significativo y esto sucede cuando se involucra a la persona como totalidad, incluyendo sus procesos afectivos y cognitivos, y se desarrolla en forma experimental. Es importante que el alumno considere el tema a tratar como algo importante para sus objetivos personales. El aprendizaje es mejor si se promueve como participativo, en el que el alumno decida, mueva sus propios recursos y se responsabilice de lo que va a aprender. También es importante promover un ambiente de respeto, comprensión y apoyo para los alumnos, y sugiere Rogers que el profesor no utilice recetas estereotipadas sino que actúe de manera innovadora y así sea él mismo, que sea auténtico.</a:t>
            </a:r>
            <a:endParaRPr lang="es-MX" altLang="es-MX" sz="2000" b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7055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6932AE89-EBE1-49A6-B51F-4E480FD861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0"/>
            <a:ext cx="8497887" cy="68580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MX" sz="1700" b="1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sz="1700" b="1"/>
              <a:t>El humanismo incorpora del existencialismo los puntos siguientes: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MX" sz="1700" b="1"/>
          </a:p>
          <a:p>
            <a:pPr>
              <a:lnSpc>
                <a:spcPct val="80000"/>
              </a:lnSpc>
            </a:pPr>
            <a:r>
              <a:rPr lang="es-ES" altLang="es-MX" sz="1700" b="1"/>
              <a:t>El ser humano es electivo, capaz de elegir su propio destino</a:t>
            </a:r>
          </a:p>
          <a:p>
            <a:pPr>
              <a:lnSpc>
                <a:spcPct val="80000"/>
              </a:lnSpc>
            </a:pPr>
            <a:r>
              <a:rPr lang="es-ES" altLang="es-MX" sz="1700" b="1"/>
              <a:t>El ser humano es libre para establecer sus propias metas de vida y</a:t>
            </a:r>
          </a:p>
          <a:p>
            <a:pPr>
              <a:lnSpc>
                <a:spcPct val="80000"/>
              </a:lnSpc>
            </a:pPr>
            <a:r>
              <a:rPr lang="es-ES" altLang="es-MX" sz="1700" b="1"/>
              <a:t>El ser humano es responsable de sus propias elecciones.</a:t>
            </a:r>
          </a:p>
          <a:p>
            <a:pPr>
              <a:lnSpc>
                <a:spcPct val="80000"/>
              </a:lnSpc>
            </a:pPr>
            <a:endParaRPr lang="es-ES" altLang="es-MX" sz="1700" b="1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sz="1700" b="1"/>
              <a:t>Existen postulados comunes a la mayoría de los psicólogos humanistas, y son los siguientes:</a:t>
            </a:r>
          </a:p>
          <a:p>
            <a:pPr>
              <a:lnSpc>
                <a:spcPct val="80000"/>
              </a:lnSpc>
            </a:pPr>
            <a:r>
              <a:rPr lang="es-ES" altLang="es-MX" sz="1700" b="1"/>
              <a:t>a) El ser humano es una totalidad. Este es un énfasis holista que dice que el ser humano debe estudiarse en su totalidad y no fragmentadamente.</a:t>
            </a:r>
          </a:p>
          <a:p>
            <a:pPr>
              <a:lnSpc>
                <a:spcPct val="80000"/>
              </a:lnSpc>
            </a:pPr>
            <a:r>
              <a:rPr lang="es-ES" altLang="es-MX" sz="1700" b="1"/>
              <a:t>b) El hombre posee un núcleo central estructurado, es decir, su “yo”, su “yo mismo” (self) que es la génesis y estructura de todos sus procesos psicológicos.</a:t>
            </a:r>
          </a:p>
          <a:p>
            <a:pPr>
              <a:lnSpc>
                <a:spcPct val="80000"/>
              </a:lnSpc>
            </a:pPr>
            <a:r>
              <a:rPr lang="es-ES" altLang="es-MX" sz="1700" b="1"/>
              <a:t>c) El hombre tiende naturalmente a su autorrealización formativamente. Ante las situaciones negativas debe trascenderlas. Si el medio es propicio, genuino y empático y no amenazante, las potencialidades se verán favorecidas.</a:t>
            </a:r>
          </a:p>
          <a:p>
            <a:pPr>
              <a:lnSpc>
                <a:spcPct val="80000"/>
              </a:lnSpc>
            </a:pPr>
            <a:r>
              <a:rPr lang="es-ES" altLang="es-MX" sz="1700" b="1"/>
              <a:t>d) El hombre es un ser en un contexto humano y vive en relación con otras personas.</a:t>
            </a:r>
          </a:p>
          <a:p>
            <a:pPr>
              <a:lnSpc>
                <a:spcPct val="80000"/>
              </a:lnSpc>
            </a:pPr>
            <a:r>
              <a:rPr lang="es-ES" altLang="es-MX" sz="1700" b="1"/>
              <a:t>e) El hombre es consciente de sí mismo y de su existencia. Nos conducimos de acuerdo con lo que fuimos en el pasado y preparándonos para el futuro.</a:t>
            </a:r>
          </a:p>
          <a:p>
            <a:pPr>
              <a:lnSpc>
                <a:spcPct val="80000"/>
              </a:lnSpc>
            </a:pPr>
            <a:r>
              <a:rPr lang="es-ES" altLang="es-MX" sz="1700" b="1"/>
              <a:t>f) El hombre tiene facultades de decisión, libertad y conciencia para elegir y tomar sus propias decisiones, lo que se traduce en un ser activo y constructor de su propia vida.</a:t>
            </a:r>
          </a:p>
          <a:p>
            <a:pPr>
              <a:lnSpc>
                <a:spcPct val="80000"/>
              </a:lnSpc>
            </a:pPr>
            <a:r>
              <a:rPr lang="es-ES" altLang="es-MX" sz="1700" b="1"/>
              <a:t>g) El hombre es intencional, es decir, que los actos volitivos o intencionales se reflejan es sus propias decisiones o elecciones.</a:t>
            </a:r>
          </a:p>
          <a:p>
            <a:pPr>
              <a:lnSpc>
                <a:spcPct val="80000"/>
              </a:lnSpc>
            </a:pPr>
            <a:r>
              <a:rPr lang="es-ES" altLang="es-MX" sz="1700" b="1"/>
              <a:t>Desde el punto de vista humanista, la educación se debe centrar en ayudar a los alumnos para que decidan lo que son y lo que quieren llegar a ser. La educación humanista tiene la idea de que los alumnos son diferentes y los ayuda a ser más como ellos mismos y menos como los demás.</a:t>
            </a:r>
            <a:endParaRPr lang="es-MX" altLang="es-MX" sz="17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99592" y="2132856"/>
            <a:ext cx="7408333" cy="3849291"/>
          </a:xfrm>
        </p:spPr>
        <p:txBody>
          <a:bodyPr>
            <a:normAutofit lnSpcReduction="10000"/>
          </a:bodyPr>
          <a:lstStyle/>
          <a:p>
            <a:r>
              <a:rPr lang="es-MX" dirty="0">
                <a:solidFill>
                  <a:srgbClr val="002060"/>
                </a:solidFill>
              </a:rPr>
              <a:t>Llamada la “tercera fuerza” de la psicología</a:t>
            </a:r>
          </a:p>
          <a:p>
            <a:r>
              <a:rPr lang="es-MX" dirty="0">
                <a:solidFill>
                  <a:srgbClr val="002060"/>
                </a:solidFill>
              </a:rPr>
              <a:t>Se parece más al psicoanálisis </a:t>
            </a:r>
          </a:p>
          <a:p>
            <a:r>
              <a:rPr lang="es-MX" dirty="0">
                <a:solidFill>
                  <a:srgbClr val="002060"/>
                </a:solidFill>
              </a:rPr>
              <a:t>Se encuentran en el mismo campo que el filósofo del siglo XVIII Jean-Jacques Rousseau</a:t>
            </a:r>
          </a:p>
          <a:p>
            <a:r>
              <a:rPr lang="es-MX" dirty="0">
                <a:solidFill>
                  <a:srgbClr val="002060"/>
                </a:solidFill>
              </a:rPr>
              <a:t>No proviene de un ambiente médico, sino de la educación y la psicología </a:t>
            </a:r>
          </a:p>
          <a:p>
            <a:r>
              <a:rPr lang="es-MX" dirty="0">
                <a:solidFill>
                  <a:srgbClr val="002060"/>
                </a:solidFill>
              </a:rPr>
              <a:t>Sus puntos de vista son conocidos como “fenomenológicos” , proviene del </a:t>
            </a:r>
          </a:p>
          <a:p>
            <a:pPr marL="0" indent="0">
              <a:buNone/>
            </a:pPr>
            <a:r>
              <a:rPr lang="es-MX" dirty="0">
                <a:solidFill>
                  <a:srgbClr val="002060"/>
                </a:solidFill>
              </a:rPr>
              <a:t>    existencialismo.</a:t>
            </a:r>
          </a:p>
          <a:p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Humanismo </a:t>
            </a:r>
          </a:p>
        </p:txBody>
      </p:sp>
      <p:pic>
        <p:nvPicPr>
          <p:cNvPr id="2050" name="Picture 2" descr="http://t1.gstatic.com/images?q=tbn:ANd9GcSdQNIIEZcN_vFbcrEfUcHEcoR89AEfJjQsUqECuxtanvw4mHh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077072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TEBMzR8QcHeqt89gWw68q8QcIWDW7LnpouH_4GWYd9SU3zGU8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612">
            <a:off x="152119" y="253356"/>
            <a:ext cx="2428875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3.gstatic.com/images?q=tbn:ANd9GcSfXxgMh_aunv4lwYWeZ-mjylbyDEi2A86GRnQ5UG9utS1VTpoRy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267">
            <a:off x="7182040" y="338683"/>
            <a:ext cx="1722951" cy="1715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g;base64,/9j/4AAQSkZJRgABAQAAAQABAAD/2wCEAAkGBhQQEBUUERQQFRIWFhIXFRQVFRAVExIXExQVHBgWFRQYHSYfFxovHBUSHy8gIyc1OCwsFSAxODAqNSctLCkBCQoKDgsOGA8PGiwkHB4sKSktNCkwLCwqLCwpKiwsKikpKSkpKSwpLCktLCwpKS4pLCwpLCwsLCwsKiwpLCkpKf/AABEIAGQARQMBIgACEQEDEQH/xAAcAAABBQEBAQAAAAAAAAAAAAAAAQIEBgcFCAP/xAA3EAACAQIEBAMGBAUFAAAAAAABAgADEQQFEiEGMUFRYXGBBxMikaGxMkJS8BQVYtHhNENTg5L/xAAaAQACAwEBAAAAAAAAAAAAAAADBAACBQEG/8QAIhEAAgMAAQQCAwAAAAAAAAAAAAECAxEhBBITMTJBIiNR/9oADAMBAAIRAxEAPwDEzEikRJYqEI5Fvy8T8ucQrIlpBIRwSLolux/wmjIkcVhacxogCEUCJIQUiAWP0yZgcuaowVQST0hYVtlW0vYuVUAz6W21qyhv0MwsCfDmD2vfpJIywIWDjdSVPmpIP2nXpZRQw9v4mrdv+Onudu5/tLBjqtEVWK4WpVVyWWoDdXDb3Gnkd76eY7RyHZU+QbUpfFMoXuOe0YKXeaFbDaQamEqqD+Zbmw/ZPyjafDWGxH+mqKWHNH2byh1ZCT4w5KMofJNGe1sMOhEjNSlyzDhw02KkEHqDOViMoI6StlcZHYvgr5EJPqYMgwivhLchh8IWIAFybfWWFT7llw1GwrVNIqVP06jawPbcSXk2XBL1G5U1Z/kJC4XwhqVGrswFy3nck7eVvsIO65Uw1DFHTu6xRO/w9wZpBNZC1SwNmuDsRvYzQcly1LBSthuNxcEdPl0PbbltG8N1VVNLnUALAnc2PY+O+0mPjFVuYA/fKYjslN6bMoKGwS9EjE5OiDkCD9Jn3FPCVO5q0TUpuNwE0727EkWO00H+OFQfCT25TgZ5hjc3stuuoC3jadjZKD1HKq42LtkVLJuIkxaGhW1Gsiko7KFLAcwQDz9f7SJiaHdR8hIGYYtcJmC1FGxZWc7g2bZgFBsBY9b8ukuWaZVpY2/Cdx5Gei6e3viYd1fiscUUWvhRflCd6tgN+UIxiB6z75rg/d5fiW/oA/8ATAH6EytcOY6kaQpsdLAHcqbb3Ox5DnNC4swJ/leKsOSIfQVFmM4LMGoPqS1/EXmFcvKsNamx9NZ3I1elmZRfgdDsBrN1ABHQHcxlXiTSDdk1gCzXIBv37bzOk4ocDkL9/wDBkGvj2ckm+9rwNUGuGMX31v8AKDbZpeH4+XTZtYYdbage852Y8bUzc2rF/HYnyPTlKA+JN9iYxqxPMk+sLKqDeiy6ycViOjnOcNiKmpgBtYAdrzVuCMUcZlyF7l6TGlc9VABXz2NvSY3TTfxm0eyXOqVbB/wuy4imajkH/dV2vqHiLgEdgO8PVLt4QvNOx90iRUyrflCWarg9+UIx5i3iQ7+XLWpPSe2iojI3kwIJ+t/Seb85yxsPWqUqn46bsjeam1/W1x5z05hBKH7WuBffUzjaI+NFHv0/Uq7CoPECwPgAem+dF8F7eTDzHA7H0+Qg62jNVpcW3AMWBa8cokIT8rF2F528hybEVcYFwgf3qklShClQPzar/CNxv42nJy9bG80T2YUmOYoVOmyOWPPWtrFNvMHft4WItyQ1n6+TV6dBgiCoQ1QKodgLBmsNTAdATcxZKcRIbQakQsMJA45zMYbLcQ55shpKO7Vho+xY+km4ZiJlvtm4sFRlwaHamdVUjkXK7L6An1PhFapaEsRlNZrkz5Wj2MEXeMintgqSTQwxMnZflhqsqqCWYgADmSTawm58L+yjDUKanEr72qQCwJIpoT+UAfi8yZTdDOKj7MSwuHK8wZpvsidxiKlh8BpnWeg0kabnzP18JpdLh/DIPhw+HH/VT+5vJFKgqCyKqjsqqo+QE5286dc9WDTCOMJNKnJw7+AnmfPcY1XEVHc3Z3dj5sxJ+8WES6T7GLjmEx9I7xYTR+hKPs2L2LZajYipUYXamilP6S5sW87Egec2H9/KEIGIa32ITGEwhIwZ8C0IQgdC4f/Z"/>
          <p:cNvSpPr>
            <a:spLocks noChangeAspect="1" noChangeArrowheads="1"/>
          </p:cNvSpPr>
          <p:nvPr/>
        </p:nvSpPr>
        <p:spPr bwMode="auto">
          <a:xfrm>
            <a:off x="117475" y="-469900"/>
            <a:ext cx="6572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7" name="AutoShape 10" descr="data:image/jpg;base64,/9j/4AAQSkZJRgABAQAAAQABAAD/2wCEAAkGBhQQEBUUERQQFRIWFhIXFRQVFRAVExIXExQVHBgWFRQYHSYfFxovHBUSHy8gIyc1OCwsFSAxODAqNSctLCkBCQoKDgsOGA8PGiwkHB4sKSktNCkwLCwqLCwpKiwsKikpKSkpKSwpLCktLCwpKS4pLCwpLCwsLCwsKiwpLCkpKf/AABEIAGQARQMBIgACEQEDEQH/xAAcAAABBQEBAQAAAAAAAAAAAAAAAQIEBgcFCAP/xAA3EAACAQIEBAMGBAUFAAAAAAABAgADEQQFEiEGMUFRYXGBBxMikaGxMkJS8BQVYtHhNENTg5L/xAAaAQACAwEBAAAAAAAAAAAAAAADBAACBQEG/8QAIhEAAgMAAQQCAwAAAAAAAAAAAAECAxEhBBITMTJBIiNR/9oADAMBAAIRAxEAPwDEzEikRJYqEI5Fvy8T8ucQrIlpBIRwSLolux/wmjIkcVhacxogCEUCJIQUiAWP0yZgcuaowVQST0hYVtlW0vYuVUAz6W21qyhv0MwsCfDmD2vfpJIywIWDjdSVPmpIP2nXpZRQw9v4mrdv+Onudu5/tLBjqtEVWK4WpVVyWWoDdXDb3Gnkd76eY7RyHZU+QbUpfFMoXuOe0YKXeaFbDaQamEqqD+Zbmw/ZPyjafDWGxH+mqKWHNH2byh1ZCT4w5KMofJNGe1sMOhEjNSlyzDhw02KkEHqDOViMoI6StlcZHYvgr5EJPqYMgwivhLchh8IWIAFybfWWFT7llw1GwrVNIqVP06jawPbcSXk2XBL1G5U1Z/kJC4XwhqVGrswFy3nck7eVvsIO65Uw1DFHTu6xRO/w9wZpBNZC1SwNmuDsRvYzQcly1LBSthuNxcEdPl0PbbltG8N1VVNLnUALAnc2PY+O+0mPjFVuYA/fKYjslN6bMoKGwS9EjE5OiDkCD9Jn3FPCVO5q0TUpuNwE0727EkWO00H+OFQfCT25TgZ5hjc3stuuoC3jadjZKD1HKq42LtkVLJuIkxaGhW1Gsiko7KFLAcwQDz9f7SJiaHdR8hIGYYtcJmC1FGxZWc7g2bZgFBsBY9b8ukuWaZVpY2/Cdx5Gei6e3viYd1fiscUUWvhRflCd6tgN+UIxiB6z75rg/d5fiW/oA/8ATAH6EytcOY6kaQpsdLAHcqbb3Ox5DnNC4swJ/leKsOSIfQVFmM4LMGoPqS1/EXmFcvKsNamx9NZ3I1elmZRfgdDsBrN1ABHQHcxlXiTSDdk1gCzXIBv37bzOk4ocDkL9/wDBkGvj2ckm+9rwNUGuGMX31v8AKDbZpeH4+XTZtYYdbage852Y8bUzc2rF/HYnyPTlKA+JN9iYxqxPMk+sLKqDeiy6ycViOjnOcNiKmpgBtYAdrzVuCMUcZlyF7l6TGlc9VABXz2NvSY3TTfxm0eyXOqVbB/wuy4imajkH/dV2vqHiLgEdgO8PVLt4QvNOx90iRUyrflCWarg9+UIx5i3iQ7+XLWpPSe2iojI3kwIJ+t/Seb85yxsPWqUqn46bsjeam1/W1x5z05hBKH7WuBffUzjaI+NFHv0/Uq7CoPECwPgAem+dF8F7eTDzHA7H0+Qg62jNVpcW3AMWBa8cokIT8rF2F528hybEVcYFwgf3qklShClQPzar/CNxv42nJy9bG80T2YUmOYoVOmyOWPPWtrFNvMHft4WItyQ1n6+TV6dBgiCoQ1QKodgLBmsNTAdATcxZKcRIbQakQsMJA45zMYbLcQ55shpKO7Vho+xY+km4ZiJlvtm4sFRlwaHamdVUjkXK7L6An1PhFapaEsRlNZrkz5Wj2MEXeMintgqSTQwxMnZflhqsqqCWYgADmSTawm58L+yjDUKanEr72qQCwJIpoT+UAfi8yZTdDOKj7MSwuHK8wZpvsidxiKlh8BpnWeg0kabnzP18JpdLh/DIPhw+HH/VT+5vJFKgqCyKqjsqqo+QE5286dc9WDTCOMJNKnJw7+AnmfPcY1XEVHc3Z3dj5sxJ+8WES6T7GLjmEx9I7xYTR+hKPs2L2LZajYipUYXamilP6S5sW87Egec2H9/KEIGIa32ITGEwhIwZ8C0IQgdC4f/Z"/>
          <p:cNvSpPr>
            <a:spLocks noChangeAspect="1" noChangeArrowheads="1"/>
          </p:cNvSpPr>
          <p:nvPr/>
        </p:nvSpPr>
        <p:spPr bwMode="auto">
          <a:xfrm>
            <a:off x="269875" y="-317500"/>
            <a:ext cx="6572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2060" name="Picture 12" descr="http://3.bp.blogspot.com/_qOcUt_bNOsU/StubfxPKgYI/AAAAAAAAABw/qgEoT8UgQ-w/s320/fenomenologi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" y="5353423"/>
            <a:ext cx="8286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878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>
            <a:extLst>
              <a:ext uri="{FF2B5EF4-FFF2-40B4-BE49-F238E27FC236}">
                <a16:creationId xmlns:a16="http://schemas.microsoft.com/office/drawing/2014/main" id="{375AEC29-C896-4720-9C44-1DD3D6EDC0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333375"/>
            <a:ext cx="82296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altLang="es-MX" sz="1800" b="1" dirty="0"/>
              <a:t>Rogers ha extrapolado de experiencia e investigación en </a:t>
            </a:r>
            <a:r>
              <a:rPr lang="es-ES" altLang="es-MX" sz="1800" b="1" dirty="0" err="1"/>
              <a:t>asesoria</a:t>
            </a:r>
            <a:r>
              <a:rPr lang="es-ES" altLang="es-MX" sz="1800" b="1" dirty="0"/>
              <a:t> psicológica y psicoterapia y ha propuesto un nuevo enfoque para la educación, el cual concibe la enseñanza como una relación interpersonal </a:t>
            </a:r>
            <a:r>
              <a:rPr lang="es-ES" altLang="es-MX" sz="1800" b="1" dirty="0" err="1"/>
              <a:t>facilitante</a:t>
            </a:r>
            <a:r>
              <a:rPr lang="es-ES" altLang="es-MX" sz="1800" b="1" dirty="0"/>
              <a:t>, en la cual el facilitador se caracteriza por tres actitudes o condiciones básicas: </a:t>
            </a:r>
            <a:r>
              <a:rPr lang="es-ES" altLang="es-MX" sz="1800" b="1" dirty="0" err="1"/>
              <a:t>empatia</a:t>
            </a:r>
            <a:r>
              <a:rPr lang="es-ES" altLang="es-MX" sz="1800" b="1" dirty="0"/>
              <a:t>, respeto, consideración positiva, estima o confianza y realismo, genuinidad o congruencia, al hacer esto, Rogers ha proporcionado un fundamento psicológico sistemático para lo que se esta dando en llamar educación humanista.        </a:t>
            </a:r>
            <a:endParaRPr lang="es-MX" altLang="es-MX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1A0AC88-93B9-43F4-BFDF-565CE40CB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altLang="es-MX" sz="2000" b="1" dirty="0"/>
              <a:t>Rogers describe la educación del futuro de la siguiente manera: La educación no será una preparación para la vida. Será, en si misma, una experiencia de vida.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MX" sz="2000" b="1" dirty="0"/>
          </a:p>
          <a:p>
            <a:pPr>
              <a:lnSpc>
                <a:spcPct val="90000"/>
              </a:lnSpc>
            </a:pPr>
            <a:r>
              <a:rPr lang="es-ES" altLang="es-MX" sz="2000" b="1" dirty="0"/>
              <a:t>Los seres humanos, según se experimentan en la terapia centrada en el cliente, de Rogers, son básicamente racionales, socializados, progresistas y relistas. Son activos y constructivos, además de reaccionar a los estímulos de sus respectivos ambientes. Son básicamente cooperadores, positivos y dignos de confianza.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2422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F329F-633F-4910-B857-E6C5AAB69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967" y="2457450"/>
            <a:ext cx="3105579" cy="2833217"/>
          </a:xfrm>
        </p:spPr>
        <p:txBody>
          <a:bodyPr>
            <a:normAutofit fontScale="85000" lnSpcReduction="20000"/>
          </a:bodyPr>
          <a:lstStyle/>
          <a:p>
            <a:r>
              <a:rPr lang="es-MX" sz="1200">
                <a:solidFill>
                  <a:srgbClr val="000000"/>
                </a:solidFill>
              </a:rPr>
              <a:t>Terapia centrada en el cliente</a:t>
            </a:r>
          </a:p>
          <a:p>
            <a:pPr lvl="1"/>
            <a:r>
              <a:rPr lang="es-MX">
                <a:solidFill>
                  <a:srgbClr val="000000"/>
                </a:solidFill>
              </a:rPr>
              <a:t>Relación mas cercana con sus clientes, favoreciendo así un encuentro mas significativo con ellos mismos</a:t>
            </a:r>
          </a:p>
          <a:p>
            <a:pPr lvl="1"/>
            <a:endParaRPr lang="es-MX">
              <a:solidFill>
                <a:srgbClr val="000000"/>
              </a:solidFill>
            </a:endParaRPr>
          </a:p>
          <a:p>
            <a:r>
              <a:rPr lang="es-MX" sz="1200">
                <a:solidFill>
                  <a:srgbClr val="000000"/>
                </a:solidFill>
              </a:rPr>
              <a:t>Contribución a la psicología es de gran valor, considera al individuo capaz de hallar en su interior todos los recursos necesarios para mantener un equilibrio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71347F-0469-48C8-97D4-BBB02872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752" y="1325332"/>
            <a:ext cx="3102794" cy="960668"/>
          </a:xfrm>
        </p:spPr>
        <p:txBody>
          <a:bodyPr>
            <a:normAutofit/>
          </a:bodyPr>
          <a:lstStyle/>
          <a:p>
            <a:r>
              <a:rPr lang="es-MX" sz="2400"/>
              <a:t>CARL ROGERS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833388-1523-4F0A-907F-D05BDF707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938" y="2061925"/>
            <a:ext cx="4088720" cy="24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75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9BAAE96-0123-4950-909E-59861E503F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759" y="3055354"/>
          <a:ext cx="8318310" cy="2793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DFC8ACAE-E178-4408-A697-88FAD475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43" y="1325332"/>
            <a:ext cx="7037556" cy="960668"/>
          </a:xfrm>
        </p:spPr>
        <p:txBody>
          <a:bodyPr>
            <a:normAutofit/>
          </a:bodyPr>
          <a:lstStyle/>
          <a:p>
            <a:r>
              <a:rPr lang="es-MX">
                <a:solidFill>
                  <a:schemeClr val="bg1"/>
                </a:solidFill>
              </a:rPr>
              <a:t>PLANTEAMIENTOS FUNDAMENTALES </a:t>
            </a:r>
          </a:p>
        </p:txBody>
      </p:sp>
    </p:spTree>
    <p:extLst>
      <p:ext uri="{BB962C8B-B14F-4D97-AF65-F5344CB8AC3E}">
        <p14:creationId xmlns:p14="http://schemas.microsoft.com/office/powerpoint/2010/main" val="4123732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Marcador de contenido 2">
            <a:extLst>
              <a:ext uri="{FF2B5EF4-FFF2-40B4-BE49-F238E27FC236}">
                <a16:creationId xmlns:a16="http://schemas.microsoft.com/office/drawing/2014/main" id="{35F4CCB4-5B8B-499B-AC01-B0004E7BF7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34858" y="1338414"/>
          <a:ext cx="5124159" cy="394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344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252771-708B-4E0B-9B0A-D3105E26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967" y="2457450"/>
            <a:ext cx="3382425" cy="32566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s-MX" sz="1200" dirty="0">
                <a:solidFill>
                  <a:srgbClr val="000000"/>
                </a:solidFill>
              </a:rPr>
              <a:t>La existencia humana ocurre en un contexto interpersonal</a:t>
            </a:r>
          </a:p>
          <a:p>
            <a:pPr>
              <a:lnSpc>
                <a:spcPct val="90000"/>
              </a:lnSpc>
            </a:pPr>
            <a:r>
              <a:rPr lang="es-MX" sz="1200" dirty="0">
                <a:solidFill>
                  <a:srgbClr val="000000"/>
                </a:solidFill>
              </a:rPr>
              <a:t>La psicología humanista se centra en el individuo desde una visión global, entendiendo que todos los aspectos que componen al ser humano son importantes. </a:t>
            </a:r>
          </a:p>
          <a:p>
            <a:pPr lvl="1">
              <a:lnSpc>
                <a:spcPct val="90000"/>
              </a:lnSpc>
            </a:pPr>
            <a:endParaRPr lang="es-MX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s-MX" dirty="0">
                <a:solidFill>
                  <a:srgbClr val="000000"/>
                </a:solidFill>
              </a:rPr>
              <a:t>Se le considera un ser único, responsable de su propia experiencia, capaz de tomar conciencia de sus propios recursos para desarrollarse, llegar a la autorrealización y descubrir sus potencialidades.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75D8F76-B639-402A-87D2-3C412AF78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5393" y="1341080"/>
            <a:ext cx="3935810" cy="39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67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Marcador de contenido 2">
            <a:extLst>
              <a:ext uri="{FF2B5EF4-FFF2-40B4-BE49-F238E27FC236}">
                <a16:creationId xmlns:a16="http://schemas.microsoft.com/office/drawing/2014/main" id="{DB591CD4-1F7B-48E0-8B86-DA3F4F1BB3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34858" y="1338414"/>
          <a:ext cx="5124159" cy="394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3FE2A619-6F06-4BCC-B208-EBADC2FD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20" y="3183070"/>
            <a:ext cx="1840539" cy="2272008"/>
          </a:xfrm>
        </p:spPr>
        <p:txBody>
          <a:bodyPr>
            <a:normAutofit/>
          </a:bodyPr>
          <a:lstStyle/>
          <a:p>
            <a:r>
              <a:rPr lang="es-MX" sz="1500">
                <a:solidFill>
                  <a:schemeClr val="bg1"/>
                </a:solidFill>
              </a:rPr>
              <a:t>CARACTERISTICAS DE UN HUMANISTA</a:t>
            </a:r>
          </a:p>
        </p:txBody>
      </p:sp>
    </p:spTree>
    <p:extLst>
      <p:ext uri="{BB962C8B-B14F-4D97-AF65-F5344CB8AC3E}">
        <p14:creationId xmlns:p14="http://schemas.microsoft.com/office/powerpoint/2010/main" val="3774621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E9117D-55E8-4B9B-9EEC-FE674F1A5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381250"/>
            <a:ext cx="5359400" cy="2909417"/>
          </a:xfrm>
        </p:spPr>
        <p:txBody>
          <a:bodyPr>
            <a:normAutofit fontScale="85000" lnSpcReduction="10000"/>
          </a:bodyPr>
          <a:lstStyle/>
          <a:p>
            <a:r>
              <a:rPr lang="es-MX" dirty="0"/>
              <a:t>Ignora los determinantes biológicos en el ser humano</a:t>
            </a:r>
          </a:p>
          <a:p>
            <a:r>
              <a:rPr lang="es-MX" dirty="0"/>
              <a:t>Conceptos muy poco objetivos – difíciles de demostraciones científicas </a:t>
            </a:r>
          </a:p>
          <a:p>
            <a:r>
              <a:rPr lang="es-MX" dirty="0"/>
              <a:t>Excesos en la reivindicación de la subjetividad y el rechazo del experimentalismo</a:t>
            </a:r>
          </a:p>
          <a:p>
            <a:r>
              <a:rPr lang="es-MX" dirty="0"/>
              <a:t>Excesivo énfasis en una visión positiva y optimista del ser humano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B128EF-CFFA-46EE-A04F-FCBEE5C1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447800"/>
            <a:ext cx="5359400" cy="584200"/>
          </a:xfrm>
        </p:spPr>
        <p:txBody>
          <a:bodyPr anchor="ctr">
            <a:normAutofit/>
          </a:bodyPr>
          <a:lstStyle/>
          <a:p>
            <a:r>
              <a:rPr lang="es-MX" sz="2400" dirty="0"/>
              <a:t>CRITICAS AL HUMANISMO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33BDCA-65E2-44EF-A0FE-CB1080DF9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793" y="3432869"/>
            <a:ext cx="2251448" cy="7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48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27313" y="260350"/>
            <a:ext cx="3600450" cy="677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Bookman Old Style" pitchFamily="18" charset="0"/>
              </a:rPr>
              <a:t>Teoría centrada de la </a:t>
            </a:r>
            <a:r>
              <a:rPr lang="es-ES" b="1" dirty="0">
                <a:latin typeface="Bookman Old Style" pitchFamily="18" charset="0"/>
              </a:rPr>
              <a:t>persona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8313" y="1700213"/>
            <a:ext cx="1439862" cy="585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Carl Rogers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(1902-1987)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42988" y="981075"/>
            <a:ext cx="1081087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creador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132138" y="1412875"/>
            <a:ext cx="2016125" cy="8302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Centraba el si mismo como núcleo de la personalidad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227763" y="1268413"/>
            <a:ext cx="2447925" cy="1077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Reconocía la existencia del inconsciente pero como una guía de la conducta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339975" y="2420938"/>
            <a:ext cx="792163" cy="33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influye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55650" y="2924175"/>
            <a:ext cx="1800225" cy="33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Autoconocimiento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059113" y="2924175"/>
            <a:ext cx="1800225" cy="33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Auto observación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476375" y="3500438"/>
            <a:ext cx="2519363" cy="33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Ambas se dan por medio de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124075" y="4005263"/>
            <a:ext cx="1439863" cy="33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Experiencias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851275" y="4581525"/>
            <a:ext cx="1296988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Congruencia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195513" y="4508500"/>
            <a:ext cx="1368425" cy="585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Expresiones de afecto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23529" y="4508500"/>
            <a:ext cx="1511622" cy="33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Consideración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95288" y="5373688"/>
            <a:ext cx="1368425" cy="33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Admiración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195513" y="5373688"/>
            <a:ext cx="1368425" cy="33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Aceptación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084888" y="3429000"/>
            <a:ext cx="2374900" cy="107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Abiertas a la experiencia, buen autoestima; su objetivo es la auto actualización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795963" y="4724400"/>
            <a:ext cx="1439862" cy="33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Incongruente 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5508625" y="2781300"/>
            <a:ext cx="1439863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Congruente 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932238" y="5310188"/>
            <a:ext cx="1944687" cy="1076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Acuerdo delo que nos gustaría ser y la impresión de nosotros mismos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372225" y="5229225"/>
            <a:ext cx="2376488" cy="58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Se vuelve tensa ansiosa y tiene fantasías psicóticas</a:t>
            </a:r>
          </a:p>
        </p:txBody>
      </p:sp>
      <p:cxnSp>
        <p:nvCxnSpPr>
          <p:cNvPr id="24" name="23 Forma"/>
          <p:cNvCxnSpPr>
            <a:stCxn id="4" idx="1"/>
            <a:endCxn id="6" idx="0"/>
          </p:cNvCxnSpPr>
          <p:nvPr/>
        </p:nvCxnSpPr>
        <p:spPr>
          <a:xfrm rot="10800000" flipV="1">
            <a:off x="1584325" y="598488"/>
            <a:ext cx="1042988" cy="38258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24 Conector angular"/>
          <p:cNvCxnSpPr>
            <a:stCxn id="6" idx="2"/>
            <a:endCxn id="5" idx="0"/>
          </p:cNvCxnSpPr>
          <p:nvPr/>
        </p:nvCxnSpPr>
        <p:spPr>
          <a:xfrm rot="5400000">
            <a:off x="1195388" y="1311275"/>
            <a:ext cx="381000" cy="3968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25 Conector angular"/>
          <p:cNvCxnSpPr>
            <a:stCxn id="4" idx="2"/>
            <a:endCxn id="7" idx="0"/>
          </p:cNvCxnSpPr>
          <p:nvPr/>
        </p:nvCxnSpPr>
        <p:spPr>
          <a:xfrm rot="5400000">
            <a:off x="4046538" y="1031875"/>
            <a:ext cx="474662" cy="2873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26 Forma"/>
          <p:cNvCxnSpPr>
            <a:stCxn id="4" idx="3"/>
            <a:endCxn id="8" idx="0"/>
          </p:cNvCxnSpPr>
          <p:nvPr/>
        </p:nvCxnSpPr>
        <p:spPr>
          <a:xfrm>
            <a:off x="6227763" y="598488"/>
            <a:ext cx="1223962" cy="6699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27 Conector angular"/>
          <p:cNvCxnSpPr>
            <a:stCxn id="7" idx="2"/>
            <a:endCxn id="9" idx="0"/>
          </p:cNvCxnSpPr>
          <p:nvPr/>
        </p:nvCxnSpPr>
        <p:spPr>
          <a:xfrm rot="5400000">
            <a:off x="3348832" y="1629569"/>
            <a:ext cx="177800" cy="14049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28 Forma"/>
          <p:cNvCxnSpPr>
            <a:stCxn id="9" idx="1"/>
            <a:endCxn id="10" idx="0"/>
          </p:cNvCxnSpPr>
          <p:nvPr/>
        </p:nvCxnSpPr>
        <p:spPr>
          <a:xfrm rot="10800000" flipV="1">
            <a:off x="1655763" y="2590800"/>
            <a:ext cx="684212" cy="3333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29 Forma"/>
          <p:cNvCxnSpPr>
            <a:stCxn id="9" idx="3"/>
            <a:endCxn id="11" idx="0"/>
          </p:cNvCxnSpPr>
          <p:nvPr/>
        </p:nvCxnSpPr>
        <p:spPr>
          <a:xfrm>
            <a:off x="3132138" y="2590800"/>
            <a:ext cx="827087" cy="3333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30 Forma"/>
          <p:cNvCxnSpPr>
            <a:stCxn id="10" idx="2"/>
            <a:endCxn id="12" idx="1"/>
          </p:cNvCxnSpPr>
          <p:nvPr/>
        </p:nvCxnSpPr>
        <p:spPr>
          <a:xfrm rot="5400000">
            <a:off x="1362869" y="3377406"/>
            <a:ext cx="406400" cy="179388"/>
          </a:xfrm>
          <a:prstGeom prst="bentConnector4">
            <a:avLst>
              <a:gd name="adj1" fmla="val 29193"/>
              <a:gd name="adj2" fmla="val 226986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31 Forma"/>
          <p:cNvCxnSpPr>
            <a:stCxn id="11" idx="2"/>
            <a:endCxn id="12" idx="3"/>
          </p:cNvCxnSpPr>
          <p:nvPr/>
        </p:nvCxnSpPr>
        <p:spPr>
          <a:xfrm rot="16200000" flipH="1">
            <a:off x="3774282" y="3448843"/>
            <a:ext cx="406400" cy="36513"/>
          </a:xfrm>
          <a:prstGeom prst="bentConnector4">
            <a:avLst>
              <a:gd name="adj1" fmla="val 29193"/>
              <a:gd name="adj2" fmla="val 1489474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32 Conector angular"/>
          <p:cNvCxnSpPr>
            <a:stCxn id="12" idx="2"/>
            <a:endCxn id="13" idx="0"/>
          </p:cNvCxnSpPr>
          <p:nvPr/>
        </p:nvCxnSpPr>
        <p:spPr>
          <a:xfrm rot="16200000" flipH="1">
            <a:off x="2706688" y="3868738"/>
            <a:ext cx="165100" cy="1079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33 Forma"/>
          <p:cNvCxnSpPr>
            <a:stCxn id="13" idx="1"/>
            <a:endCxn id="16" idx="0"/>
          </p:cNvCxnSpPr>
          <p:nvPr/>
        </p:nvCxnSpPr>
        <p:spPr>
          <a:xfrm rot="10800000" flipV="1">
            <a:off x="1079341" y="4174332"/>
            <a:ext cx="1044735" cy="33416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34 Conector angular"/>
          <p:cNvCxnSpPr>
            <a:stCxn id="13" idx="2"/>
            <a:endCxn id="15" idx="0"/>
          </p:cNvCxnSpPr>
          <p:nvPr/>
        </p:nvCxnSpPr>
        <p:spPr>
          <a:xfrm rot="16200000" flipH="1">
            <a:off x="2778919" y="4407694"/>
            <a:ext cx="165100" cy="365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35 Forma"/>
          <p:cNvCxnSpPr>
            <a:stCxn id="13" idx="3"/>
            <a:endCxn id="14" idx="0"/>
          </p:cNvCxnSpPr>
          <p:nvPr/>
        </p:nvCxnSpPr>
        <p:spPr>
          <a:xfrm>
            <a:off x="3563938" y="4175125"/>
            <a:ext cx="936625" cy="406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36 Conector angular"/>
          <p:cNvCxnSpPr>
            <a:stCxn id="15" idx="2"/>
            <a:endCxn id="17" idx="0"/>
          </p:cNvCxnSpPr>
          <p:nvPr/>
        </p:nvCxnSpPr>
        <p:spPr>
          <a:xfrm rot="5400000">
            <a:off x="1839913" y="4333875"/>
            <a:ext cx="279400" cy="18002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37 Conector angular"/>
          <p:cNvCxnSpPr>
            <a:stCxn id="15" idx="2"/>
            <a:endCxn id="18" idx="0"/>
          </p:cNvCxnSpPr>
          <p:nvPr/>
        </p:nvCxnSpPr>
        <p:spPr>
          <a:xfrm rot="5400000">
            <a:off x="2740819" y="5233194"/>
            <a:ext cx="279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38 Conector angular"/>
          <p:cNvCxnSpPr>
            <a:stCxn id="14" idx="2"/>
            <a:endCxn id="22" idx="0"/>
          </p:cNvCxnSpPr>
          <p:nvPr/>
        </p:nvCxnSpPr>
        <p:spPr>
          <a:xfrm rot="16200000" flipH="1">
            <a:off x="4506913" y="4913313"/>
            <a:ext cx="390525" cy="4032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39 Conector angular"/>
          <p:cNvCxnSpPr>
            <a:stCxn id="14" idx="3"/>
            <a:endCxn id="21" idx="1"/>
          </p:cNvCxnSpPr>
          <p:nvPr/>
        </p:nvCxnSpPr>
        <p:spPr>
          <a:xfrm flipV="1">
            <a:off x="5148263" y="2949575"/>
            <a:ext cx="360362" cy="18002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40 Conector angular"/>
          <p:cNvCxnSpPr>
            <a:stCxn id="14" idx="3"/>
            <a:endCxn id="20" idx="1"/>
          </p:cNvCxnSpPr>
          <p:nvPr/>
        </p:nvCxnSpPr>
        <p:spPr>
          <a:xfrm>
            <a:off x="5148263" y="4749800"/>
            <a:ext cx="647700" cy="1444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41 Forma"/>
          <p:cNvCxnSpPr>
            <a:stCxn id="21" idx="3"/>
            <a:endCxn id="19" idx="0"/>
          </p:cNvCxnSpPr>
          <p:nvPr/>
        </p:nvCxnSpPr>
        <p:spPr>
          <a:xfrm>
            <a:off x="6948488" y="2949575"/>
            <a:ext cx="323850" cy="4794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42 Forma"/>
          <p:cNvCxnSpPr>
            <a:stCxn id="20" idx="3"/>
            <a:endCxn id="23" idx="0"/>
          </p:cNvCxnSpPr>
          <p:nvPr/>
        </p:nvCxnSpPr>
        <p:spPr>
          <a:xfrm>
            <a:off x="7235825" y="4894263"/>
            <a:ext cx="323850" cy="3349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268760"/>
            <a:ext cx="7408333" cy="288032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200" b="1" dirty="0">
                <a:solidFill>
                  <a:schemeClr val="tx1"/>
                </a:solidFill>
              </a:rPr>
              <a:t>De acuerdo con la teoría _________________, los seres humanos poseemos una tendencia innata a mejorar y a determinar nuestra vida por las decisiones que tomamos. </a:t>
            </a:r>
          </a:p>
          <a:p>
            <a:pPr marL="457200" indent="-457200">
              <a:buFont typeface="+mj-lt"/>
              <a:buAutoNum type="arabicPeriod"/>
            </a:pPr>
            <a:endParaRPr lang="es-MX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2200" b="1" dirty="0">
                <a:solidFill>
                  <a:schemeClr val="tx1"/>
                </a:solidFill>
              </a:rPr>
              <a:t>    A) del aprendizaje social       C) humanista</a:t>
            </a:r>
          </a:p>
          <a:p>
            <a:pPr marL="0" indent="0">
              <a:buNone/>
            </a:pPr>
            <a:r>
              <a:rPr lang="es-MX" sz="2200" b="1" dirty="0">
                <a:solidFill>
                  <a:schemeClr val="tx1"/>
                </a:solidFill>
              </a:rPr>
              <a:t>    B) psicoanalítica                      D) del condicionamiento   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360041"/>
          </a:xfrm>
        </p:spPr>
        <p:txBody>
          <a:bodyPr>
            <a:normAutofit fontScale="90000"/>
          </a:bodyPr>
          <a:lstStyle/>
          <a:p>
            <a:r>
              <a:rPr lang="es-MX" dirty="0"/>
              <a:t>Actividad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27984" y="1232756"/>
            <a:ext cx="1800200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6076B4"/>
              </a:buClr>
              <a:buSzPct val="100000"/>
            </a:pPr>
            <a:r>
              <a:rPr lang="es-MX" sz="2400" b="1" dirty="0">
                <a:solidFill>
                  <a:srgbClr val="2F5897"/>
                </a:solidFill>
              </a:rPr>
              <a:t>humanista</a:t>
            </a:r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907976" y="4301480"/>
            <a:ext cx="7408333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200" b="1" dirty="0">
                <a:solidFill>
                  <a:schemeClr val="tx1"/>
                </a:solidFill>
              </a:rPr>
              <a:t>2.  De acuerdo con los humanistas el  _________________, es la persona que uno desearía ser</a:t>
            </a:r>
          </a:p>
          <a:p>
            <a:pPr marL="457200" indent="-457200">
              <a:buFont typeface="+mj-lt"/>
              <a:buAutoNum type="arabicPeriod"/>
            </a:pPr>
            <a:endParaRPr lang="es-MX" sz="2200" b="1" dirty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r>
              <a:rPr lang="es-MX" sz="2200" b="1" dirty="0">
                <a:solidFill>
                  <a:schemeClr val="tx1"/>
                </a:solidFill>
              </a:rPr>
              <a:t>    A) yo real                         C) nuevo yo</a:t>
            </a:r>
          </a:p>
          <a:p>
            <a:pPr marL="0" indent="0">
              <a:buFont typeface="Symbol" pitchFamily="18" charset="2"/>
              <a:buNone/>
            </a:pPr>
            <a:r>
              <a:rPr lang="es-MX" sz="2200" b="1" dirty="0">
                <a:solidFill>
                  <a:schemeClr val="tx1"/>
                </a:solidFill>
              </a:rPr>
              <a:t>    B) yo ideal                       D) yo  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436096" y="4301480"/>
            <a:ext cx="2232248" cy="3516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yo ideal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42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3568" y="1988840"/>
            <a:ext cx="7668840" cy="3744416"/>
          </a:xfrm>
        </p:spPr>
        <p:txBody>
          <a:bodyPr/>
          <a:lstStyle/>
          <a:p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Conceptos básicos sobre la personalidad de la pulsión positiva desde el interior para crecer y mejorar.</a:t>
            </a:r>
          </a:p>
          <a:p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La personalidad refleja la visión subjetiva de la realidad y se afecta con el pasado.</a:t>
            </a:r>
          </a:p>
          <a:p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Importancia a necesidades psicológicas </a:t>
            </a:r>
          </a:p>
          <a:p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 La información incongruente no es permitida en la conciencia </a:t>
            </a:r>
          </a:p>
          <a:p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Los humanistas ven a la sociedad  como fuerza negativa</a:t>
            </a:r>
          </a:p>
          <a:p>
            <a:endParaRPr lang="es-MX" dirty="0"/>
          </a:p>
        </p:txBody>
      </p:sp>
      <p:pic>
        <p:nvPicPr>
          <p:cNvPr id="1026" name="Picture 2" descr="http://t0.gstatic.com/images?q=tbn:ANd9GcQRkcYfoSFRzPxuEjMWbfxIZ3bZSwyO4mz9woalYQ--52ycvQsWa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924">
            <a:off x="6224433" y="332656"/>
            <a:ext cx="2638425" cy="1733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RhXHgkYC2Al7b46zNbcDzk_PRhxG0YyvIYMNhT3dXcWRuwNHu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9411">
            <a:off x="236980" y="5304916"/>
            <a:ext cx="2609850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52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1" y="476672"/>
            <a:ext cx="8784976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sz="2200" b="1" dirty="0">
                <a:solidFill>
                  <a:schemeClr val="bg1"/>
                </a:solidFill>
              </a:rPr>
              <a:t>3. Nuestro ______________ es nuestra percepción subjetiva de quienes somos y cómo somos.</a:t>
            </a:r>
          </a:p>
          <a:p>
            <a:pPr marL="0" indent="0">
              <a:buNone/>
            </a:pPr>
            <a:r>
              <a:rPr lang="es-MX" sz="2200" b="1" dirty="0">
                <a:solidFill>
                  <a:schemeClr val="bg1"/>
                </a:solidFill>
              </a:rPr>
              <a:t>a) Auto concepto      b) yo ideal   c) autoeficacia  d) yo realizado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  <a:p>
            <a:pPr marL="0" indent="0">
              <a:buNone/>
            </a:pPr>
            <a:r>
              <a:rPr lang="es-MX" sz="2200" b="1" dirty="0">
                <a:solidFill>
                  <a:schemeClr val="tx1"/>
                </a:solidFill>
              </a:rPr>
              <a:t>4. Los humanistas creen que los seres humanos no nacen ni buenos ni malos:</a:t>
            </a:r>
          </a:p>
          <a:p>
            <a:pPr marL="0" indent="0">
              <a:buNone/>
            </a:pPr>
            <a:r>
              <a:rPr lang="es-MX" sz="2200" b="1" dirty="0">
                <a:solidFill>
                  <a:schemeClr val="tx1"/>
                </a:solidFill>
              </a:rPr>
              <a:t>  a) Verdadero         b) Falso </a:t>
            </a:r>
          </a:p>
          <a:p>
            <a:pPr marL="0" indent="0">
              <a:buNone/>
            </a:pPr>
            <a:endParaRPr lang="es-MX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2200" b="1" dirty="0">
                <a:solidFill>
                  <a:schemeClr val="tx1"/>
                </a:solidFill>
              </a:rPr>
              <a:t>5. Principales psicólogos del humanismo _________________</a:t>
            </a:r>
          </a:p>
          <a:p>
            <a:pPr marL="0" indent="0">
              <a:buNone/>
            </a:pPr>
            <a:endParaRPr lang="es-MX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sz="2200" b="1" dirty="0">
                <a:solidFill>
                  <a:schemeClr val="tx1"/>
                </a:solidFill>
              </a:rPr>
              <a:t>6. Los humanistas consideran la _____________ como una fuente de información válida.</a:t>
            </a:r>
          </a:p>
          <a:p>
            <a:pPr marL="0" indent="0">
              <a:buNone/>
            </a:pPr>
            <a:r>
              <a:rPr lang="es-MX" sz="2200" b="1" dirty="0">
                <a:solidFill>
                  <a:schemeClr val="tx1"/>
                </a:solidFill>
              </a:rPr>
              <a:t>a) Auto concepto      b) intuición   c) autoeficacia  d) autorrealización</a:t>
            </a:r>
          </a:p>
          <a:p>
            <a:pPr marL="0" indent="0">
              <a:buNone/>
            </a:pPr>
            <a:endParaRPr lang="es-MX" sz="2200" b="1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19672" y="509999"/>
            <a:ext cx="2016224" cy="35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auto concepto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299173" y="2492896"/>
            <a:ext cx="2016224" cy="35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Verdadero </a:t>
            </a:r>
            <a:endParaRPr lang="es-MX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20072" y="3653408"/>
            <a:ext cx="3312368" cy="35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Abraham Maslow , Carl Rogers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067944" y="4437112"/>
            <a:ext cx="2016224" cy="35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2">
                    <a:lumMod val="75000"/>
                  </a:schemeClr>
                </a:solidFill>
              </a:rPr>
              <a:t>intuición</a:t>
            </a:r>
            <a:endParaRPr lang="es-MX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Teoría de la auto actualización de Abraham H. Maslow (  1908-1970)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259632" y="177281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Preocupación por las personas sanas más que por las enfermas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55954"/>
              </p:ext>
            </p:extLst>
          </p:nvPr>
        </p:nvGraphicFramePr>
        <p:xfrm>
          <a:off x="1043608" y="2348880"/>
          <a:ext cx="6976814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8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297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/>
                        <a:t>ESTUDIO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936">
                <a:tc>
                  <a:txBody>
                    <a:bodyPr/>
                    <a:lstStyle/>
                    <a:p>
                      <a:r>
                        <a:rPr lang="es-MX" dirty="0"/>
                        <a:t>Alegría</a:t>
                      </a:r>
                      <a:r>
                        <a:rPr lang="es-MX" baseline="0" dirty="0"/>
                        <a:t> , entusiasmo , el amor y el bienestar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Conflicto</a:t>
                      </a:r>
                      <a:r>
                        <a:rPr lang="es-MX" baseline="0" dirty="0"/>
                        <a:t> , la vergüenza , la hostilidad y la tristeza.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8 Multiplicar"/>
          <p:cNvSpPr/>
          <p:nvPr/>
        </p:nvSpPr>
        <p:spPr>
          <a:xfrm>
            <a:off x="5868144" y="2276872"/>
            <a:ext cx="698376" cy="62636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1259632" y="4077072"/>
            <a:ext cx="6084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De sus estudios extrajo conclusiones sobre el desarrollo de la personalidad sana.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1ngr1d.files.wordpress.com/2008/02/piramide-maslow.jpg?w=2004&amp;h=20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76864" cy="640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29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MX" dirty="0"/>
              <a:t>Necesidades de dos tipos :</a:t>
            </a:r>
          </a:p>
          <a:p>
            <a:pPr algn="ctr"/>
            <a:r>
              <a:rPr lang="es-MX" dirty="0"/>
              <a:t>Necesidades D :  que corrigen deficiencias </a:t>
            </a:r>
          </a:p>
          <a:p>
            <a:pPr algn="ctr"/>
            <a:r>
              <a:rPr lang="es-MX" dirty="0"/>
              <a:t>Necesidades  B: que consiguen un nivel más alto en la existencia. </a:t>
            </a:r>
          </a:p>
          <a:p>
            <a:r>
              <a:rPr lang="es-MX" dirty="0"/>
              <a:t>Maslow decía que los seres humanos hemos de resolver nuestras necesidades básicas de supervivencia antes de preocuparnos de las necesidades de otro nivel superior. </a:t>
            </a:r>
          </a:p>
          <a:p>
            <a:r>
              <a:rPr lang="es-MX" dirty="0"/>
              <a:t>Aunque la teoría de Maslow ha servido de inspiración para muchas personas y ha introducido un grato enfoque de la personalidad sana que es capaz de escalar la cima de la auto actualización , ha sido criticada por su falta de rigor científico ,  especialmente por la subjetividad  al definir la auto actualización. 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Teoría de la motivación humana  </a:t>
            </a:r>
            <a:br>
              <a:rPr lang="es-MX" dirty="0">
                <a:solidFill>
                  <a:schemeClr val="bg1"/>
                </a:solidFill>
              </a:rPr>
            </a:br>
            <a:endParaRPr lang="es-MX" dirty="0"/>
          </a:p>
        </p:txBody>
      </p:sp>
      <p:sp>
        <p:nvSpPr>
          <p:cNvPr id="4" name="3 Flecha abajo"/>
          <p:cNvSpPr/>
          <p:nvPr/>
        </p:nvSpPr>
        <p:spPr>
          <a:xfrm>
            <a:off x="4499992" y="908720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356C6F98-0A7B-40D3-8F2D-743879586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s-ES" altLang="es-MX" sz="6600"/>
              <a:t>HUMANISMO </a:t>
            </a:r>
            <a:endParaRPr lang="es-MX" altLang="es-MX" sz="6600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1418DC5E-134F-4EA8-B190-4B1772E786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49538" y="2780928"/>
            <a:ext cx="6386958" cy="2592759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b="1" dirty="0">
                <a:solidFill>
                  <a:schemeClr val="tx1"/>
                </a:solidFill>
              </a:rPr>
              <a:t>Carl </a:t>
            </a:r>
            <a:r>
              <a:rPr lang="es-ES" altLang="es-MX" b="1" dirty="0" err="1">
                <a:solidFill>
                  <a:schemeClr val="tx1"/>
                </a:solidFill>
              </a:rPr>
              <a:t>Ransom</a:t>
            </a:r>
            <a:r>
              <a:rPr lang="es-ES" altLang="es-MX" b="1" dirty="0">
                <a:solidFill>
                  <a:schemeClr val="tx1"/>
                </a:solidFill>
              </a:rPr>
              <a:t> Rogers </a:t>
            </a:r>
            <a:r>
              <a:rPr lang="es-ES" altLang="es-MX" b="1" dirty="0" err="1">
                <a:solidFill>
                  <a:schemeClr val="tx1"/>
                </a:solidFill>
              </a:rPr>
              <a:t>nacio</a:t>
            </a:r>
            <a:r>
              <a:rPr lang="es-ES" altLang="es-MX" b="1" dirty="0">
                <a:solidFill>
                  <a:schemeClr val="tx1"/>
                </a:solidFill>
              </a:rPr>
              <a:t> en 1902 en </a:t>
            </a:r>
            <a:r>
              <a:rPr lang="es-ES" altLang="es-MX" b="1" dirty="0" err="1">
                <a:solidFill>
                  <a:schemeClr val="tx1"/>
                </a:solidFill>
              </a:rPr>
              <a:t>Oak</a:t>
            </a:r>
            <a:r>
              <a:rPr lang="es-ES" altLang="es-MX" b="1" dirty="0">
                <a:solidFill>
                  <a:schemeClr val="tx1"/>
                </a:solidFill>
              </a:rPr>
              <a:t> Park, Illinois. Fue el cuarto de seis hijos en un hogar que el mismo describe como “marcado por </a:t>
            </a:r>
            <a:r>
              <a:rPr lang="es-ES" altLang="es-MX" b="1" dirty="0" err="1">
                <a:solidFill>
                  <a:schemeClr val="tx1"/>
                </a:solidFill>
              </a:rPr>
              <a:t>intimos</a:t>
            </a:r>
            <a:r>
              <a:rPr lang="es-ES" altLang="es-MX" b="1" dirty="0">
                <a:solidFill>
                  <a:schemeClr val="tx1"/>
                </a:solidFill>
              </a:rPr>
              <a:t> lazos familiares, por una </a:t>
            </a:r>
            <a:r>
              <a:rPr lang="es-ES" altLang="es-MX" b="1" dirty="0" err="1">
                <a:solidFill>
                  <a:schemeClr val="tx1"/>
                </a:solidFill>
              </a:rPr>
              <a:t>admosfera</a:t>
            </a:r>
            <a:r>
              <a:rPr lang="es-ES" altLang="es-MX" b="1" dirty="0">
                <a:solidFill>
                  <a:schemeClr val="tx1"/>
                </a:solidFill>
              </a:rPr>
              <a:t> muy estricta e incondicionalmente religiosa y </a:t>
            </a:r>
            <a:r>
              <a:rPr lang="es-ES" altLang="es-MX" b="1" dirty="0" err="1">
                <a:solidFill>
                  <a:schemeClr val="tx1"/>
                </a:solidFill>
              </a:rPr>
              <a:t>etica</a:t>
            </a:r>
            <a:r>
              <a:rPr lang="es-ES" altLang="es-MX" b="1" dirty="0">
                <a:solidFill>
                  <a:schemeClr val="tx1"/>
                </a:solidFill>
              </a:rPr>
              <a:t>, y por la entrega sincera del trabajo intenso”.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MX" sz="1800" b="1" dirty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MX" sz="1800" b="1" dirty="0"/>
              <a:t>  </a:t>
            </a:r>
            <a:endParaRPr lang="es-ES" altLang="es-MX" sz="1600" b="1" dirty="0"/>
          </a:p>
        </p:txBody>
      </p:sp>
      <p:pic>
        <p:nvPicPr>
          <p:cNvPr id="95236" name="Picture 4" descr="Retrato en carbón de Carl Rogers">
            <a:hlinkClick r:id="rId2" tooltip="&quot;Retrato en carbón de Carl Rogers&quot;"/>
            <a:extLst>
              <a:ext uri="{FF2B5EF4-FFF2-40B4-BE49-F238E27FC236}">
                <a16:creationId xmlns:a16="http://schemas.microsoft.com/office/drawing/2014/main" id="{6F21DF9C-8178-451B-8C54-EB7011EBB4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2649538" cy="345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9A022D8-91E5-4320-9E80-A2C5796A2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2C30C36-536B-404B-9CA6-BC813624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C4D5BD-E289-4F21-8D33-7EF73FF87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741"/>
            <a:ext cx="8640960" cy="68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8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C48D134C-9B8A-4F4E-B2C6-4E8AFE9A9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https://www.youtube.com/watch?v=3XA0bB79oGc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00D3ED1-90D4-4688-9CEE-4DC695B9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840096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560</TotalTime>
  <Words>2559</Words>
  <Application>Microsoft Office PowerPoint</Application>
  <PresentationFormat>Presentación en pantalla (4:3)</PresentationFormat>
  <Paragraphs>178</Paragraphs>
  <Slides>30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Bookman Old Style</vt:lpstr>
      <vt:lpstr>Calibri</vt:lpstr>
      <vt:lpstr>Symbol</vt:lpstr>
      <vt:lpstr>Tw Cen MT</vt:lpstr>
      <vt:lpstr>Wingdings</vt:lpstr>
      <vt:lpstr>Gota</vt:lpstr>
      <vt:lpstr>Presentación de PowerPoint</vt:lpstr>
      <vt:lpstr>Humanismo </vt:lpstr>
      <vt:lpstr>Presentación de PowerPoint</vt:lpstr>
      <vt:lpstr>Teoría de la auto actualización de Abraham H. Maslow (  1908-1970)</vt:lpstr>
      <vt:lpstr>Presentación de PowerPoint</vt:lpstr>
      <vt:lpstr>Teoría de la motivación humana   </vt:lpstr>
      <vt:lpstr>HUMANISMO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CARL ROGERS</vt:lpstr>
      <vt:lpstr>PLANTEAMIENTOS FUNDAMENTALES </vt:lpstr>
      <vt:lpstr>Presentación de PowerPoint</vt:lpstr>
      <vt:lpstr>Presentación de PowerPoint</vt:lpstr>
      <vt:lpstr>CARACTERISTICAS DE UN HUMANISTA</vt:lpstr>
      <vt:lpstr>CRITICAS AL HUMANISMO</vt:lpstr>
      <vt:lpstr>Presentación de PowerPoint</vt:lpstr>
      <vt:lpstr>Actividad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</dc:creator>
  <cp:lastModifiedBy>Angel Gustavo Llerena Cruz</cp:lastModifiedBy>
  <cp:revision>25</cp:revision>
  <dcterms:created xsi:type="dcterms:W3CDTF">2011-09-06T20:55:47Z</dcterms:created>
  <dcterms:modified xsi:type="dcterms:W3CDTF">2025-06-03T22:31:26Z</dcterms:modified>
</cp:coreProperties>
</file>