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2" r:id="rId4"/>
    <p:sldId id="268" r:id="rId5"/>
    <p:sldId id="269" r:id="rId6"/>
    <p:sldId id="257" r:id="rId7"/>
    <p:sldId id="258" r:id="rId8"/>
    <p:sldId id="259" r:id="rId9"/>
    <p:sldId id="260" r:id="rId10"/>
    <p:sldId id="261" r:id="rId11"/>
    <p:sldId id="262" r:id="rId12"/>
    <p:sldId id="263" r:id="rId1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la Lema Espinoza" initials="MLE" lastIdx="1" clrIdx="0">
    <p:extLst>
      <p:ext uri="{19B8F6BF-5375-455C-9EA6-DF929625EA0E}">
        <p15:presenceInfo xmlns:p15="http://schemas.microsoft.com/office/powerpoint/2012/main" userId="c0be83c0d599c4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1" d="100"/>
          <a:sy n="61" d="100"/>
        </p:scale>
        <p:origin x="60" y="100"/>
      </p:cViewPr>
      <p:guideLst>
        <p:guide orient="horz" pos="2160"/>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D86B1-C0E2-482F-B0A2-DC574E8DAE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BE801B6-C42A-4373-8024-852AA7315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ACF47E7-95B9-49A8-90E4-B26BC6450180}"/>
              </a:ext>
            </a:extLst>
          </p:cNvPr>
          <p:cNvSpPr>
            <a:spLocks noGrp="1"/>
          </p:cNvSpPr>
          <p:nvPr>
            <p:ph type="dt" sz="half" idx="10"/>
          </p:nvPr>
        </p:nvSpPr>
        <p:spPr/>
        <p:txBody>
          <a:bodyPr/>
          <a:lstStyle/>
          <a:p>
            <a:fld id="{A536E95B-DAE3-4905-A050-A1D0926B1843}" type="datetimeFigureOut">
              <a:rPr lang="es-EC" smtClean="0"/>
              <a:t>5/1/2024</a:t>
            </a:fld>
            <a:endParaRPr lang="es-EC"/>
          </a:p>
        </p:txBody>
      </p:sp>
      <p:sp>
        <p:nvSpPr>
          <p:cNvPr id="5" name="Marcador de pie de página 4">
            <a:extLst>
              <a:ext uri="{FF2B5EF4-FFF2-40B4-BE49-F238E27FC236}">
                <a16:creationId xmlns:a16="http://schemas.microsoft.com/office/drawing/2014/main" id="{E2943CF7-1547-4AC1-9864-987D38B15AE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8613885-32A3-4584-9E36-6A1252F11140}"/>
              </a:ext>
            </a:extLst>
          </p:cNvPr>
          <p:cNvSpPr>
            <a:spLocks noGrp="1"/>
          </p:cNvSpPr>
          <p:nvPr>
            <p:ph type="sldNum" sz="quarter" idx="12"/>
          </p:nvPr>
        </p:nvSpPr>
        <p:spPr/>
        <p:txBody>
          <a:bodyPr/>
          <a:lstStyle/>
          <a:p>
            <a:fld id="{BCD896DB-B39B-46B8-A2C2-24206A76832A}" type="slidenum">
              <a:rPr lang="es-EC" smtClean="0"/>
              <a:t>‹Nº›</a:t>
            </a:fld>
            <a:endParaRPr lang="es-EC"/>
          </a:p>
        </p:txBody>
      </p:sp>
    </p:spTree>
    <p:extLst>
      <p:ext uri="{BB962C8B-B14F-4D97-AF65-F5344CB8AC3E}">
        <p14:creationId xmlns:p14="http://schemas.microsoft.com/office/powerpoint/2010/main" val="253373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C06FD-CF6C-4927-81B1-B9B5EB1F7F6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0A4C9D3-D811-455E-95A8-93AB998B956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78E06B5-15ED-443E-8FF8-8CB1761AF06C}"/>
              </a:ext>
            </a:extLst>
          </p:cNvPr>
          <p:cNvSpPr>
            <a:spLocks noGrp="1"/>
          </p:cNvSpPr>
          <p:nvPr>
            <p:ph type="dt" sz="half" idx="10"/>
          </p:nvPr>
        </p:nvSpPr>
        <p:spPr/>
        <p:txBody>
          <a:bodyPr/>
          <a:lstStyle/>
          <a:p>
            <a:fld id="{A536E95B-DAE3-4905-A050-A1D0926B1843}" type="datetimeFigureOut">
              <a:rPr lang="es-EC" smtClean="0"/>
              <a:t>5/1/2024</a:t>
            </a:fld>
            <a:endParaRPr lang="es-EC"/>
          </a:p>
        </p:txBody>
      </p:sp>
      <p:sp>
        <p:nvSpPr>
          <p:cNvPr id="5" name="Marcador de pie de página 4">
            <a:extLst>
              <a:ext uri="{FF2B5EF4-FFF2-40B4-BE49-F238E27FC236}">
                <a16:creationId xmlns:a16="http://schemas.microsoft.com/office/drawing/2014/main" id="{52735579-4C65-49C7-B50F-03A5B0AAD64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523D957-8CFC-448E-871C-6A18551085C0}"/>
              </a:ext>
            </a:extLst>
          </p:cNvPr>
          <p:cNvSpPr>
            <a:spLocks noGrp="1"/>
          </p:cNvSpPr>
          <p:nvPr>
            <p:ph type="sldNum" sz="quarter" idx="12"/>
          </p:nvPr>
        </p:nvSpPr>
        <p:spPr/>
        <p:txBody>
          <a:bodyPr/>
          <a:lstStyle/>
          <a:p>
            <a:fld id="{BCD896DB-B39B-46B8-A2C2-24206A76832A}" type="slidenum">
              <a:rPr lang="es-EC" smtClean="0"/>
              <a:t>‹Nº›</a:t>
            </a:fld>
            <a:endParaRPr lang="es-EC"/>
          </a:p>
        </p:txBody>
      </p:sp>
    </p:spTree>
    <p:extLst>
      <p:ext uri="{BB962C8B-B14F-4D97-AF65-F5344CB8AC3E}">
        <p14:creationId xmlns:p14="http://schemas.microsoft.com/office/powerpoint/2010/main" val="206740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1D168F3-92A5-40FD-8FF3-103351E8BC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FBA7AEF6-4776-4B8B-B5B6-81B985683C0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0036806-9A79-48B9-9C40-9DC52602D5FA}"/>
              </a:ext>
            </a:extLst>
          </p:cNvPr>
          <p:cNvSpPr>
            <a:spLocks noGrp="1"/>
          </p:cNvSpPr>
          <p:nvPr>
            <p:ph type="dt" sz="half" idx="10"/>
          </p:nvPr>
        </p:nvSpPr>
        <p:spPr/>
        <p:txBody>
          <a:bodyPr/>
          <a:lstStyle/>
          <a:p>
            <a:fld id="{A536E95B-DAE3-4905-A050-A1D0926B1843}" type="datetimeFigureOut">
              <a:rPr lang="es-EC" smtClean="0"/>
              <a:t>5/1/2024</a:t>
            </a:fld>
            <a:endParaRPr lang="es-EC"/>
          </a:p>
        </p:txBody>
      </p:sp>
      <p:sp>
        <p:nvSpPr>
          <p:cNvPr id="5" name="Marcador de pie de página 4">
            <a:extLst>
              <a:ext uri="{FF2B5EF4-FFF2-40B4-BE49-F238E27FC236}">
                <a16:creationId xmlns:a16="http://schemas.microsoft.com/office/drawing/2014/main" id="{DB9DD82A-3B8F-4123-B89F-C6149953362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1635CC3-98A7-4B77-BDDD-ECAE07D084CF}"/>
              </a:ext>
            </a:extLst>
          </p:cNvPr>
          <p:cNvSpPr>
            <a:spLocks noGrp="1"/>
          </p:cNvSpPr>
          <p:nvPr>
            <p:ph type="sldNum" sz="quarter" idx="12"/>
          </p:nvPr>
        </p:nvSpPr>
        <p:spPr/>
        <p:txBody>
          <a:bodyPr/>
          <a:lstStyle/>
          <a:p>
            <a:fld id="{BCD896DB-B39B-46B8-A2C2-24206A76832A}" type="slidenum">
              <a:rPr lang="es-EC" smtClean="0"/>
              <a:t>‹Nº›</a:t>
            </a:fld>
            <a:endParaRPr lang="es-EC"/>
          </a:p>
        </p:txBody>
      </p:sp>
    </p:spTree>
    <p:extLst>
      <p:ext uri="{BB962C8B-B14F-4D97-AF65-F5344CB8AC3E}">
        <p14:creationId xmlns:p14="http://schemas.microsoft.com/office/powerpoint/2010/main" val="141613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FDD97-E0CE-42E8-9DF8-05702608301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8BDF801-F7B4-4540-BCA9-5095F4FE4DC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443F900-FCEE-4734-A956-1A4764793442}"/>
              </a:ext>
            </a:extLst>
          </p:cNvPr>
          <p:cNvSpPr>
            <a:spLocks noGrp="1"/>
          </p:cNvSpPr>
          <p:nvPr>
            <p:ph type="dt" sz="half" idx="10"/>
          </p:nvPr>
        </p:nvSpPr>
        <p:spPr/>
        <p:txBody>
          <a:bodyPr/>
          <a:lstStyle/>
          <a:p>
            <a:fld id="{A536E95B-DAE3-4905-A050-A1D0926B1843}" type="datetimeFigureOut">
              <a:rPr lang="es-EC" smtClean="0"/>
              <a:t>5/1/2024</a:t>
            </a:fld>
            <a:endParaRPr lang="es-EC"/>
          </a:p>
        </p:txBody>
      </p:sp>
      <p:sp>
        <p:nvSpPr>
          <p:cNvPr id="5" name="Marcador de pie de página 4">
            <a:extLst>
              <a:ext uri="{FF2B5EF4-FFF2-40B4-BE49-F238E27FC236}">
                <a16:creationId xmlns:a16="http://schemas.microsoft.com/office/drawing/2014/main" id="{E6121312-99B5-49A4-9E51-480DFAB8306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7EA3443-94F5-47F7-8F27-7C531E548D46}"/>
              </a:ext>
            </a:extLst>
          </p:cNvPr>
          <p:cNvSpPr>
            <a:spLocks noGrp="1"/>
          </p:cNvSpPr>
          <p:nvPr>
            <p:ph type="sldNum" sz="quarter" idx="12"/>
          </p:nvPr>
        </p:nvSpPr>
        <p:spPr/>
        <p:txBody>
          <a:bodyPr/>
          <a:lstStyle/>
          <a:p>
            <a:fld id="{BCD896DB-B39B-46B8-A2C2-24206A76832A}" type="slidenum">
              <a:rPr lang="es-EC" smtClean="0"/>
              <a:t>‹Nº›</a:t>
            </a:fld>
            <a:endParaRPr lang="es-EC"/>
          </a:p>
        </p:txBody>
      </p:sp>
    </p:spTree>
    <p:extLst>
      <p:ext uri="{BB962C8B-B14F-4D97-AF65-F5344CB8AC3E}">
        <p14:creationId xmlns:p14="http://schemas.microsoft.com/office/powerpoint/2010/main" val="420957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92D7F7-487A-487C-B06C-AE8496B737D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25CC773-E38B-4F50-88CB-1AF43B14CC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CD0F1A9-1F12-469B-B85B-20386021DB3A}"/>
              </a:ext>
            </a:extLst>
          </p:cNvPr>
          <p:cNvSpPr>
            <a:spLocks noGrp="1"/>
          </p:cNvSpPr>
          <p:nvPr>
            <p:ph type="dt" sz="half" idx="10"/>
          </p:nvPr>
        </p:nvSpPr>
        <p:spPr/>
        <p:txBody>
          <a:bodyPr/>
          <a:lstStyle/>
          <a:p>
            <a:fld id="{A536E95B-DAE3-4905-A050-A1D0926B1843}" type="datetimeFigureOut">
              <a:rPr lang="es-EC" smtClean="0"/>
              <a:t>5/1/2024</a:t>
            </a:fld>
            <a:endParaRPr lang="es-EC"/>
          </a:p>
        </p:txBody>
      </p:sp>
      <p:sp>
        <p:nvSpPr>
          <p:cNvPr id="5" name="Marcador de pie de página 4">
            <a:extLst>
              <a:ext uri="{FF2B5EF4-FFF2-40B4-BE49-F238E27FC236}">
                <a16:creationId xmlns:a16="http://schemas.microsoft.com/office/drawing/2014/main" id="{0F378D86-F9BF-474A-A247-775F84BE51F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26FF715-7BA6-4DA2-991F-A09523916944}"/>
              </a:ext>
            </a:extLst>
          </p:cNvPr>
          <p:cNvSpPr>
            <a:spLocks noGrp="1"/>
          </p:cNvSpPr>
          <p:nvPr>
            <p:ph type="sldNum" sz="quarter" idx="12"/>
          </p:nvPr>
        </p:nvSpPr>
        <p:spPr/>
        <p:txBody>
          <a:bodyPr/>
          <a:lstStyle/>
          <a:p>
            <a:fld id="{BCD896DB-B39B-46B8-A2C2-24206A76832A}" type="slidenum">
              <a:rPr lang="es-EC" smtClean="0"/>
              <a:t>‹Nº›</a:t>
            </a:fld>
            <a:endParaRPr lang="es-EC"/>
          </a:p>
        </p:txBody>
      </p:sp>
    </p:spTree>
    <p:extLst>
      <p:ext uri="{BB962C8B-B14F-4D97-AF65-F5344CB8AC3E}">
        <p14:creationId xmlns:p14="http://schemas.microsoft.com/office/powerpoint/2010/main" val="133860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2192AB-BE00-43A5-87ED-AD6FA39D0F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9974701-27FA-47B1-B4B2-198AC15564B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DD2B3E22-99DB-404E-847B-E7F044DA961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D10B13B2-79DC-45B0-AF86-59179563743B}"/>
              </a:ext>
            </a:extLst>
          </p:cNvPr>
          <p:cNvSpPr>
            <a:spLocks noGrp="1"/>
          </p:cNvSpPr>
          <p:nvPr>
            <p:ph type="dt" sz="half" idx="10"/>
          </p:nvPr>
        </p:nvSpPr>
        <p:spPr/>
        <p:txBody>
          <a:bodyPr/>
          <a:lstStyle/>
          <a:p>
            <a:fld id="{A536E95B-DAE3-4905-A050-A1D0926B1843}" type="datetimeFigureOut">
              <a:rPr lang="es-EC" smtClean="0"/>
              <a:t>5/1/2024</a:t>
            </a:fld>
            <a:endParaRPr lang="es-EC"/>
          </a:p>
        </p:txBody>
      </p:sp>
      <p:sp>
        <p:nvSpPr>
          <p:cNvPr id="6" name="Marcador de pie de página 5">
            <a:extLst>
              <a:ext uri="{FF2B5EF4-FFF2-40B4-BE49-F238E27FC236}">
                <a16:creationId xmlns:a16="http://schemas.microsoft.com/office/drawing/2014/main" id="{7B76FA0E-5865-4263-876F-88F32EFF777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630EB37-BB48-4009-8708-3217BE6E29B9}"/>
              </a:ext>
            </a:extLst>
          </p:cNvPr>
          <p:cNvSpPr>
            <a:spLocks noGrp="1"/>
          </p:cNvSpPr>
          <p:nvPr>
            <p:ph type="sldNum" sz="quarter" idx="12"/>
          </p:nvPr>
        </p:nvSpPr>
        <p:spPr/>
        <p:txBody>
          <a:bodyPr/>
          <a:lstStyle/>
          <a:p>
            <a:fld id="{BCD896DB-B39B-46B8-A2C2-24206A76832A}" type="slidenum">
              <a:rPr lang="es-EC" smtClean="0"/>
              <a:t>‹Nº›</a:t>
            </a:fld>
            <a:endParaRPr lang="es-EC"/>
          </a:p>
        </p:txBody>
      </p:sp>
    </p:spTree>
    <p:extLst>
      <p:ext uri="{BB962C8B-B14F-4D97-AF65-F5344CB8AC3E}">
        <p14:creationId xmlns:p14="http://schemas.microsoft.com/office/powerpoint/2010/main" val="404967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9EADD-9F12-4740-AF36-DD4969C457C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9CEC737A-E3C0-475A-A2CC-7EB73272A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FC0A08-0E40-4A74-B44F-2FB30B94AD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6DA4864F-FDCD-4A44-9D5D-73BAB84690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A2D6F1-0D50-43F8-B82A-D7A9CEF93DD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411CA917-7917-4D17-93D1-88F829A23C78}"/>
              </a:ext>
            </a:extLst>
          </p:cNvPr>
          <p:cNvSpPr>
            <a:spLocks noGrp="1"/>
          </p:cNvSpPr>
          <p:nvPr>
            <p:ph type="dt" sz="half" idx="10"/>
          </p:nvPr>
        </p:nvSpPr>
        <p:spPr/>
        <p:txBody>
          <a:bodyPr/>
          <a:lstStyle/>
          <a:p>
            <a:fld id="{A536E95B-DAE3-4905-A050-A1D0926B1843}" type="datetimeFigureOut">
              <a:rPr lang="es-EC" smtClean="0"/>
              <a:t>5/1/2024</a:t>
            </a:fld>
            <a:endParaRPr lang="es-EC"/>
          </a:p>
        </p:txBody>
      </p:sp>
      <p:sp>
        <p:nvSpPr>
          <p:cNvPr id="8" name="Marcador de pie de página 7">
            <a:extLst>
              <a:ext uri="{FF2B5EF4-FFF2-40B4-BE49-F238E27FC236}">
                <a16:creationId xmlns:a16="http://schemas.microsoft.com/office/drawing/2014/main" id="{4BA3E41A-C1D6-40B0-8463-815520F4EAC1}"/>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D837B5C8-8305-4579-B4FC-418AEFDBEFDF}"/>
              </a:ext>
            </a:extLst>
          </p:cNvPr>
          <p:cNvSpPr>
            <a:spLocks noGrp="1"/>
          </p:cNvSpPr>
          <p:nvPr>
            <p:ph type="sldNum" sz="quarter" idx="12"/>
          </p:nvPr>
        </p:nvSpPr>
        <p:spPr/>
        <p:txBody>
          <a:bodyPr/>
          <a:lstStyle/>
          <a:p>
            <a:fld id="{BCD896DB-B39B-46B8-A2C2-24206A76832A}" type="slidenum">
              <a:rPr lang="es-EC" smtClean="0"/>
              <a:t>‹Nº›</a:t>
            </a:fld>
            <a:endParaRPr lang="es-EC"/>
          </a:p>
        </p:txBody>
      </p:sp>
    </p:spTree>
    <p:extLst>
      <p:ext uri="{BB962C8B-B14F-4D97-AF65-F5344CB8AC3E}">
        <p14:creationId xmlns:p14="http://schemas.microsoft.com/office/powerpoint/2010/main" val="338651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1A987C-12FB-465E-85CF-E8817B9B930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3EE5F43-9817-4458-B6B3-E762473D5AB3}"/>
              </a:ext>
            </a:extLst>
          </p:cNvPr>
          <p:cNvSpPr>
            <a:spLocks noGrp="1"/>
          </p:cNvSpPr>
          <p:nvPr>
            <p:ph type="dt" sz="half" idx="10"/>
          </p:nvPr>
        </p:nvSpPr>
        <p:spPr/>
        <p:txBody>
          <a:bodyPr/>
          <a:lstStyle/>
          <a:p>
            <a:fld id="{A536E95B-DAE3-4905-A050-A1D0926B1843}" type="datetimeFigureOut">
              <a:rPr lang="es-EC" smtClean="0"/>
              <a:t>5/1/2024</a:t>
            </a:fld>
            <a:endParaRPr lang="es-EC"/>
          </a:p>
        </p:txBody>
      </p:sp>
      <p:sp>
        <p:nvSpPr>
          <p:cNvPr id="4" name="Marcador de pie de página 3">
            <a:extLst>
              <a:ext uri="{FF2B5EF4-FFF2-40B4-BE49-F238E27FC236}">
                <a16:creationId xmlns:a16="http://schemas.microsoft.com/office/drawing/2014/main" id="{ADDDE12D-2403-499D-ACCC-DAB3830B584F}"/>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AFEC9A26-B47B-4A82-92F3-7ED5312FFCC4}"/>
              </a:ext>
            </a:extLst>
          </p:cNvPr>
          <p:cNvSpPr>
            <a:spLocks noGrp="1"/>
          </p:cNvSpPr>
          <p:nvPr>
            <p:ph type="sldNum" sz="quarter" idx="12"/>
          </p:nvPr>
        </p:nvSpPr>
        <p:spPr/>
        <p:txBody>
          <a:bodyPr/>
          <a:lstStyle/>
          <a:p>
            <a:fld id="{BCD896DB-B39B-46B8-A2C2-24206A76832A}" type="slidenum">
              <a:rPr lang="es-EC" smtClean="0"/>
              <a:t>‹Nº›</a:t>
            </a:fld>
            <a:endParaRPr lang="es-EC"/>
          </a:p>
        </p:txBody>
      </p:sp>
    </p:spTree>
    <p:extLst>
      <p:ext uri="{BB962C8B-B14F-4D97-AF65-F5344CB8AC3E}">
        <p14:creationId xmlns:p14="http://schemas.microsoft.com/office/powerpoint/2010/main" val="353402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46EA0A4-20C4-4DB8-90C0-9AFC6E02A529}"/>
              </a:ext>
            </a:extLst>
          </p:cNvPr>
          <p:cNvSpPr>
            <a:spLocks noGrp="1"/>
          </p:cNvSpPr>
          <p:nvPr>
            <p:ph type="dt" sz="half" idx="10"/>
          </p:nvPr>
        </p:nvSpPr>
        <p:spPr/>
        <p:txBody>
          <a:bodyPr/>
          <a:lstStyle/>
          <a:p>
            <a:fld id="{A536E95B-DAE3-4905-A050-A1D0926B1843}" type="datetimeFigureOut">
              <a:rPr lang="es-EC" smtClean="0"/>
              <a:t>5/1/2024</a:t>
            </a:fld>
            <a:endParaRPr lang="es-EC"/>
          </a:p>
        </p:txBody>
      </p:sp>
      <p:sp>
        <p:nvSpPr>
          <p:cNvPr id="3" name="Marcador de pie de página 2">
            <a:extLst>
              <a:ext uri="{FF2B5EF4-FFF2-40B4-BE49-F238E27FC236}">
                <a16:creationId xmlns:a16="http://schemas.microsoft.com/office/drawing/2014/main" id="{64EF7618-6FF4-4FC1-87A5-725FD6E3CAA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AF87DAB8-10AB-491B-A8A2-E3C5AE52D45B}"/>
              </a:ext>
            </a:extLst>
          </p:cNvPr>
          <p:cNvSpPr>
            <a:spLocks noGrp="1"/>
          </p:cNvSpPr>
          <p:nvPr>
            <p:ph type="sldNum" sz="quarter" idx="12"/>
          </p:nvPr>
        </p:nvSpPr>
        <p:spPr/>
        <p:txBody>
          <a:bodyPr/>
          <a:lstStyle/>
          <a:p>
            <a:fld id="{BCD896DB-B39B-46B8-A2C2-24206A76832A}" type="slidenum">
              <a:rPr lang="es-EC" smtClean="0"/>
              <a:t>‹Nº›</a:t>
            </a:fld>
            <a:endParaRPr lang="es-EC"/>
          </a:p>
        </p:txBody>
      </p:sp>
    </p:spTree>
    <p:extLst>
      <p:ext uri="{BB962C8B-B14F-4D97-AF65-F5344CB8AC3E}">
        <p14:creationId xmlns:p14="http://schemas.microsoft.com/office/powerpoint/2010/main" val="353684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DD1F6-5BC1-4C76-B1FB-8B3170B020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96367FF-47C5-4A17-BD1F-70D8C4F5E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F35D3B64-4300-44D5-BE0F-CDBC63832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2C54E8-9EFD-4800-9A55-B12793870BB2}"/>
              </a:ext>
            </a:extLst>
          </p:cNvPr>
          <p:cNvSpPr>
            <a:spLocks noGrp="1"/>
          </p:cNvSpPr>
          <p:nvPr>
            <p:ph type="dt" sz="half" idx="10"/>
          </p:nvPr>
        </p:nvSpPr>
        <p:spPr/>
        <p:txBody>
          <a:bodyPr/>
          <a:lstStyle/>
          <a:p>
            <a:fld id="{A536E95B-DAE3-4905-A050-A1D0926B1843}" type="datetimeFigureOut">
              <a:rPr lang="es-EC" smtClean="0"/>
              <a:t>5/1/2024</a:t>
            </a:fld>
            <a:endParaRPr lang="es-EC"/>
          </a:p>
        </p:txBody>
      </p:sp>
      <p:sp>
        <p:nvSpPr>
          <p:cNvPr id="6" name="Marcador de pie de página 5">
            <a:extLst>
              <a:ext uri="{FF2B5EF4-FFF2-40B4-BE49-F238E27FC236}">
                <a16:creationId xmlns:a16="http://schemas.microsoft.com/office/drawing/2014/main" id="{45386C39-B02A-4B3A-A04F-5C85F0D84CC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B6B6AA1-A98F-43DD-B9AC-B9523421E6C3}"/>
              </a:ext>
            </a:extLst>
          </p:cNvPr>
          <p:cNvSpPr>
            <a:spLocks noGrp="1"/>
          </p:cNvSpPr>
          <p:nvPr>
            <p:ph type="sldNum" sz="quarter" idx="12"/>
          </p:nvPr>
        </p:nvSpPr>
        <p:spPr/>
        <p:txBody>
          <a:bodyPr/>
          <a:lstStyle/>
          <a:p>
            <a:fld id="{BCD896DB-B39B-46B8-A2C2-24206A76832A}" type="slidenum">
              <a:rPr lang="es-EC" smtClean="0"/>
              <a:t>‹Nº›</a:t>
            </a:fld>
            <a:endParaRPr lang="es-EC"/>
          </a:p>
        </p:txBody>
      </p:sp>
    </p:spTree>
    <p:extLst>
      <p:ext uri="{BB962C8B-B14F-4D97-AF65-F5344CB8AC3E}">
        <p14:creationId xmlns:p14="http://schemas.microsoft.com/office/powerpoint/2010/main" val="199244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362503-D38A-4FC7-818C-73403BA38E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A5E08005-D390-47DA-8075-BC47D893A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1F463B17-F3BD-4233-B2B2-0CE406342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51A909-3EC8-45BC-A909-27C57FE45055}"/>
              </a:ext>
            </a:extLst>
          </p:cNvPr>
          <p:cNvSpPr>
            <a:spLocks noGrp="1"/>
          </p:cNvSpPr>
          <p:nvPr>
            <p:ph type="dt" sz="half" idx="10"/>
          </p:nvPr>
        </p:nvSpPr>
        <p:spPr/>
        <p:txBody>
          <a:bodyPr/>
          <a:lstStyle/>
          <a:p>
            <a:fld id="{A536E95B-DAE3-4905-A050-A1D0926B1843}" type="datetimeFigureOut">
              <a:rPr lang="es-EC" smtClean="0"/>
              <a:t>5/1/2024</a:t>
            </a:fld>
            <a:endParaRPr lang="es-EC"/>
          </a:p>
        </p:txBody>
      </p:sp>
      <p:sp>
        <p:nvSpPr>
          <p:cNvPr id="6" name="Marcador de pie de página 5">
            <a:extLst>
              <a:ext uri="{FF2B5EF4-FFF2-40B4-BE49-F238E27FC236}">
                <a16:creationId xmlns:a16="http://schemas.microsoft.com/office/drawing/2014/main" id="{C02E155B-6DDE-4406-87A3-9024E805733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57315E35-8A27-460E-9431-D5475DE342E7}"/>
              </a:ext>
            </a:extLst>
          </p:cNvPr>
          <p:cNvSpPr>
            <a:spLocks noGrp="1"/>
          </p:cNvSpPr>
          <p:nvPr>
            <p:ph type="sldNum" sz="quarter" idx="12"/>
          </p:nvPr>
        </p:nvSpPr>
        <p:spPr/>
        <p:txBody>
          <a:bodyPr/>
          <a:lstStyle/>
          <a:p>
            <a:fld id="{BCD896DB-B39B-46B8-A2C2-24206A76832A}" type="slidenum">
              <a:rPr lang="es-EC" smtClean="0"/>
              <a:t>‹Nº›</a:t>
            </a:fld>
            <a:endParaRPr lang="es-EC"/>
          </a:p>
        </p:txBody>
      </p:sp>
    </p:spTree>
    <p:extLst>
      <p:ext uri="{BB962C8B-B14F-4D97-AF65-F5344CB8AC3E}">
        <p14:creationId xmlns:p14="http://schemas.microsoft.com/office/powerpoint/2010/main" val="275432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45000">
              <a:schemeClr val="accent1">
                <a:lumMod val="45000"/>
                <a:lumOff val="55000"/>
              </a:schemeClr>
            </a:gs>
            <a:gs pos="13000">
              <a:schemeClr val="accent1">
                <a:lumMod val="45000"/>
                <a:lumOff val="55000"/>
              </a:schemeClr>
            </a:gs>
            <a:gs pos="71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2346DE-BC17-4230-81A2-AE957B8B56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B0440CC-BF2B-4005-A8E2-B3813E69C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359A52A-2DDD-422D-B22B-93F099B54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6E95B-DAE3-4905-A050-A1D0926B1843}" type="datetimeFigureOut">
              <a:rPr lang="es-EC" smtClean="0"/>
              <a:t>5/1/2024</a:t>
            </a:fld>
            <a:endParaRPr lang="es-EC"/>
          </a:p>
        </p:txBody>
      </p:sp>
      <p:sp>
        <p:nvSpPr>
          <p:cNvPr id="5" name="Marcador de pie de página 4">
            <a:extLst>
              <a:ext uri="{FF2B5EF4-FFF2-40B4-BE49-F238E27FC236}">
                <a16:creationId xmlns:a16="http://schemas.microsoft.com/office/drawing/2014/main" id="{FA924D34-E43A-4E80-8B03-FD540E4B2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42ABD64-CFEC-4256-B4A6-E4AB4E3AA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896DB-B39B-46B8-A2C2-24206A76832A}" type="slidenum">
              <a:rPr lang="es-EC" smtClean="0"/>
              <a:t>‹Nº›</a:t>
            </a:fld>
            <a:endParaRPr lang="es-EC"/>
          </a:p>
        </p:txBody>
      </p:sp>
    </p:spTree>
    <p:extLst>
      <p:ext uri="{BB962C8B-B14F-4D97-AF65-F5344CB8AC3E}">
        <p14:creationId xmlns:p14="http://schemas.microsoft.com/office/powerpoint/2010/main" val="3456715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7CED271-E274-4FBE-903C-6A79F0280D6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44739" y="3793954"/>
            <a:ext cx="1691885" cy="1608801"/>
          </a:xfrm>
          <a:prstGeom prst="rect">
            <a:avLst/>
          </a:prstGeom>
        </p:spPr>
      </p:pic>
      <p:pic>
        <p:nvPicPr>
          <p:cNvPr id="5" name="Imagen 4">
            <a:extLst>
              <a:ext uri="{FF2B5EF4-FFF2-40B4-BE49-F238E27FC236}">
                <a16:creationId xmlns:a16="http://schemas.microsoft.com/office/drawing/2014/main" id="{DD008A6E-6E35-4EA8-ACD9-6F735439BF4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471143" y="2439225"/>
            <a:ext cx="3246377" cy="1268195"/>
          </a:xfrm>
          <a:prstGeom prst="rect">
            <a:avLst/>
          </a:prstGeom>
        </p:spPr>
      </p:pic>
      <p:pic>
        <p:nvPicPr>
          <p:cNvPr id="6" name="Imagen 5">
            <a:extLst>
              <a:ext uri="{FF2B5EF4-FFF2-40B4-BE49-F238E27FC236}">
                <a16:creationId xmlns:a16="http://schemas.microsoft.com/office/drawing/2014/main" id="{07EB4AF8-58CF-4BA9-86C3-27A128B45E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871865" y="1704831"/>
            <a:ext cx="3246375" cy="755306"/>
          </a:xfrm>
          <a:prstGeom prst="rect">
            <a:avLst/>
          </a:prstGeom>
        </p:spPr>
      </p:pic>
      <p:sp>
        <p:nvSpPr>
          <p:cNvPr id="3" name="CuadroTexto 2">
            <a:extLst>
              <a:ext uri="{FF2B5EF4-FFF2-40B4-BE49-F238E27FC236}">
                <a16:creationId xmlns:a16="http://schemas.microsoft.com/office/drawing/2014/main" id="{8572260F-8DB8-910A-9717-0743FAFD29AD}"/>
              </a:ext>
            </a:extLst>
          </p:cNvPr>
          <p:cNvSpPr txBox="1"/>
          <p:nvPr/>
        </p:nvSpPr>
        <p:spPr>
          <a:xfrm>
            <a:off x="5959205" y="4009138"/>
            <a:ext cx="4572000" cy="300082"/>
          </a:xfrm>
          <a:prstGeom prst="rect">
            <a:avLst/>
          </a:prstGeom>
          <a:noFill/>
        </p:spPr>
        <p:txBody>
          <a:bodyPr wrap="square">
            <a:spAutoFit/>
          </a:bodyPr>
          <a:lstStyle/>
          <a:p>
            <a:r>
              <a:rPr lang="es-EC" sz="1350" b="1" dirty="0"/>
              <a:t>Revisado por:  </a:t>
            </a:r>
            <a:r>
              <a:rPr lang="es-EC" sz="1350" dirty="0"/>
              <a:t>Ing. MBA. Magdala Lema Espinoza</a:t>
            </a:r>
            <a:endParaRPr lang="es-EC" sz="1350" b="1" dirty="0"/>
          </a:p>
        </p:txBody>
      </p:sp>
      <p:sp>
        <p:nvSpPr>
          <p:cNvPr id="2" name="CuadroTexto 1">
            <a:extLst>
              <a:ext uri="{FF2B5EF4-FFF2-40B4-BE49-F238E27FC236}">
                <a16:creationId xmlns:a16="http://schemas.microsoft.com/office/drawing/2014/main" id="{D5255B04-F407-5A13-C2A8-C6A8062F8DB7}"/>
              </a:ext>
            </a:extLst>
          </p:cNvPr>
          <p:cNvSpPr txBox="1"/>
          <p:nvPr/>
        </p:nvSpPr>
        <p:spPr>
          <a:xfrm>
            <a:off x="5644245" y="4740658"/>
            <a:ext cx="4572000" cy="584775"/>
          </a:xfrm>
          <a:prstGeom prst="rect">
            <a:avLst/>
          </a:prstGeom>
          <a:noFill/>
        </p:spPr>
        <p:txBody>
          <a:bodyPr wrap="square">
            <a:spAutoFit/>
          </a:bodyPr>
          <a:lstStyle/>
          <a:p>
            <a:pPr algn="ctr"/>
            <a:r>
              <a:rPr lang="es-EC" sz="3200" b="1" dirty="0"/>
              <a:t>ESCENARIOS </a:t>
            </a:r>
          </a:p>
        </p:txBody>
      </p:sp>
    </p:spTree>
    <p:extLst>
      <p:ext uri="{BB962C8B-B14F-4D97-AF65-F5344CB8AC3E}">
        <p14:creationId xmlns:p14="http://schemas.microsoft.com/office/powerpoint/2010/main" val="1190477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553EA86C-29E7-42A9-B93A-3A0941C27C25}"/>
              </a:ext>
            </a:extLst>
          </p:cNvPr>
          <p:cNvPicPr>
            <a:picLocks noGrp="1" noChangeAspect="1"/>
          </p:cNvPicPr>
          <p:nvPr>
            <p:ph idx="1"/>
          </p:nvPr>
        </p:nvPicPr>
        <p:blipFill rotWithShape="1">
          <a:blip r:embed="rId2"/>
          <a:srcRect l="22611" t="21724" r="24938" b="22875"/>
          <a:stretch/>
        </p:blipFill>
        <p:spPr>
          <a:xfrm>
            <a:off x="1853594" y="891540"/>
            <a:ext cx="8535261" cy="5071110"/>
          </a:xfrm>
          <a:prstGeom prst="rect">
            <a:avLst/>
          </a:prstGeom>
        </p:spPr>
      </p:pic>
    </p:spTree>
    <p:extLst>
      <p:ext uri="{BB962C8B-B14F-4D97-AF65-F5344CB8AC3E}">
        <p14:creationId xmlns:p14="http://schemas.microsoft.com/office/powerpoint/2010/main" val="11285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045DA127-6293-4E5D-AC01-74F7D74E7AC3}"/>
              </a:ext>
            </a:extLst>
          </p:cNvPr>
          <p:cNvPicPr>
            <a:picLocks noGrp="1" noChangeAspect="1"/>
          </p:cNvPicPr>
          <p:nvPr>
            <p:ph idx="1"/>
          </p:nvPr>
        </p:nvPicPr>
        <p:blipFill rotWithShape="1">
          <a:blip r:embed="rId2"/>
          <a:srcRect l="25118" t="22042" r="24759" b="23830"/>
          <a:stretch/>
        </p:blipFill>
        <p:spPr>
          <a:xfrm>
            <a:off x="1947099" y="891540"/>
            <a:ext cx="8348250" cy="5071110"/>
          </a:xfrm>
          <a:prstGeom prst="rect">
            <a:avLst/>
          </a:prstGeom>
        </p:spPr>
      </p:pic>
    </p:spTree>
    <p:extLst>
      <p:ext uri="{BB962C8B-B14F-4D97-AF65-F5344CB8AC3E}">
        <p14:creationId xmlns:p14="http://schemas.microsoft.com/office/powerpoint/2010/main" val="156659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5822D-39E3-4D91-AD70-D0CE150D1D7E}"/>
              </a:ext>
            </a:extLst>
          </p:cNvPr>
          <p:cNvSpPr>
            <a:spLocks noGrp="1"/>
          </p:cNvSpPr>
          <p:nvPr>
            <p:ph type="title"/>
          </p:nvPr>
        </p:nvSpPr>
        <p:spPr>
          <a:xfrm>
            <a:off x="838200" y="713465"/>
            <a:ext cx="10515600" cy="812511"/>
          </a:xfrm>
        </p:spPr>
        <p:txBody>
          <a:bodyPr>
            <a:normAutofit/>
          </a:bodyPr>
          <a:lstStyle/>
          <a:p>
            <a:pPr algn="ctr"/>
            <a:r>
              <a:rPr lang="es-EC" sz="3200" b="1" dirty="0"/>
              <a:t>PASOS A SEGUIR PARA LA PLANEACION DE ESCENARIOS </a:t>
            </a:r>
          </a:p>
        </p:txBody>
      </p:sp>
      <p:sp>
        <p:nvSpPr>
          <p:cNvPr id="3" name="Marcador de contenido 2">
            <a:extLst>
              <a:ext uri="{FF2B5EF4-FFF2-40B4-BE49-F238E27FC236}">
                <a16:creationId xmlns:a16="http://schemas.microsoft.com/office/drawing/2014/main" id="{27BAF336-3FA7-445A-9610-32A9B895DC11}"/>
              </a:ext>
            </a:extLst>
          </p:cNvPr>
          <p:cNvSpPr>
            <a:spLocks noGrp="1"/>
          </p:cNvSpPr>
          <p:nvPr>
            <p:ph idx="1"/>
          </p:nvPr>
        </p:nvSpPr>
        <p:spPr/>
        <p:txBody>
          <a:bodyPr>
            <a:normAutofit fontScale="55000" lnSpcReduction="20000"/>
          </a:bodyPr>
          <a:lstStyle/>
          <a:p>
            <a:pPr algn="just">
              <a:buFont typeface="+mj-lt"/>
              <a:buAutoNum type="arabicPeriod"/>
            </a:pPr>
            <a:r>
              <a:rPr lang="es-ES" sz="2900" b="0" i="0" dirty="0">
                <a:effectLst/>
                <a:latin typeface="Georgia" panose="02040502050405020303" pitchFamily="18" charset="0"/>
              </a:rPr>
              <a:t>Establecer</a:t>
            </a:r>
            <a:r>
              <a:rPr lang="es-ES" b="0" i="0" dirty="0">
                <a:effectLst/>
                <a:latin typeface="Georgia" panose="02040502050405020303" pitchFamily="18" charset="0"/>
              </a:rPr>
              <a:t> el equipo adecuado.</a:t>
            </a:r>
          </a:p>
          <a:p>
            <a:pPr algn="just">
              <a:buFont typeface="+mj-lt"/>
              <a:buAutoNum type="arabicPeriod"/>
            </a:pPr>
            <a:r>
              <a:rPr lang="es-ES" b="0" i="0" dirty="0">
                <a:effectLst/>
                <a:latin typeface="Georgia" panose="02040502050405020303" pitchFamily="18" charset="0"/>
              </a:rPr>
              <a:t>Identificar el problema fundamental a resolver. Este problema centra los esfuerzos del equipo orientando las cuestiones hacia la tarea específica. Como ejemplo podríamos citar: "¿Cómo será nuestra organización dentro de 10 años?".</a:t>
            </a:r>
          </a:p>
          <a:p>
            <a:pPr algn="just">
              <a:buFont typeface="+mj-lt"/>
              <a:buAutoNum type="arabicPeriod"/>
            </a:pPr>
            <a:r>
              <a:rPr lang="es-ES" b="0" i="0" dirty="0">
                <a:effectLst/>
                <a:latin typeface="Georgia" panose="02040502050405020303" pitchFamily="18" charset="0"/>
              </a:rPr>
              <a:t>Elaborar una relación de los factores clave del entorno. Este paso se asemeja al análisis del entorno en que es necesario elaborar una relación de los factores, tendencias, temas o fuerzas fundamentales del entorno que influirán en la organización.</a:t>
            </a:r>
          </a:p>
          <a:p>
            <a:pPr algn="just">
              <a:buFont typeface="+mj-lt"/>
              <a:buAutoNum type="arabicPeriod"/>
            </a:pPr>
            <a:r>
              <a:rPr lang="es-ES" b="0" i="0" dirty="0">
                <a:effectLst/>
                <a:latin typeface="Georgia" panose="02040502050405020303" pitchFamily="18" charset="0"/>
              </a:rPr>
              <a:t>Establecer un orden de prioridades entre los factores clave. Tras elaborar la relación de los factores, se establece un orden de prioridades entre ellos determinando los que "probablemente se produzcan" y los que es "poco probable que ocurran", así como el grado de importancia de cada factor. A continuación, se establece un orden de prioridades entre los factores dentro de cada una de estas dos categorías según su importancia relativa para el futuro.</a:t>
            </a:r>
          </a:p>
          <a:p>
            <a:pPr algn="just">
              <a:buFont typeface="+mj-lt"/>
              <a:buAutoNum type="arabicPeriod"/>
            </a:pPr>
            <a:r>
              <a:rPr lang="es-ES" b="0" i="0" dirty="0">
                <a:effectLst/>
                <a:latin typeface="Georgia" panose="02040502050405020303" pitchFamily="18" charset="0"/>
              </a:rPr>
              <a:t>Trazar los ejes de probabilidad. Seleccionar dos factores que hayamos incluido en la categoría de "poco probable que ocurran" y situar cada uno de ellos en los polos opuestos de un eje mostrando condiciones contrarias. Estos ejes crean cuatro variaciones distintas que podrían desarrollarse en el futuro. Los factores probables se incluirán en cada uno de los cuadrantes del diagrama.</a:t>
            </a:r>
          </a:p>
          <a:p>
            <a:pPr algn="just">
              <a:buFont typeface="+mj-lt"/>
              <a:buAutoNum type="arabicPeriod"/>
            </a:pPr>
            <a:r>
              <a:rPr lang="es-ES" b="0" i="0" dirty="0">
                <a:effectLst/>
                <a:latin typeface="Georgia" panose="02040502050405020303" pitchFamily="18" charset="0"/>
              </a:rPr>
              <a:t>Desarrollar los escenarios. Con los factores que "probablemente se produzcan" y los que es "poco probable que ocurran" que aparecen en cada uno de los cuadrantes del diagrama, escribir una breve descripción narrativa de cómo podría ser el futuro en cada uno de los cuadrantes.</a:t>
            </a:r>
          </a:p>
          <a:p>
            <a:pPr algn="just">
              <a:buFont typeface="+mj-lt"/>
              <a:buAutoNum type="arabicPeriod"/>
            </a:pPr>
            <a:r>
              <a:rPr lang="es-ES" b="0" i="0" dirty="0">
                <a:effectLst/>
                <a:latin typeface="Georgia" panose="02040502050405020303" pitchFamily="18" charset="0"/>
              </a:rPr>
              <a:t>Analizar e interpretar los escenarios. En esta etapa se estudia si los cuatro escenarios son adecuados y se llevan a cabo las acciones pertinentes para fomentar o impedir su aparición.</a:t>
            </a:r>
          </a:p>
          <a:p>
            <a:pPr algn="just"/>
            <a:endParaRPr lang="es-EC" dirty="0"/>
          </a:p>
        </p:txBody>
      </p:sp>
    </p:spTree>
    <p:extLst>
      <p:ext uri="{BB962C8B-B14F-4D97-AF65-F5344CB8AC3E}">
        <p14:creationId xmlns:p14="http://schemas.microsoft.com/office/powerpoint/2010/main" val="4093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60FA86-A8A8-4D0E-84ED-2634C04C8079}"/>
              </a:ext>
            </a:extLst>
          </p:cNvPr>
          <p:cNvSpPr>
            <a:spLocks noGrp="1"/>
          </p:cNvSpPr>
          <p:nvPr>
            <p:ph type="title"/>
          </p:nvPr>
        </p:nvSpPr>
        <p:spPr>
          <a:xfrm>
            <a:off x="876693" y="741391"/>
            <a:ext cx="3455821" cy="1616203"/>
          </a:xfrm>
        </p:spPr>
        <p:txBody>
          <a:bodyPr vert="horz" lIns="91440" tIns="45720" rIns="91440" bIns="45720" rtlCol="0" anchor="b">
            <a:normAutofit/>
          </a:bodyPr>
          <a:lstStyle/>
          <a:p>
            <a:r>
              <a:rPr lang="en-US" sz="3200" b="1" kern="1200">
                <a:solidFill>
                  <a:schemeClr val="tx1"/>
                </a:solidFill>
                <a:latin typeface="+mj-lt"/>
                <a:ea typeface="+mj-ea"/>
                <a:cs typeface="+mj-cs"/>
              </a:rPr>
              <a:t>DEFINICION DE ESCENARIOS </a:t>
            </a:r>
          </a:p>
        </p:txBody>
      </p:sp>
      <p:sp>
        <p:nvSpPr>
          <p:cNvPr id="6" name="CuadroTexto 5">
            <a:extLst>
              <a:ext uri="{FF2B5EF4-FFF2-40B4-BE49-F238E27FC236}">
                <a16:creationId xmlns:a16="http://schemas.microsoft.com/office/drawing/2014/main" id="{8453835F-57FD-4BBC-9D2C-683CEA9806FE}"/>
              </a:ext>
            </a:extLst>
          </p:cNvPr>
          <p:cNvSpPr txBox="1"/>
          <p:nvPr/>
        </p:nvSpPr>
        <p:spPr>
          <a:xfrm>
            <a:off x="876693" y="2533476"/>
            <a:ext cx="3455821" cy="344783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0" i="0">
                <a:effectLst/>
                <a:highlight>
                  <a:srgbClr val="00FFFF"/>
                </a:highlight>
              </a:rPr>
              <a:t>La </a:t>
            </a:r>
            <a:r>
              <a:rPr lang="en-US" sz="2000" b="1" i="0">
                <a:effectLst/>
                <a:highlight>
                  <a:srgbClr val="00FFFF"/>
                </a:highlight>
              </a:rPr>
              <a:t>Planeación</a:t>
            </a:r>
            <a:r>
              <a:rPr lang="en-US" sz="2000" b="0" i="0">
                <a:effectLst/>
                <a:highlight>
                  <a:srgbClr val="00FFFF"/>
                </a:highlight>
              </a:rPr>
              <a:t> por </a:t>
            </a:r>
            <a:r>
              <a:rPr lang="en-US" sz="2000" b="1" i="0">
                <a:effectLst/>
                <a:highlight>
                  <a:srgbClr val="00FFFF"/>
                </a:highlight>
              </a:rPr>
              <a:t>Escenarios</a:t>
            </a:r>
            <a:r>
              <a:rPr lang="en-US" sz="2000" b="0" i="0">
                <a:effectLst/>
                <a:highlight>
                  <a:srgbClr val="00FFFF"/>
                </a:highlight>
              </a:rPr>
              <a:t> se origina en el supuesto que en últimas conocer el futuro no se puede lograr con certeza alguna. Partiendo de éste punto de vista, los planeadores de </a:t>
            </a:r>
            <a:r>
              <a:rPr lang="en-US" sz="2000" b="1" i="0">
                <a:effectLst/>
                <a:highlight>
                  <a:srgbClr val="00FFFF"/>
                </a:highlight>
              </a:rPr>
              <a:t>escenarios</a:t>
            </a:r>
            <a:r>
              <a:rPr lang="en-US" sz="2000" b="0" i="0">
                <a:effectLst/>
                <a:highlight>
                  <a:srgbClr val="00FFFF"/>
                </a:highlight>
              </a:rPr>
              <a:t> se concentran en imaginar las múltiples alternativas futuras que se puedan dar.</a:t>
            </a:r>
            <a:endParaRPr lang="en-US" sz="2000">
              <a:highlight>
                <a:srgbClr val="00FFFF"/>
              </a:highlight>
            </a:endParaRPr>
          </a:p>
        </p:txBody>
      </p:sp>
      <p:pic>
        <p:nvPicPr>
          <p:cNvPr id="5" name="Marcador de contenido 4">
            <a:extLst>
              <a:ext uri="{FF2B5EF4-FFF2-40B4-BE49-F238E27FC236}">
                <a16:creationId xmlns:a16="http://schemas.microsoft.com/office/drawing/2014/main" id="{99C0C5A4-9E79-4C37-85AB-748D744FD145}"/>
              </a:ext>
            </a:extLst>
          </p:cNvPr>
          <p:cNvPicPr>
            <a:picLocks noGrp="1" noChangeAspect="1"/>
          </p:cNvPicPr>
          <p:nvPr>
            <p:ph idx="1"/>
          </p:nvPr>
        </p:nvPicPr>
        <p:blipFill rotWithShape="1">
          <a:blip r:embed="rId2"/>
          <a:srcRect l="18315" t="15356" r="16703" b="15551"/>
          <a:stretch/>
        </p:blipFill>
        <p:spPr>
          <a:xfrm>
            <a:off x="4987672" y="1522967"/>
            <a:ext cx="6389346" cy="3821376"/>
          </a:xfrm>
          <a:prstGeom prst="rect">
            <a:avLst/>
          </a:prstGeom>
        </p:spPr>
      </p:pic>
      <p:grpSp>
        <p:nvGrpSpPr>
          <p:cNvPr id="11" name="Group 1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2" name="Rectangle 1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531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64DAA7C-B0D0-452E-A750-D1995C5A74A9}"/>
              </a:ext>
            </a:extLst>
          </p:cNvPr>
          <p:cNvSpPr>
            <a:spLocks noGrp="1"/>
          </p:cNvSpPr>
          <p:nvPr>
            <p:ph type="title"/>
          </p:nvPr>
        </p:nvSpPr>
        <p:spPr>
          <a:xfrm>
            <a:off x="1245072" y="1289765"/>
            <a:ext cx="3651101" cy="4270963"/>
          </a:xfrm>
        </p:spPr>
        <p:txBody>
          <a:bodyPr anchor="ctr">
            <a:normAutofit/>
          </a:bodyPr>
          <a:lstStyle/>
          <a:p>
            <a:pPr algn="ctr"/>
            <a:r>
              <a:rPr lang="es-EC" sz="4300" b="1">
                <a:solidFill>
                  <a:srgbClr val="FFFFFF"/>
                </a:solidFill>
              </a:rPr>
              <a:t>COMO LA PLANIFICACION DE ESCENARIOS INFLUYE SOBRE LAS DECISIONES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0343620D-6FE1-47E1-ADAB-F2B46D476393}"/>
              </a:ext>
            </a:extLst>
          </p:cNvPr>
          <p:cNvSpPr>
            <a:spLocks noGrp="1"/>
          </p:cNvSpPr>
          <p:nvPr>
            <p:ph idx="1"/>
          </p:nvPr>
        </p:nvSpPr>
        <p:spPr>
          <a:xfrm>
            <a:off x="6297233" y="518400"/>
            <a:ext cx="4771607" cy="5837949"/>
          </a:xfrm>
        </p:spPr>
        <p:txBody>
          <a:bodyPr anchor="ctr">
            <a:normAutofit/>
          </a:bodyPr>
          <a:lstStyle/>
          <a:p>
            <a:r>
              <a:rPr lang="es-ES" sz="1700" b="0" i="0">
                <a:solidFill>
                  <a:schemeClr val="tx1">
                    <a:alpha val="80000"/>
                  </a:schemeClr>
                </a:solidFill>
                <a:effectLst/>
                <a:latin typeface="arial" panose="020B0604020202020204" pitchFamily="34" charset="0"/>
              </a:rPr>
              <a:t>La </a:t>
            </a:r>
            <a:r>
              <a:rPr lang="es-ES" sz="1700" b="1" i="0">
                <a:solidFill>
                  <a:schemeClr val="tx1">
                    <a:alpha val="80000"/>
                  </a:schemeClr>
                </a:solidFill>
                <a:effectLst/>
                <a:latin typeface="arial" panose="020B0604020202020204" pitchFamily="34" charset="0"/>
              </a:rPr>
              <a:t>planificación de escenarios</a:t>
            </a:r>
            <a:r>
              <a:rPr lang="es-ES" sz="1700" b="0" i="0">
                <a:solidFill>
                  <a:schemeClr val="tx1">
                    <a:alpha val="80000"/>
                  </a:schemeClr>
                </a:solidFill>
                <a:effectLst/>
                <a:latin typeface="arial" panose="020B0604020202020204" pitchFamily="34" charset="0"/>
              </a:rPr>
              <a:t> facilita la toma de </a:t>
            </a:r>
            <a:r>
              <a:rPr lang="es-ES" sz="1700" b="1" i="0">
                <a:solidFill>
                  <a:schemeClr val="tx1">
                    <a:alpha val="80000"/>
                  </a:schemeClr>
                </a:solidFill>
                <a:effectLst/>
                <a:latin typeface="arial" panose="020B0604020202020204" pitchFamily="34" charset="0"/>
              </a:rPr>
              <a:t>decisiones</a:t>
            </a:r>
            <a:r>
              <a:rPr lang="es-ES" sz="1700" b="0" i="0">
                <a:solidFill>
                  <a:schemeClr val="tx1">
                    <a:alpha val="80000"/>
                  </a:schemeClr>
                </a:solidFill>
                <a:effectLst/>
                <a:latin typeface="arial" panose="020B0604020202020204" pitchFamily="34" charset="0"/>
              </a:rPr>
              <a:t> al organizar la información existente en un número limitado de futuros posibles. Cada </a:t>
            </a:r>
            <a:r>
              <a:rPr lang="es-ES" sz="1700" b="1" i="0">
                <a:solidFill>
                  <a:schemeClr val="tx1">
                    <a:alpha val="80000"/>
                  </a:schemeClr>
                </a:solidFill>
                <a:effectLst/>
                <a:latin typeface="arial" panose="020B0604020202020204" pitchFamily="34" charset="0"/>
              </a:rPr>
              <a:t>escenario</a:t>
            </a:r>
            <a:r>
              <a:rPr lang="es-ES" sz="1700" b="0" i="0">
                <a:solidFill>
                  <a:schemeClr val="tx1">
                    <a:alpha val="80000"/>
                  </a:schemeClr>
                </a:solidFill>
                <a:effectLst/>
                <a:latin typeface="arial" panose="020B0604020202020204" pitchFamily="34" charset="0"/>
              </a:rPr>
              <a:t> cuenta una historia sobre </a:t>
            </a:r>
            <a:r>
              <a:rPr lang="es-ES" sz="1700" b="1" i="0">
                <a:solidFill>
                  <a:schemeClr val="tx1">
                    <a:alpha val="80000"/>
                  </a:schemeClr>
                </a:solidFill>
                <a:effectLst/>
                <a:latin typeface="arial" panose="020B0604020202020204" pitchFamily="34" charset="0"/>
              </a:rPr>
              <a:t>cómo</a:t>
            </a:r>
            <a:r>
              <a:rPr lang="es-ES" sz="1700" b="0" i="0">
                <a:solidFill>
                  <a:schemeClr val="tx1">
                    <a:alpha val="80000"/>
                  </a:schemeClr>
                </a:solidFill>
                <a:effectLst/>
                <a:latin typeface="arial" panose="020B0604020202020204" pitchFamily="34" charset="0"/>
              </a:rPr>
              <a:t> diferentes variables interactúan entre sí bajo diversas circunstancias</a:t>
            </a:r>
          </a:p>
          <a:p>
            <a:r>
              <a:rPr lang="es-ES" sz="1700" b="0" i="0">
                <a:solidFill>
                  <a:schemeClr val="tx1">
                    <a:alpha val="80000"/>
                  </a:schemeClr>
                </a:solidFill>
                <a:effectLst/>
                <a:latin typeface="Arial" panose="020B0604020202020204" pitchFamily="34" charset="0"/>
                <a:cs typeface="Arial" panose="020B0604020202020204" pitchFamily="34" charset="0"/>
              </a:rPr>
              <a:t>Cuando nos asomamos al futuro, nos hallamos siempre ante la ambigua tesitura de encontrar un equilibrio razonable entre nuestros deseos más optimistas y nuestros temores más pesimistas.</a:t>
            </a:r>
          </a:p>
          <a:p>
            <a:r>
              <a:rPr lang="es-ES" sz="1700" b="0" i="0">
                <a:solidFill>
                  <a:schemeClr val="tx1">
                    <a:alpha val="80000"/>
                  </a:schemeClr>
                </a:solidFill>
                <a:effectLst/>
                <a:latin typeface="Arial" panose="020B0604020202020204" pitchFamily="34" charset="0"/>
                <a:cs typeface="Arial" panose="020B0604020202020204" pitchFamily="34" charset="0"/>
              </a:rPr>
              <a:t>El objetivo del trabajo con escenarios es apercibirnos de la pluralidad de alternativas posibles y circunscribirlas -no evaluar su totalidad, ya que sería materialmente imposible-  para que consideremos cambios que de otra manera hubieran pasado desapercibidos. Del mismo modo, nos ayudará a orquestar las alternativas en distintas historias, cuya comprensión y uso resulte más sencillo y eficaz que el manejo de inmensos volúmenes de información.</a:t>
            </a:r>
            <a:endParaRPr lang="es-EC" sz="1700">
              <a:solidFill>
                <a:schemeClr val="tx1">
                  <a:alpha val="80000"/>
                </a:schemeClr>
              </a:solidFill>
              <a:latin typeface="Arial" panose="020B0604020202020204" pitchFamily="34" charset="0"/>
              <a:cs typeface="Arial" panose="020B0604020202020204" pitchFamily="34" charset="0"/>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4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13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6BDDAB7-64BB-49F8-80DB-C8F2A001E2C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EVOLUCION HISTORICA</a:t>
            </a:r>
          </a:p>
        </p:txBody>
      </p:sp>
      <p:pic>
        <p:nvPicPr>
          <p:cNvPr id="7" name="Marcador de contenido 6">
            <a:extLst>
              <a:ext uri="{FF2B5EF4-FFF2-40B4-BE49-F238E27FC236}">
                <a16:creationId xmlns:a16="http://schemas.microsoft.com/office/drawing/2014/main" id="{B53E33A7-3A09-4E41-9930-A01FDD8A368D}"/>
              </a:ext>
            </a:extLst>
          </p:cNvPr>
          <p:cNvPicPr>
            <a:picLocks noGrp="1" noChangeAspect="1"/>
          </p:cNvPicPr>
          <p:nvPr>
            <p:ph idx="1"/>
          </p:nvPr>
        </p:nvPicPr>
        <p:blipFill rotWithShape="1">
          <a:blip r:embed="rId2"/>
          <a:srcRect l="18673" t="18859" r="15988" b="20009"/>
          <a:stretch/>
        </p:blipFill>
        <p:spPr>
          <a:xfrm>
            <a:off x="4038600" y="1535796"/>
            <a:ext cx="7188199" cy="3783019"/>
          </a:xfrm>
          <a:prstGeom prst="rect">
            <a:avLst/>
          </a:prstGeom>
        </p:spPr>
      </p:pic>
    </p:spTree>
    <p:extLst>
      <p:ext uri="{BB962C8B-B14F-4D97-AF65-F5344CB8AC3E}">
        <p14:creationId xmlns:p14="http://schemas.microsoft.com/office/powerpoint/2010/main" val="341307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49482E-4A2A-41F7-BCC1-5688222D67F4}"/>
              </a:ext>
            </a:extLst>
          </p:cNvPr>
          <p:cNvSpPr>
            <a:spLocks noGrp="1"/>
          </p:cNvSpPr>
          <p:nvPr>
            <p:ph type="title"/>
          </p:nvPr>
        </p:nvSpPr>
        <p:spPr/>
        <p:txBody>
          <a:bodyPr>
            <a:normAutofit/>
          </a:bodyPr>
          <a:lstStyle/>
          <a:p>
            <a:pPr algn="ctr"/>
            <a:r>
              <a:rPr lang="es-EC" sz="3200" b="1" dirty="0"/>
              <a:t>METODOLOGIA PARA COSNTRUIR ESCENARIOS</a:t>
            </a:r>
          </a:p>
        </p:txBody>
      </p:sp>
      <p:sp>
        <p:nvSpPr>
          <p:cNvPr id="3" name="Marcador de contenido 2">
            <a:extLst>
              <a:ext uri="{FF2B5EF4-FFF2-40B4-BE49-F238E27FC236}">
                <a16:creationId xmlns:a16="http://schemas.microsoft.com/office/drawing/2014/main" id="{4899F716-A963-4A9E-8F7B-590E0227740C}"/>
              </a:ext>
            </a:extLst>
          </p:cNvPr>
          <p:cNvSpPr>
            <a:spLocks noGrp="1"/>
          </p:cNvSpPr>
          <p:nvPr>
            <p:ph idx="1"/>
          </p:nvPr>
        </p:nvSpPr>
        <p:spPr/>
        <p:txBody>
          <a:bodyPr>
            <a:normAutofit/>
          </a:bodyPr>
          <a:lstStyle/>
          <a:p>
            <a:pPr marL="0" indent="0" algn="l">
              <a:buNone/>
            </a:pPr>
            <a:r>
              <a:rPr lang="es-ES" sz="2000" b="0" i="0" dirty="0">
                <a:solidFill>
                  <a:srgbClr val="000000"/>
                </a:solidFill>
                <a:effectLst/>
                <a:latin typeface="Arial" panose="020B0604020202020204" pitchFamily="34" charset="0"/>
                <a:cs typeface="Arial" panose="020B0604020202020204" pitchFamily="34" charset="0"/>
              </a:rPr>
              <a:t>Implica lo siguiente:</a:t>
            </a:r>
          </a:p>
          <a:p>
            <a:pPr marL="0" indent="0" algn="l">
              <a:buNone/>
            </a:pPr>
            <a:endParaRPr lang="es-ES" sz="2000"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s-ES" sz="2000" b="0" i="0" dirty="0">
                <a:solidFill>
                  <a:srgbClr val="000000"/>
                </a:solidFill>
                <a:effectLst/>
                <a:latin typeface="Arial" panose="020B0604020202020204" pitchFamily="34" charset="0"/>
                <a:cs typeface="Arial" panose="020B0604020202020204" pitchFamily="34" charset="0"/>
              </a:rPr>
              <a:t>Considerar la incertidumbre bajo diferentes horizontes de tiempo.</a:t>
            </a:r>
          </a:p>
          <a:p>
            <a:pPr algn="l">
              <a:buFont typeface="Arial" panose="020B0604020202020204" pitchFamily="34" charset="0"/>
              <a:buChar char="•"/>
            </a:pPr>
            <a:r>
              <a:rPr lang="es-ES" sz="2000" b="1" i="0" dirty="0">
                <a:solidFill>
                  <a:srgbClr val="000000"/>
                </a:solidFill>
                <a:effectLst/>
                <a:latin typeface="Arial" panose="020B0604020202020204" pitchFamily="34" charset="0"/>
                <a:cs typeface="Arial" panose="020B0604020202020204" pitchFamily="34" charset="0"/>
              </a:rPr>
              <a:t>Identificar las incertidumbres</a:t>
            </a:r>
            <a:r>
              <a:rPr lang="es-ES" sz="2000" b="0" i="0" dirty="0">
                <a:solidFill>
                  <a:srgbClr val="000000"/>
                </a:solidFill>
                <a:effectLst/>
                <a:latin typeface="Arial" panose="020B0604020202020204" pitchFamily="34" charset="0"/>
                <a:cs typeface="Arial" panose="020B0604020202020204" pitchFamily="34" charset="0"/>
              </a:rPr>
              <a:t> más importantes para su industria y</a:t>
            </a:r>
            <a:br>
              <a:rPr lang="es-ES" sz="2000" b="0" i="0" dirty="0">
                <a:solidFill>
                  <a:srgbClr val="000000"/>
                </a:solidFill>
                <a:effectLst/>
                <a:latin typeface="Arial" panose="020B0604020202020204" pitchFamily="34" charset="0"/>
                <a:cs typeface="Arial" panose="020B0604020202020204" pitchFamily="34" charset="0"/>
              </a:rPr>
            </a:br>
            <a:r>
              <a:rPr lang="es-ES" sz="2000" b="0" i="0" dirty="0">
                <a:solidFill>
                  <a:srgbClr val="000000"/>
                </a:solidFill>
                <a:effectLst/>
                <a:latin typeface="Arial" panose="020B0604020202020204" pitchFamily="34" charset="0"/>
                <a:cs typeface="Arial" panose="020B0604020202020204" pitchFamily="34" charset="0"/>
              </a:rPr>
              <a:t>negocio.</a:t>
            </a:r>
          </a:p>
          <a:p>
            <a:pPr algn="l">
              <a:buFont typeface="Arial" panose="020B0604020202020204" pitchFamily="34" charset="0"/>
              <a:buChar char="•"/>
            </a:pPr>
            <a:r>
              <a:rPr lang="es-ES" sz="2000" b="0" i="0" dirty="0">
                <a:solidFill>
                  <a:srgbClr val="000000"/>
                </a:solidFill>
                <a:effectLst/>
                <a:latin typeface="Arial" panose="020B0604020202020204" pitchFamily="34" charset="0"/>
                <a:cs typeface="Arial" panose="020B0604020202020204" pitchFamily="34" charset="0"/>
              </a:rPr>
              <a:t>Utilizar las incertidumbres para visualizar múltiples futuros</a:t>
            </a:r>
            <a:br>
              <a:rPr lang="es-ES" sz="2000" b="0" i="0" dirty="0">
                <a:solidFill>
                  <a:srgbClr val="000000"/>
                </a:solidFill>
                <a:effectLst/>
                <a:latin typeface="Arial" panose="020B0604020202020204" pitchFamily="34" charset="0"/>
                <a:cs typeface="Arial" panose="020B0604020202020204" pitchFamily="34" charset="0"/>
              </a:rPr>
            </a:br>
            <a:r>
              <a:rPr lang="es-ES" sz="2000" b="0" i="0" dirty="0">
                <a:solidFill>
                  <a:srgbClr val="000000"/>
                </a:solidFill>
                <a:effectLst/>
                <a:latin typeface="Arial" panose="020B0604020202020204" pitchFamily="34" charset="0"/>
                <a:cs typeface="Arial" panose="020B0604020202020204" pitchFamily="34" charset="0"/>
              </a:rPr>
              <a:t>diferentes.</a:t>
            </a:r>
          </a:p>
          <a:p>
            <a:pPr algn="l">
              <a:buFont typeface="Arial" panose="020B0604020202020204" pitchFamily="34" charset="0"/>
              <a:buChar char="•"/>
            </a:pPr>
            <a:r>
              <a:rPr lang="es-ES" sz="2000" b="0" i="0" dirty="0">
                <a:solidFill>
                  <a:srgbClr val="000000"/>
                </a:solidFill>
                <a:effectLst/>
                <a:latin typeface="Arial" panose="020B0604020202020204" pitchFamily="34" charset="0"/>
                <a:cs typeface="Arial" panose="020B0604020202020204" pitchFamily="34" charset="0"/>
              </a:rPr>
              <a:t>Buscar </a:t>
            </a:r>
            <a:r>
              <a:rPr lang="es-ES" sz="2000" b="1" i="0" dirty="0">
                <a:solidFill>
                  <a:srgbClr val="000000"/>
                </a:solidFill>
                <a:effectLst/>
                <a:latin typeface="Arial" panose="020B0604020202020204" pitchFamily="34" charset="0"/>
                <a:cs typeface="Arial" panose="020B0604020202020204" pitchFamily="34" charset="0"/>
              </a:rPr>
              <a:t>diversas perspectivas</a:t>
            </a:r>
            <a:endParaRPr lang="es-ES" sz="2000"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s-ES" sz="2000" b="0" i="0" dirty="0">
                <a:solidFill>
                  <a:srgbClr val="000000"/>
                </a:solidFill>
                <a:effectLst/>
                <a:latin typeface="Arial" panose="020B0604020202020204" pitchFamily="34" charset="0"/>
                <a:cs typeface="Arial" panose="020B0604020202020204" pitchFamily="34" charset="0"/>
              </a:rPr>
              <a:t>Incorporar escenarios en la toma de decisiones.</a:t>
            </a:r>
          </a:p>
          <a:p>
            <a:pPr algn="l">
              <a:buFont typeface="Arial" panose="020B0604020202020204" pitchFamily="34" charset="0"/>
              <a:buChar char="•"/>
            </a:pPr>
            <a:r>
              <a:rPr lang="es-ES" sz="2000" b="0" i="0" dirty="0">
                <a:solidFill>
                  <a:srgbClr val="000000"/>
                </a:solidFill>
                <a:effectLst/>
                <a:latin typeface="Arial" panose="020B0604020202020204" pitchFamily="34" charset="0"/>
                <a:cs typeface="Arial" panose="020B0604020202020204" pitchFamily="34" charset="0"/>
              </a:rPr>
              <a:t>Distinguir las implicaciones de las diferentes decisiones.</a:t>
            </a:r>
          </a:p>
          <a:p>
            <a:pPr algn="l">
              <a:buFont typeface="Arial" panose="020B0604020202020204" pitchFamily="34" charset="0"/>
              <a:buChar char="•"/>
            </a:pPr>
            <a:r>
              <a:rPr lang="es-ES" sz="2000" b="0" i="0" dirty="0">
                <a:solidFill>
                  <a:srgbClr val="000000"/>
                </a:solidFill>
                <a:effectLst/>
                <a:latin typeface="Arial" panose="020B0604020202020204" pitchFamily="34" charset="0"/>
                <a:cs typeface="Arial" panose="020B0604020202020204" pitchFamily="34" charset="0"/>
              </a:rPr>
              <a:t>Tomar decisiones y monitorear</a:t>
            </a:r>
          </a:p>
          <a:p>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4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CDC65C6D-1AE2-4D6F-8AD3-2829636584B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2800" b="1" kern="1200">
                <a:solidFill>
                  <a:srgbClr val="FFFFFF"/>
                </a:solidFill>
                <a:latin typeface="+mj-lt"/>
                <a:ea typeface="+mj-ea"/>
                <a:cs typeface="+mj-cs"/>
              </a:rPr>
              <a:t>PLANEACION DE ESCENARIOS A PARTIR DEL ANALISIS DE OPORTUNIDADES</a:t>
            </a:r>
          </a:p>
        </p:txBody>
      </p:sp>
      <p:pic>
        <p:nvPicPr>
          <p:cNvPr id="5" name="Marcador de contenido 4">
            <a:extLst>
              <a:ext uri="{FF2B5EF4-FFF2-40B4-BE49-F238E27FC236}">
                <a16:creationId xmlns:a16="http://schemas.microsoft.com/office/drawing/2014/main" id="{1AD30D94-A63D-4012-9902-D44ADEEA96C3}"/>
              </a:ext>
            </a:extLst>
          </p:cNvPr>
          <p:cNvPicPr>
            <a:picLocks noGrp="1" noChangeAspect="1"/>
          </p:cNvPicPr>
          <p:nvPr>
            <p:ph idx="1"/>
          </p:nvPr>
        </p:nvPicPr>
        <p:blipFill rotWithShape="1">
          <a:blip r:embed="rId2"/>
          <a:srcRect l="61261" t="36632" r="14037" b="35292"/>
          <a:stretch/>
        </p:blipFill>
        <p:spPr>
          <a:xfrm>
            <a:off x="4502428" y="1119180"/>
            <a:ext cx="7225748" cy="4619640"/>
          </a:xfrm>
          <a:prstGeom prst="rect">
            <a:avLst/>
          </a:prstGeom>
          <a:solidFill>
            <a:schemeClr val="accent2">
              <a:lumMod val="20000"/>
              <a:lumOff val="80000"/>
            </a:schemeClr>
          </a:solidFill>
        </p:spPr>
      </p:pic>
    </p:spTree>
    <p:extLst>
      <p:ext uri="{BB962C8B-B14F-4D97-AF65-F5344CB8AC3E}">
        <p14:creationId xmlns:p14="http://schemas.microsoft.com/office/powerpoint/2010/main" val="70127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214E9EB6-7CDD-4571-9823-A24F7EC1BE78}"/>
              </a:ext>
            </a:extLst>
          </p:cNvPr>
          <p:cNvPicPr>
            <a:picLocks noGrp="1" noChangeAspect="1"/>
          </p:cNvPicPr>
          <p:nvPr>
            <p:ph idx="1"/>
          </p:nvPr>
        </p:nvPicPr>
        <p:blipFill rotWithShape="1">
          <a:blip r:embed="rId2"/>
          <a:srcRect l="24043" t="21406" r="23506" b="24149"/>
          <a:stretch/>
        </p:blipFill>
        <p:spPr>
          <a:xfrm>
            <a:off x="643467" y="731445"/>
            <a:ext cx="9240039" cy="5395112"/>
          </a:xfrm>
          <a:prstGeom prst="rect">
            <a:avLst/>
          </a:prstGeom>
        </p:spPr>
      </p:pic>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26914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0A029F24-988C-435D-9157-04AA52509C20}"/>
              </a:ext>
            </a:extLst>
          </p:cNvPr>
          <p:cNvPicPr>
            <a:picLocks noGrp="1" noChangeAspect="1"/>
          </p:cNvPicPr>
          <p:nvPr>
            <p:ph idx="1"/>
          </p:nvPr>
        </p:nvPicPr>
        <p:blipFill rotWithShape="1">
          <a:blip r:embed="rId2"/>
          <a:srcRect l="24939" t="22360" r="25296" b="24467"/>
          <a:stretch/>
        </p:blipFill>
        <p:spPr>
          <a:xfrm>
            <a:off x="643467" y="652272"/>
            <a:ext cx="9240039" cy="5553458"/>
          </a:xfrm>
          <a:prstGeom prst="rect">
            <a:avLst/>
          </a:prstGeom>
        </p:spPr>
      </p:pic>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111588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23EBA3D7-3584-440F-A37B-972C24C73651}"/>
              </a:ext>
            </a:extLst>
          </p:cNvPr>
          <p:cNvPicPr>
            <a:picLocks noGrp="1" noChangeAspect="1"/>
          </p:cNvPicPr>
          <p:nvPr>
            <p:ph idx="1"/>
          </p:nvPr>
        </p:nvPicPr>
        <p:blipFill rotWithShape="1">
          <a:blip r:embed="rId2"/>
          <a:srcRect l="25000" t="22209" r="26363" b="24432"/>
          <a:stretch/>
        </p:blipFill>
        <p:spPr>
          <a:xfrm>
            <a:off x="2012474" y="891540"/>
            <a:ext cx="8217501" cy="5071110"/>
          </a:xfrm>
          <a:prstGeom prst="rect">
            <a:avLst/>
          </a:prstGeom>
        </p:spPr>
      </p:pic>
    </p:spTree>
    <p:extLst>
      <p:ext uri="{BB962C8B-B14F-4D97-AF65-F5344CB8AC3E}">
        <p14:creationId xmlns:p14="http://schemas.microsoft.com/office/powerpoint/2010/main" val="3730701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605</Words>
  <Application>Microsoft Office PowerPoint</Application>
  <PresentationFormat>Panorámica</PresentationFormat>
  <Paragraphs>28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Arial</vt:lpstr>
      <vt:lpstr>Calibri</vt:lpstr>
      <vt:lpstr>Calibri Light</vt:lpstr>
      <vt:lpstr>Georgia</vt:lpstr>
      <vt:lpstr>Tema de Office</vt:lpstr>
      <vt:lpstr>Presentación de PowerPoint</vt:lpstr>
      <vt:lpstr>DEFINICION DE ESCENARIOS </vt:lpstr>
      <vt:lpstr>COMO LA PLANIFICACION DE ESCENARIOS INFLUYE SOBRE LAS DECISIONES </vt:lpstr>
      <vt:lpstr>EVOLUCION HISTORICA</vt:lpstr>
      <vt:lpstr>METODOLOGIA PARA COSNTRUIR ESCENARIOS</vt:lpstr>
      <vt:lpstr>PLANEACION DE ESCENARIOS A PARTIR DEL ANALISIS DE OPORTUNIDADES</vt:lpstr>
      <vt:lpstr>Presentación de PowerPoint</vt:lpstr>
      <vt:lpstr>Presentación de PowerPoint</vt:lpstr>
      <vt:lpstr>Presentación de PowerPoint</vt:lpstr>
      <vt:lpstr>Presentación de PowerPoint</vt:lpstr>
      <vt:lpstr>Presentación de PowerPoint</vt:lpstr>
      <vt:lpstr>PASOS A SEGUIR PARA LA PLANEACION DE ESCENARIOS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Magdala De Jesus Lema Espinoza</dc:creator>
  <cp:lastModifiedBy>Magdala Lema Espinoza</cp:lastModifiedBy>
  <cp:revision>11</cp:revision>
  <dcterms:created xsi:type="dcterms:W3CDTF">2021-09-26T15:36:01Z</dcterms:created>
  <dcterms:modified xsi:type="dcterms:W3CDTF">2024-01-05T16:29:52Z</dcterms:modified>
</cp:coreProperties>
</file>