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25" r:id="rId3"/>
    <p:sldId id="335" r:id="rId4"/>
    <p:sldId id="336" r:id="rId5"/>
    <p:sldId id="327" r:id="rId6"/>
    <p:sldId id="328" r:id="rId7"/>
    <p:sldId id="337" r:id="rId8"/>
    <p:sldId id="338" r:id="rId9"/>
    <p:sldId id="329" r:id="rId10"/>
    <p:sldId id="339" r:id="rId11"/>
    <p:sldId id="340" r:id="rId12"/>
    <p:sldId id="342" r:id="rId13"/>
    <p:sldId id="343" r:id="rId14"/>
    <p:sldId id="267"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99F0C8F3-B2E2-4F24-A66D-6E6FDF548AD9}">
          <p14:sldIdLst>
            <p14:sldId id="256"/>
            <p14:sldId id="325"/>
            <p14:sldId id="335"/>
            <p14:sldId id="336"/>
            <p14:sldId id="327"/>
            <p14:sldId id="328"/>
            <p14:sldId id="337"/>
            <p14:sldId id="338"/>
            <p14:sldId id="329"/>
            <p14:sldId id="339"/>
            <p14:sldId id="340"/>
            <p14:sldId id="342"/>
            <p14:sldId id="343"/>
          </p14:sldIdLst>
        </p14:section>
        <p14:section name="Sección sin título" id="{089AA723-CF5E-44CF-9374-01D8574434C9}">
          <p14:sldIdLst>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CC"/>
    <a:srgbClr val="CC9900"/>
    <a:srgbClr val="008080"/>
    <a:srgbClr val="00C9C4"/>
    <a:srgbClr val="CCFF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6747769-D330-4667-B38D-F66DE935166D}" type="datetimeFigureOut">
              <a:rPr lang="es-ES" smtClean="0"/>
              <a:t>08/04/2025</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AF6BB4-5494-4D04-B1CD-99C3AB1E213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08/04/2025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6747769-D330-4667-B38D-F66DE935166D}" type="datetimeFigureOut">
              <a:rPr lang="es-ES" smtClean="0"/>
              <a:t>08/04/2025</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6747769-D330-4667-B38D-F66DE935166D}" type="datetimeFigureOut">
              <a:rPr lang="es-ES" smtClean="0"/>
              <a:t>08/04/2025</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EDAF6BB4-5494-4D04-B1CD-99C3AB1E2132}"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08/04/2025</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6747769-D330-4667-B38D-F66DE935166D}" type="datetimeFigureOut">
              <a:rPr lang="es-ES" smtClean="0"/>
              <a:t>08/04/2025</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6747769-D330-4667-B38D-F66DE935166D}" type="datetimeFigureOut">
              <a:rPr lang="es-ES" smtClean="0"/>
              <a:t>08/04/2025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08/04/2025</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6747769-D330-4667-B38D-F66DE935166D}" type="datetimeFigureOut">
              <a:rPr lang="es-ES" smtClean="0"/>
              <a:t>08/04/2025</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6747769-D330-4667-B38D-F66DE935166D}" type="datetimeFigureOut">
              <a:rPr lang="es-ES" smtClean="0"/>
              <a:t>08/04/2025</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6747769-D330-4667-B38D-F66DE935166D}" type="datetimeFigureOut">
              <a:rPr lang="es-ES" smtClean="0"/>
              <a:t>08/04/2025</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AF6BB4-5494-4D04-B1CD-99C3AB1E2132}"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901576" y="4149080"/>
            <a:ext cx="7702872" cy="2308324"/>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pPr algn="ctr"/>
            <a:endParaRPr lang="es-ES" sz="2000" b="1" dirty="0">
              <a:ln w="50800"/>
              <a:solidFill>
                <a:schemeClr val="accent6">
                  <a:lumMod val="40000"/>
                  <a:lumOff val="60000"/>
                </a:schemeClr>
              </a:solidFill>
            </a:endParaRPr>
          </a:p>
          <a:p>
            <a:pPr algn="ctr"/>
            <a:endParaRPr lang="es-ES" sz="2000" b="1" dirty="0">
              <a:ln w="50800"/>
              <a:solidFill>
                <a:schemeClr val="accent6">
                  <a:lumMod val="40000"/>
                  <a:lumOff val="60000"/>
                </a:schemeClr>
              </a:solidFill>
            </a:endParaRPr>
          </a:p>
          <a:p>
            <a:pPr algn="ctr"/>
            <a:endParaRPr lang="es-ES" sz="2000" b="1" dirty="0">
              <a:ln w="50800"/>
              <a:solidFill>
                <a:schemeClr val="bg1"/>
              </a:solidFill>
            </a:endParaRPr>
          </a:p>
          <a:p>
            <a:pPr algn="ctr"/>
            <a:endParaRPr lang="es-ES" sz="2000" b="1" dirty="0">
              <a:ln w="50800"/>
              <a:solidFill>
                <a:schemeClr val="bg1"/>
              </a:solidFill>
            </a:endParaRPr>
          </a:p>
          <a:p>
            <a:pPr algn="ctr"/>
            <a:r>
              <a:rPr lang="es-ES" sz="2000" b="1" dirty="0">
                <a:ln w="50800"/>
                <a:solidFill>
                  <a:schemeClr val="bg1"/>
                </a:solidFill>
              </a:rPr>
              <a:t>Dr. Byron Boada Mg.</a:t>
            </a:r>
          </a:p>
          <a:p>
            <a:pPr algn="r"/>
            <a:endParaRPr lang="es-ES" sz="2400" b="1" dirty="0">
              <a:ln w="50800"/>
              <a:solidFill>
                <a:schemeClr val="bg1"/>
              </a:solidFill>
            </a:endParaRPr>
          </a:p>
          <a:p>
            <a:pPr algn="r"/>
            <a:r>
              <a:rPr lang="es-ES" sz="2000" b="1" dirty="0">
                <a:ln w="50800"/>
                <a:solidFill>
                  <a:schemeClr val="bg1"/>
                </a:solidFill>
              </a:rPr>
              <a:t> 08-04-2025</a:t>
            </a:r>
          </a:p>
        </p:txBody>
      </p:sp>
      <p:sp>
        <p:nvSpPr>
          <p:cNvPr id="3" name="2 Subtítulo"/>
          <p:cNvSpPr>
            <a:spLocks noGrp="1"/>
          </p:cNvSpPr>
          <p:nvPr>
            <p:ph type="subTitle" idx="1"/>
          </p:nvPr>
        </p:nvSpPr>
        <p:spPr>
          <a:xfrm>
            <a:off x="487046" y="548680"/>
            <a:ext cx="8117402" cy="4680520"/>
          </a:xfrm>
        </p:spPr>
        <p:txBody>
          <a:bodyPr>
            <a:normAutofit/>
          </a:bodyPr>
          <a:lstStyle/>
          <a:p>
            <a:pPr indent="180340" algn="ctr">
              <a:lnSpc>
                <a:spcPct val="150000"/>
              </a:lnSpc>
              <a:spcAft>
                <a:spcPts val="0"/>
              </a:spcAft>
            </a:pPr>
            <a:r>
              <a:rPr lang="es-ES" sz="4000" b="1" dirty="0">
                <a:highlight>
                  <a:srgbClr val="008080"/>
                </a:highlight>
                <a:latin typeface="Arial" pitchFamily="34" charset="0"/>
                <a:ea typeface="Times New Roman" panose="02020603050405020304" pitchFamily="18" charset="0"/>
                <a:cs typeface="Arial" pitchFamily="34" charset="0"/>
              </a:rPr>
              <a:t>UNACH </a:t>
            </a:r>
          </a:p>
          <a:p>
            <a:pPr indent="180340" algn="ctr">
              <a:lnSpc>
                <a:spcPct val="150000"/>
              </a:lnSpc>
              <a:spcAft>
                <a:spcPts val="0"/>
              </a:spcAft>
            </a:pPr>
            <a:r>
              <a:rPr lang="es-ES" sz="3600" b="1" dirty="0">
                <a:solidFill>
                  <a:schemeClr val="accent1">
                    <a:lumMod val="20000"/>
                    <a:lumOff val="80000"/>
                  </a:schemeClr>
                </a:solidFill>
                <a:highlight>
                  <a:srgbClr val="008080"/>
                </a:highlight>
                <a:latin typeface="Arial" pitchFamily="34" charset="0"/>
                <a:ea typeface="Times New Roman" panose="02020603050405020304" pitchFamily="18" charset="0"/>
                <a:cs typeface="Arial" pitchFamily="34" charset="0"/>
              </a:rPr>
              <a:t>CARRERA DE PSICOLOGÍA CLÍNICA</a:t>
            </a:r>
          </a:p>
          <a:p>
            <a:pPr indent="180340" algn="ctr">
              <a:lnSpc>
                <a:spcPct val="150000"/>
              </a:lnSpc>
              <a:spcAft>
                <a:spcPts val="0"/>
              </a:spcAft>
            </a:pPr>
            <a:r>
              <a:rPr lang="es-ES" sz="3200" b="1" dirty="0">
                <a:solidFill>
                  <a:schemeClr val="bg1">
                    <a:lumMod val="95000"/>
                    <a:lumOff val="5000"/>
                  </a:schemeClr>
                </a:solidFill>
                <a:highlight>
                  <a:srgbClr val="FFFF00"/>
                </a:highlight>
                <a:latin typeface="Arial" pitchFamily="34" charset="0"/>
                <a:ea typeface="Times New Roman" panose="02020603050405020304" pitchFamily="18" charset="0"/>
                <a:cs typeface="Arial" pitchFamily="34" charset="0"/>
              </a:rPr>
              <a:t>PSICOLOGÍA GENERAL II</a:t>
            </a:r>
          </a:p>
          <a:p>
            <a:pPr indent="180340" algn="ctr">
              <a:lnSpc>
                <a:spcPct val="150000"/>
              </a:lnSpc>
              <a:spcAft>
                <a:spcPts val="0"/>
              </a:spcAft>
            </a:pPr>
            <a:r>
              <a:rPr lang="es-ES" sz="3200" b="1" dirty="0">
                <a:solidFill>
                  <a:schemeClr val="bg1">
                    <a:lumMod val="95000"/>
                    <a:lumOff val="5000"/>
                  </a:schemeClr>
                </a:solidFill>
                <a:highlight>
                  <a:srgbClr val="FFFF00"/>
                </a:highlight>
                <a:latin typeface="Arial" pitchFamily="34" charset="0"/>
                <a:ea typeface="Times New Roman" panose="02020603050405020304" pitchFamily="18" charset="0"/>
                <a:cs typeface="Arial" pitchFamily="34" charset="0"/>
              </a:rPr>
              <a:t>2do. Semestre B</a:t>
            </a:r>
          </a:p>
        </p:txBody>
      </p:sp>
    </p:spTree>
    <p:extLst>
      <p:ext uri="{BB962C8B-B14F-4D97-AF65-F5344CB8AC3E}">
        <p14:creationId xmlns:p14="http://schemas.microsoft.com/office/powerpoint/2010/main" val="202561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A49BD-9E06-C857-B9AB-F0815732B976}"/>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ED71B35D-0D85-B8BE-4AAA-643D7164BA36}"/>
              </a:ext>
            </a:extLst>
          </p:cNvPr>
          <p:cNvSpPr>
            <a:spLocks noGrp="1"/>
          </p:cNvSpPr>
          <p:nvPr>
            <p:ph type="subTitle" idx="1"/>
          </p:nvPr>
        </p:nvSpPr>
        <p:spPr>
          <a:xfrm>
            <a:off x="487046" y="404664"/>
            <a:ext cx="8189410" cy="6336704"/>
          </a:xfrm>
        </p:spPr>
        <p:txBody>
          <a:bodyPr>
            <a:normAutofit/>
          </a:bodyPr>
          <a:lstStyle/>
          <a:p>
            <a:pPr algn="l"/>
            <a:r>
              <a:rPr lang="es-ES" b="1" i="1" u="sng" dirty="0">
                <a:solidFill>
                  <a:schemeClr val="accent1">
                    <a:lumMod val="75000"/>
                  </a:schemeClr>
                </a:solidFill>
                <a:effectLst>
                  <a:outerShdw blurRad="38100" dist="38100" dir="2700000" algn="tl">
                    <a:srgbClr val="000000">
                      <a:alpha val="43137"/>
                    </a:srgbClr>
                  </a:outerShdw>
                </a:effectLst>
                <a:highlight>
                  <a:srgbClr val="FFFFCC"/>
                </a:highlight>
              </a:rPr>
              <a:t>Percepción auditiva:</a:t>
            </a:r>
          </a:p>
          <a:p>
            <a:pPr algn="just"/>
            <a:endParaRPr lang="es-ES" sz="1800"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sz="2900" b="1" dirty="0">
                <a:solidFill>
                  <a:srgbClr val="FFFF00"/>
                </a:solidFill>
                <a:effectLst>
                  <a:outerShdw blurRad="38100" dist="38100" dir="2700000" algn="tl">
                    <a:srgbClr val="000000">
                      <a:alpha val="43137"/>
                    </a:srgbClr>
                  </a:outerShdw>
                </a:effectLst>
              </a:rPr>
              <a:t>La organización e interpretación de la información sensorial recibida por el oído. Es un proceso complejo en que los cambios de presión del aire son canalizados en el oído medio, donde el movimiento de la MEMBRANA TIMPÁNICA y de los minúsculos huesos adheridos (véase OSÍCULOS) se transmite al oído interno y ocasiona vibraciones de las estructuras membranosas dentro de la CÓCLEA, una estructura enrollada llena de líquido.</a:t>
            </a:r>
            <a:endParaRPr lang="es-ES" sz="2900" b="1" dirty="0">
              <a:solidFill>
                <a:srgbClr val="FFFF00"/>
              </a:solidFill>
            </a:endParaRPr>
          </a:p>
        </p:txBody>
      </p:sp>
      <p:sp>
        <p:nvSpPr>
          <p:cNvPr id="2" name="Flecha: a la derecha 1">
            <a:extLst>
              <a:ext uri="{FF2B5EF4-FFF2-40B4-BE49-F238E27FC236}">
                <a16:creationId xmlns:a16="http://schemas.microsoft.com/office/drawing/2014/main" id="{1567740D-E98B-948F-919D-7F04FB28E79F}"/>
              </a:ext>
            </a:extLst>
          </p:cNvPr>
          <p:cNvSpPr/>
          <p:nvPr/>
        </p:nvSpPr>
        <p:spPr>
          <a:xfrm>
            <a:off x="323528" y="119675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6594A245-9F8E-BF23-9245-94562D6C3BF5}"/>
              </a:ext>
            </a:extLst>
          </p:cNvPr>
          <p:cNvSpPr txBox="1"/>
          <p:nvPr/>
        </p:nvSpPr>
        <p:spPr>
          <a:xfrm>
            <a:off x="2555776" y="6228020"/>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3</a:t>
            </a:r>
            <a:r>
              <a:rPr lang="es-ES" b="1" i="1" dirty="0">
                <a:solidFill>
                  <a:srgbClr val="FFFF00"/>
                </a:solidFill>
                <a:effectLst>
                  <a:outerShdw blurRad="38100" dist="38100" dir="2700000" algn="tl">
                    <a:srgbClr val="000000">
                      <a:alpha val="43137"/>
                    </a:srgbClr>
                  </a:outerShdw>
                </a:effectLst>
                <a:highlight>
                  <a:srgbClr val="800000"/>
                </a:highlight>
              </a:rPr>
              <a:t>6</a:t>
            </a:r>
            <a:r>
              <a:rPr lang="es-ES" sz="1800" b="1" i="1" dirty="0">
                <a:solidFill>
                  <a:srgbClr val="FFFF00"/>
                </a:solidFill>
                <a:effectLst>
                  <a:outerShdw blurRad="38100" dist="38100" dir="2700000" algn="tl">
                    <a:srgbClr val="000000">
                      <a:alpha val="43137"/>
                    </a:srgbClr>
                  </a:outerShdw>
                </a:effectLst>
                <a:highlight>
                  <a:srgbClr val="800000"/>
                </a:highlight>
              </a:rPr>
              <a:t>9).</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20791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751D1-B2CC-D8DF-51B8-BDF28E39628A}"/>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B1B663CE-9670-606E-CAED-C2A0FDFBE440}"/>
              </a:ext>
            </a:extLst>
          </p:cNvPr>
          <p:cNvSpPr>
            <a:spLocks noGrp="1"/>
          </p:cNvSpPr>
          <p:nvPr>
            <p:ph type="subTitle" idx="1"/>
          </p:nvPr>
        </p:nvSpPr>
        <p:spPr>
          <a:xfrm>
            <a:off x="487046" y="404664"/>
            <a:ext cx="8189410" cy="6336704"/>
          </a:xfrm>
        </p:spPr>
        <p:txBody>
          <a:bodyPr>
            <a:normAutofit/>
          </a:bodyPr>
          <a:lstStyle/>
          <a:p>
            <a:pPr algn="l"/>
            <a:r>
              <a:rPr lang="es-ES" b="1" i="1" u="sng" dirty="0">
                <a:solidFill>
                  <a:schemeClr val="accent1">
                    <a:lumMod val="75000"/>
                  </a:schemeClr>
                </a:solidFill>
                <a:effectLst>
                  <a:outerShdw blurRad="38100" dist="38100" dir="2700000" algn="tl">
                    <a:srgbClr val="000000">
                      <a:alpha val="43137"/>
                    </a:srgbClr>
                  </a:outerShdw>
                </a:effectLst>
                <a:highlight>
                  <a:srgbClr val="FFFFCC"/>
                </a:highlight>
              </a:rPr>
              <a:t>Percepción auditiva:</a:t>
            </a:r>
          </a:p>
          <a:p>
            <a:pPr algn="just"/>
            <a:endParaRPr lang="es-ES" sz="1800"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b="1" dirty="0">
                <a:solidFill>
                  <a:srgbClr val="FFFF00"/>
                </a:solidFill>
                <a:effectLst>
                  <a:outerShdw blurRad="38100" dist="38100" dir="2700000" algn="tl">
                    <a:srgbClr val="000000">
                      <a:alpha val="43137"/>
                    </a:srgbClr>
                  </a:outerShdw>
                </a:effectLst>
              </a:rPr>
              <a:t> Muchas células especializadas de la cóclea amplifican y filtran los movimientos por medio de diversos mecanismos electromecánicos. a la larga, las CÉLULAS PILOSAS convierten los movimientos mecánicos en estimulación neuronal que se transmite por la VÍA AUDITIVA a la CORTE AUDITIVA para su procesamiento. </a:t>
            </a:r>
            <a:endParaRPr lang="es-ES" sz="2400" b="1" dirty="0">
              <a:solidFill>
                <a:srgbClr val="FFFF00"/>
              </a:solidFill>
            </a:endParaRPr>
          </a:p>
        </p:txBody>
      </p:sp>
      <p:sp>
        <p:nvSpPr>
          <p:cNvPr id="2" name="Flecha: a la derecha 1">
            <a:extLst>
              <a:ext uri="{FF2B5EF4-FFF2-40B4-BE49-F238E27FC236}">
                <a16:creationId xmlns:a16="http://schemas.microsoft.com/office/drawing/2014/main" id="{5D783EC1-42D5-7F33-AFDB-BB33D1C2E12D}"/>
              </a:ext>
            </a:extLst>
          </p:cNvPr>
          <p:cNvSpPr/>
          <p:nvPr/>
        </p:nvSpPr>
        <p:spPr>
          <a:xfrm>
            <a:off x="323528" y="119675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4D68D001-BCE6-6E49-F459-989AD4470FC1}"/>
              </a:ext>
            </a:extLst>
          </p:cNvPr>
          <p:cNvSpPr txBox="1"/>
          <p:nvPr/>
        </p:nvSpPr>
        <p:spPr>
          <a:xfrm>
            <a:off x="2555776" y="5651956"/>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a:t>
            </a:r>
            <a:r>
              <a:rPr lang="es-ES" b="1" i="1" dirty="0">
                <a:solidFill>
                  <a:srgbClr val="FFFF00"/>
                </a:solidFill>
                <a:effectLst>
                  <a:outerShdw blurRad="38100" dist="38100" dir="2700000" algn="tl">
                    <a:srgbClr val="000000">
                      <a:alpha val="43137"/>
                    </a:srgbClr>
                  </a:outerShdw>
                </a:effectLst>
                <a:highlight>
                  <a:srgbClr val="800000"/>
                </a:highlight>
              </a:rPr>
              <a:t>370</a:t>
            </a:r>
            <a:r>
              <a:rPr lang="es-ES" sz="1800" b="1" i="1" dirty="0">
                <a:solidFill>
                  <a:srgbClr val="FFFF00"/>
                </a:solidFill>
                <a:effectLst>
                  <a:outerShdw blurRad="38100" dist="38100" dir="2700000" algn="tl">
                    <a:srgbClr val="000000">
                      <a:alpha val="43137"/>
                    </a:srgbClr>
                  </a:outerShdw>
                </a:effectLst>
                <a:highlight>
                  <a:srgbClr val="800000"/>
                </a:highlight>
              </a:rPr>
              <a:t>).</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348356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B01BD-1CA1-8A1D-8A96-5976EA7ABCCD}"/>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0F409B5D-55B1-988C-3AFF-E2D6266B0CE6}"/>
              </a:ext>
            </a:extLst>
          </p:cNvPr>
          <p:cNvSpPr>
            <a:spLocks noGrp="1"/>
          </p:cNvSpPr>
          <p:nvPr>
            <p:ph type="subTitle" idx="1"/>
          </p:nvPr>
        </p:nvSpPr>
        <p:spPr>
          <a:xfrm>
            <a:off x="487046" y="404664"/>
            <a:ext cx="8189410" cy="6336704"/>
          </a:xfrm>
        </p:spPr>
        <p:txBody>
          <a:bodyPr>
            <a:normAutofit/>
          </a:bodyPr>
          <a:lstStyle/>
          <a:p>
            <a:pPr algn="ctr"/>
            <a:r>
              <a:rPr lang="es-ES" b="1" dirty="0">
                <a:solidFill>
                  <a:schemeClr val="accent1">
                    <a:lumMod val="75000"/>
                  </a:schemeClr>
                </a:solidFill>
                <a:effectLst>
                  <a:outerShdw blurRad="38100" dist="38100" dir="2700000" algn="tl">
                    <a:srgbClr val="000000">
                      <a:alpha val="43137"/>
                    </a:srgbClr>
                  </a:outerShdw>
                </a:effectLst>
                <a:highlight>
                  <a:srgbClr val="FFFFCC"/>
                </a:highlight>
              </a:rPr>
              <a:t>PERCEPCIÓN</a:t>
            </a:r>
          </a:p>
          <a:p>
            <a:pPr algn="ctr"/>
            <a:endParaRPr lang="es-ES" b="1" dirty="0">
              <a:solidFill>
                <a:schemeClr val="accent1">
                  <a:lumMod val="75000"/>
                </a:schemeClr>
              </a:solidFill>
              <a:effectLst>
                <a:outerShdw blurRad="38100" dist="38100" dir="2700000" algn="tl">
                  <a:srgbClr val="000000">
                    <a:alpha val="43137"/>
                  </a:srgbClr>
                </a:outerShdw>
              </a:effectLst>
              <a:highlight>
                <a:srgbClr val="FFFFCC"/>
              </a:highlight>
            </a:endParaRPr>
          </a:p>
          <a:p>
            <a:pPr algn="l"/>
            <a:r>
              <a:rPr lang="es-ES" b="1" u="sng" dirty="0">
                <a:solidFill>
                  <a:schemeClr val="accent1">
                    <a:lumMod val="75000"/>
                  </a:schemeClr>
                </a:solidFill>
                <a:effectLst>
                  <a:outerShdw blurRad="38100" dist="38100" dir="2700000" algn="tl">
                    <a:srgbClr val="000000">
                      <a:alpha val="43137"/>
                    </a:srgbClr>
                  </a:outerShdw>
                </a:effectLst>
                <a:highlight>
                  <a:srgbClr val="FFFFCC"/>
                </a:highlight>
              </a:rPr>
              <a:t>Otras formas de percepción …</a:t>
            </a:r>
          </a:p>
          <a:p>
            <a:pPr algn="l"/>
            <a:endParaRPr lang="es-ES" sz="1400" b="1" dirty="0">
              <a:solidFill>
                <a:schemeClr val="accent1">
                  <a:lumMod val="75000"/>
                </a:schemeClr>
              </a:solidFill>
              <a:effectLst>
                <a:outerShdw blurRad="38100" dist="38100" dir="2700000" algn="tl">
                  <a:srgbClr val="000000">
                    <a:alpha val="43137"/>
                  </a:srgbClr>
                </a:outerShdw>
              </a:effectLst>
              <a:highlight>
                <a:srgbClr val="FFFFCC"/>
              </a:highlight>
            </a:endParaRPr>
          </a:p>
          <a:p>
            <a:pPr marL="457200" indent="-457200" algn="just">
              <a:buFont typeface="Arial" panose="020B0604020202020204" pitchFamily="34" charset="0"/>
              <a:buChar char="•"/>
            </a:pPr>
            <a:r>
              <a:rPr lang="es-ES" sz="3200" b="1" dirty="0">
                <a:solidFill>
                  <a:srgbClr val="FFFF00"/>
                </a:solidFill>
                <a:effectLst>
                  <a:outerShdw blurRad="38100" dist="38100" dir="2700000" algn="tl">
                    <a:srgbClr val="000000">
                      <a:alpha val="43137"/>
                    </a:srgbClr>
                  </a:outerShdw>
                </a:effectLst>
              </a:rPr>
              <a:t>Categórica; de caras; de forma; de la personal; de profundidad; de riesgo; de dolor; del habla, </a:t>
            </a:r>
            <a:r>
              <a:rPr lang="es-ES" sz="3200" b="1" dirty="0" err="1">
                <a:solidFill>
                  <a:srgbClr val="FFFF00"/>
                </a:solidFill>
                <a:effectLst>
                  <a:outerShdw blurRad="38100" dist="38100" dir="2700000" algn="tl">
                    <a:srgbClr val="000000">
                      <a:alpha val="43137"/>
                    </a:srgbClr>
                  </a:outerShdw>
                </a:effectLst>
              </a:rPr>
              <a:t>dermo</a:t>
            </a:r>
            <a:r>
              <a:rPr lang="es-ES" sz="3200" b="1" dirty="0">
                <a:solidFill>
                  <a:srgbClr val="FFFF00"/>
                </a:solidFill>
                <a:effectLst>
                  <a:outerShdw blurRad="38100" dist="38100" dir="2700000" algn="tl">
                    <a:srgbClr val="000000">
                      <a:alpha val="43137"/>
                    </a:srgbClr>
                  </a:outerShdw>
                </a:effectLst>
              </a:rPr>
              <a:t>-óptica; directa; ecológica; entre modalidades; extrasensorial; fisiognómica; inconsciente; </a:t>
            </a:r>
            <a:r>
              <a:rPr lang="es-ES" sz="3200" b="1" dirty="0" err="1">
                <a:solidFill>
                  <a:srgbClr val="FFFF00"/>
                </a:solidFill>
                <a:effectLst>
                  <a:outerShdw blurRad="38100" dist="38100" dir="2700000" algn="tl">
                    <a:srgbClr val="000000">
                      <a:alpha val="43137"/>
                    </a:srgbClr>
                  </a:outerShdw>
                </a:effectLst>
              </a:rPr>
              <a:t>intersensorial</a:t>
            </a:r>
            <a:r>
              <a:rPr lang="es-ES" sz="3200" b="1" dirty="0">
                <a:solidFill>
                  <a:srgbClr val="FFFF00"/>
                </a:solidFill>
                <a:effectLst>
                  <a:outerShdw blurRad="38100" dist="38100" dir="2700000" algn="tl">
                    <a:srgbClr val="000000">
                      <a:alpha val="43137"/>
                    </a:srgbClr>
                  </a:outerShdw>
                </a:effectLst>
              </a:rPr>
              <a:t>; selectiva; social; subliminal; </a:t>
            </a:r>
            <a:r>
              <a:rPr lang="es-ES" sz="3200" b="1" dirty="0" err="1">
                <a:solidFill>
                  <a:srgbClr val="FFFF00"/>
                </a:solidFill>
                <a:effectLst>
                  <a:outerShdw blurRad="38100" dist="38100" dir="2700000" algn="tl">
                    <a:srgbClr val="000000">
                      <a:alpha val="43137"/>
                    </a:srgbClr>
                  </a:outerShdw>
                </a:effectLst>
              </a:rPr>
              <a:t>supraliminal</a:t>
            </a:r>
            <a:r>
              <a:rPr lang="es-ES" sz="3200" b="1" dirty="0">
                <a:solidFill>
                  <a:srgbClr val="FFFF00"/>
                </a:solidFill>
                <a:effectLst>
                  <a:outerShdw blurRad="38100" dist="38100" dir="2700000" algn="tl">
                    <a:srgbClr val="000000">
                      <a:alpha val="43137"/>
                    </a:srgbClr>
                  </a:outerShdw>
                </a:effectLst>
              </a:rPr>
              <a:t>; táctil; visual.</a:t>
            </a:r>
            <a:endParaRPr lang="es-ES" sz="2800" b="1" dirty="0">
              <a:solidFill>
                <a:srgbClr val="FFFF00"/>
              </a:solidFill>
            </a:endParaRPr>
          </a:p>
        </p:txBody>
      </p:sp>
      <p:sp>
        <p:nvSpPr>
          <p:cNvPr id="4" name="CuadroTexto 3">
            <a:extLst>
              <a:ext uri="{FF2B5EF4-FFF2-40B4-BE49-F238E27FC236}">
                <a16:creationId xmlns:a16="http://schemas.microsoft.com/office/drawing/2014/main" id="{F1E61664-C41C-AE42-26AF-1BEC81371DFA}"/>
              </a:ext>
            </a:extLst>
          </p:cNvPr>
          <p:cNvSpPr txBox="1"/>
          <p:nvPr/>
        </p:nvSpPr>
        <p:spPr>
          <a:xfrm>
            <a:off x="1835696" y="6228020"/>
            <a:ext cx="7200800"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pp. 370-371).</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400116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38C6B-93EA-3EB9-6CF9-5D40C2E203CA}"/>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75533D57-1610-245E-74A4-10BCF2216BDE}"/>
              </a:ext>
            </a:extLst>
          </p:cNvPr>
          <p:cNvSpPr>
            <a:spLocks noGrp="1"/>
          </p:cNvSpPr>
          <p:nvPr>
            <p:ph type="subTitle" idx="1"/>
          </p:nvPr>
        </p:nvSpPr>
        <p:spPr>
          <a:xfrm>
            <a:off x="487046" y="404664"/>
            <a:ext cx="8189410" cy="6336704"/>
          </a:xfrm>
        </p:spPr>
        <p:txBody>
          <a:bodyPr>
            <a:normAutofit fontScale="85000" lnSpcReduction="10000"/>
          </a:bodyPr>
          <a:lstStyle/>
          <a:p>
            <a:pPr algn="ctr"/>
            <a:r>
              <a:rPr lang="es-ES" sz="3300" b="1" dirty="0">
                <a:solidFill>
                  <a:schemeClr val="accent1">
                    <a:lumMod val="75000"/>
                  </a:schemeClr>
                </a:solidFill>
                <a:effectLst>
                  <a:outerShdw blurRad="38100" dist="38100" dir="2700000" algn="tl">
                    <a:srgbClr val="000000">
                      <a:alpha val="43137"/>
                    </a:srgbClr>
                  </a:outerShdw>
                </a:effectLst>
                <a:highlight>
                  <a:srgbClr val="FFFFCC"/>
                </a:highlight>
              </a:rPr>
              <a:t>PERCEPCIÓN</a:t>
            </a:r>
          </a:p>
          <a:p>
            <a:pPr algn="ctr"/>
            <a:endParaRPr lang="es-ES" sz="2400" b="1" dirty="0">
              <a:solidFill>
                <a:schemeClr val="accent1">
                  <a:lumMod val="75000"/>
                </a:schemeClr>
              </a:solidFill>
              <a:effectLst>
                <a:outerShdw blurRad="38100" dist="38100" dir="2700000" algn="tl">
                  <a:srgbClr val="000000">
                    <a:alpha val="43137"/>
                  </a:srgbClr>
                </a:outerShdw>
              </a:effectLst>
              <a:highlight>
                <a:srgbClr val="FFFFCC"/>
              </a:highlight>
            </a:endParaRPr>
          </a:p>
          <a:p>
            <a:pPr algn="l"/>
            <a:r>
              <a:rPr lang="es-ES" sz="3300" b="1" u="sng" dirty="0">
                <a:solidFill>
                  <a:schemeClr val="accent1">
                    <a:lumMod val="75000"/>
                  </a:schemeClr>
                </a:solidFill>
                <a:effectLst>
                  <a:outerShdw blurRad="38100" dist="38100" dir="2700000" algn="tl">
                    <a:srgbClr val="000000">
                      <a:alpha val="43137"/>
                    </a:srgbClr>
                  </a:outerShdw>
                </a:effectLst>
                <a:highlight>
                  <a:srgbClr val="FFFFCC"/>
                </a:highlight>
              </a:rPr>
              <a:t>Percepción subliminal. </a:t>
            </a:r>
          </a:p>
          <a:p>
            <a:pPr algn="l"/>
            <a:endParaRPr lang="es-ES" sz="1400" b="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3200" b="1" dirty="0">
                <a:solidFill>
                  <a:srgbClr val="FFFF00"/>
                </a:solidFill>
                <a:effectLst>
                  <a:outerShdw blurRad="38100" dist="38100" dir="2700000" algn="tl">
                    <a:srgbClr val="000000">
                      <a:alpha val="43137"/>
                    </a:srgbClr>
                  </a:outerShdw>
                </a:effectLst>
              </a:rPr>
              <a:t>Registro de estímulos por debajo del nivel de la consciencia, sobre todo los estímulos que son demasiado débiles (o rápidos) como para influir en el individuo en un plano consciente. Es cuestionable si las respuestas a los estímulos subliminales se dan realmente y si es posible que órdenes o mensajes publicitarios subliminales influyan en el comportamiento.   Las evidencias indican que las órdenes subliminales no inciden en forma directa en el comportamiento, pero que pueden influir en las respuestas por medio de la IMPRIMACIÓN SUBLIMINAL.</a:t>
            </a:r>
            <a:endParaRPr lang="es-ES" sz="2800" b="1" dirty="0">
              <a:solidFill>
                <a:srgbClr val="FFFF00"/>
              </a:solidFill>
            </a:endParaRPr>
          </a:p>
        </p:txBody>
      </p:sp>
      <p:sp>
        <p:nvSpPr>
          <p:cNvPr id="4" name="CuadroTexto 3">
            <a:extLst>
              <a:ext uri="{FF2B5EF4-FFF2-40B4-BE49-F238E27FC236}">
                <a16:creationId xmlns:a16="http://schemas.microsoft.com/office/drawing/2014/main" id="{1E318DFF-20FF-0715-AB6B-ADA1A6DF7CCD}"/>
              </a:ext>
            </a:extLst>
          </p:cNvPr>
          <p:cNvSpPr txBox="1"/>
          <p:nvPr/>
        </p:nvSpPr>
        <p:spPr>
          <a:xfrm>
            <a:off x="2483768" y="6381328"/>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370).</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261743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aisajes"/>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0" y="-1"/>
            <a:ext cx="9144000" cy="6825953"/>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355976" y="404664"/>
            <a:ext cx="4464496" cy="430887"/>
          </a:xfrm>
          <a:prstGeom prst="rect">
            <a:avLst/>
          </a:prstGeom>
          <a:noFill/>
        </p:spPr>
        <p:txBody>
          <a:bodyPr wrap="square" rtlCol="0">
            <a:spAutoFit/>
          </a:bodyPr>
          <a:lstStyle/>
          <a:p>
            <a:pPr algn="just"/>
            <a:endParaRPr lang="es-ES" sz="2200" b="1" dirty="0"/>
          </a:p>
        </p:txBody>
      </p:sp>
      <p:sp>
        <p:nvSpPr>
          <p:cNvPr id="4" name="CuadroTexto 3">
            <a:extLst>
              <a:ext uri="{FF2B5EF4-FFF2-40B4-BE49-F238E27FC236}">
                <a16:creationId xmlns:a16="http://schemas.microsoft.com/office/drawing/2014/main" id="{FC3386C8-5BC0-A7C4-B53D-AF191A567DA7}"/>
              </a:ext>
            </a:extLst>
          </p:cNvPr>
          <p:cNvSpPr txBox="1"/>
          <p:nvPr/>
        </p:nvSpPr>
        <p:spPr>
          <a:xfrm>
            <a:off x="6084168" y="2204864"/>
            <a:ext cx="2880320" cy="3046988"/>
          </a:xfrm>
          <a:prstGeom prst="rect">
            <a:avLst/>
          </a:prstGeom>
          <a:noFill/>
        </p:spPr>
        <p:txBody>
          <a:bodyPr wrap="square" rtlCol="0">
            <a:spAutoFit/>
          </a:bodyPr>
          <a:lstStyle/>
          <a:p>
            <a:pPr algn="ctr"/>
            <a:r>
              <a:rPr lang="es-ES" sz="2400" b="1" dirty="0"/>
              <a:t>La ciencia de la psicología permite al ente racional escarbar en el psiquismo para conocer su esencia.</a:t>
            </a:r>
          </a:p>
          <a:p>
            <a:pPr algn="ctr"/>
            <a:r>
              <a:rPr lang="es-ES" b="1" dirty="0"/>
              <a:t>(Byron Boada).</a:t>
            </a:r>
            <a:r>
              <a:rPr lang="es-ES" sz="2400" b="1" dirty="0"/>
              <a:t> </a:t>
            </a:r>
            <a:r>
              <a:rPr lang="es-ES" sz="2400" dirty="0"/>
              <a:t> </a:t>
            </a:r>
            <a:endParaRPr lang="es-MX" sz="2400" dirty="0"/>
          </a:p>
        </p:txBody>
      </p:sp>
    </p:spTree>
    <p:extLst>
      <p:ext uri="{BB962C8B-B14F-4D97-AF65-F5344CB8AC3E}">
        <p14:creationId xmlns:p14="http://schemas.microsoft.com/office/powerpoint/2010/main" val="343478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fontScale="92500" lnSpcReduction="20000"/>
          </a:bodyPr>
          <a:lstStyle/>
          <a:p>
            <a:pPr algn="ctr"/>
            <a:r>
              <a:rPr lang="es-ES" sz="3200" b="1" dirty="0">
                <a:solidFill>
                  <a:schemeClr val="tx1"/>
                </a:solidFill>
                <a:effectLst>
                  <a:outerShdw blurRad="38100" dist="38100" dir="2700000" algn="tl">
                    <a:srgbClr val="000000">
                      <a:alpha val="43137"/>
                    </a:srgbClr>
                  </a:outerShdw>
                </a:effectLst>
                <a:highlight>
                  <a:srgbClr val="808000"/>
                </a:highlight>
              </a:rPr>
              <a:t>PSICOLOGÍA</a:t>
            </a: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2800" b="1" i="1" dirty="0">
                <a:solidFill>
                  <a:srgbClr val="FFFF00"/>
                </a:solidFill>
                <a:effectLst>
                  <a:outerShdw blurRad="38100" dist="38100" dir="2700000" algn="tl">
                    <a:srgbClr val="000000">
                      <a:alpha val="43137"/>
                    </a:srgbClr>
                  </a:outerShdw>
                </a:effectLst>
              </a:rPr>
              <a:t>1. </a:t>
            </a:r>
            <a:r>
              <a:rPr lang="es-ES" sz="2800" b="1" dirty="0">
                <a:solidFill>
                  <a:srgbClr val="FFFF00"/>
                </a:solidFill>
                <a:effectLst>
                  <a:outerShdw blurRad="38100" dist="38100" dir="2700000" algn="tl">
                    <a:srgbClr val="000000">
                      <a:alpha val="43137"/>
                    </a:srgbClr>
                  </a:outerShdw>
                </a:effectLst>
              </a:rPr>
              <a:t>estudio de la mente y el comportamiento. Históricamente, la psicología era un área de la filosofía (véase EPISTEMOLOGÍA). Ahora es una disciplina científica diversa que comprende varias ramas importantes de investigación (p. ej., psicología experimental, psicología biológica, psicología cognitiva, psicología del desarrollo, psicología de la personalidad y social), lo mismo que varias subáreas de investigación y aplicación (p. ej., psicología clínica, psicología industrial / organizacional, psicología escolar y educativa, factores humanos, psicología de la salud, neuropsicología, psicología intercultural).</a:t>
            </a:r>
          </a:p>
          <a:p>
            <a:pPr algn="l"/>
            <a:endParaRPr lang="es-ES"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395536" y="162880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2154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EEEA1-FE95-7E72-768F-58FA9F6FB4DD}"/>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94E98EA9-2737-DA43-E047-65EACEDE998E}"/>
              </a:ext>
            </a:extLst>
          </p:cNvPr>
          <p:cNvSpPr>
            <a:spLocks noGrp="1"/>
          </p:cNvSpPr>
          <p:nvPr>
            <p:ph type="subTitle" idx="1"/>
          </p:nvPr>
        </p:nvSpPr>
        <p:spPr>
          <a:xfrm>
            <a:off x="487046" y="404664"/>
            <a:ext cx="8189410" cy="6120680"/>
          </a:xfrm>
        </p:spPr>
        <p:txBody>
          <a:bodyPr>
            <a:normAutofit/>
          </a:bodyPr>
          <a:lstStyle/>
          <a:p>
            <a:pPr algn="ctr"/>
            <a:r>
              <a:rPr lang="es-ES" sz="3200" b="1" dirty="0">
                <a:solidFill>
                  <a:schemeClr val="tx1"/>
                </a:solidFill>
                <a:effectLst>
                  <a:outerShdw blurRad="38100" dist="38100" dir="2700000" algn="tl">
                    <a:srgbClr val="000000">
                      <a:alpha val="43137"/>
                    </a:srgbClr>
                  </a:outerShdw>
                </a:effectLst>
                <a:highlight>
                  <a:srgbClr val="808000"/>
                </a:highlight>
              </a:rPr>
              <a:t>PSICOLOGÍA</a:t>
            </a: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dirty="0">
                <a:solidFill>
                  <a:srgbClr val="FFFF00"/>
                </a:solidFill>
                <a:effectLst>
                  <a:outerShdw blurRad="38100" dist="38100" dir="2700000" algn="tl">
                    <a:srgbClr val="000000">
                      <a:alpha val="43137"/>
                    </a:srgbClr>
                  </a:outerShdw>
                </a:effectLst>
              </a:rPr>
              <a:t>La investigación en la psicología comprende la observación, experimentación, evaluación y análisis, para explorar los procesos biológicos, cognitivos, emocionales, personales y sociales o los estímulos que subyacen al comportamiento humano y animal. </a:t>
            </a:r>
          </a:p>
          <a:p>
            <a:pPr algn="l"/>
            <a:endParaRPr lang="es-ES" b="1" i="1" dirty="0">
              <a:solidFill>
                <a:schemeClr val="tx1"/>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124893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9406B-2A2D-414B-58A1-FA1EF6591F2D}"/>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E8323BCD-E5A3-0E52-10B0-2F719D372D61}"/>
              </a:ext>
            </a:extLst>
          </p:cNvPr>
          <p:cNvSpPr>
            <a:spLocks noGrp="1"/>
          </p:cNvSpPr>
          <p:nvPr>
            <p:ph type="subTitle" idx="1"/>
          </p:nvPr>
        </p:nvSpPr>
        <p:spPr>
          <a:xfrm>
            <a:off x="487046" y="404664"/>
            <a:ext cx="8189410" cy="6120680"/>
          </a:xfrm>
        </p:spPr>
        <p:txBody>
          <a:bodyPr>
            <a:normAutofit lnSpcReduction="10000"/>
          </a:bodyPr>
          <a:lstStyle/>
          <a:p>
            <a:pPr algn="ctr"/>
            <a:r>
              <a:rPr lang="es-ES" sz="3200" b="1" dirty="0">
                <a:solidFill>
                  <a:schemeClr val="tx1"/>
                </a:solidFill>
                <a:effectLst>
                  <a:outerShdw blurRad="38100" dist="38100" dir="2700000" algn="tl">
                    <a:srgbClr val="000000">
                      <a:alpha val="43137"/>
                    </a:srgbClr>
                  </a:outerShdw>
                </a:effectLst>
                <a:highlight>
                  <a:srgbClr val="808000"/>
                </a:highlight>
              </a:rPr>
              <a:t>PSICOLOGÍA</a:t>
            </a: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dirty="0">
                <a:solidFill>
                  <a:srgbClr val="FFFF00"/>
                </a:solidFill>
                <a:effectLst>
                  <a:outerShdw blurRad="38100" dist="38100" dir="2700000" algn="tl">
                    <a:srgbClr val="000000">
                      <a:alpha val="43137"/>
                    </a:srgbClr>
                  </a:outerShdw>
                </a:effectLst>
              </a:rPr>
              <a:t>La práctica de la psicología supone el uso de los conocimientos psicológicos para cualquiera de varios propósitos: entender y tratar las disfunciones mentales, emocionales, físicas y sociales; entender y mejorar el comportamiento en varios entornos de la actividad humana (p. ej., la escuela, el lugar de trabajo, los tribunales, los campos deportivos, el campo de batalla, etc.); y mejorar el diseño de máquinas y edificios para uso humano. </a:t>
            </a:r>
          </a:p>
          <a:p>
            <a:pPr algn="l"/>
            <a:endParaRPr lang="es-ES" b="1" i="1" dirty="0">
              <a:solidFill>
                <a:schemeClr val="tx1"/>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170378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A3BDF-25C7-7324-2CF4-74F1958C6EA5}"/>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1200CC42-AD83-C050-D991-133DCF924BDE}"/>
              </a:ext>
            </a:extLst>
          </p:cNvPr>
          <p:cNvSpPr>
            <a:spLocks noGrp="1"/>
          </p:cNvSpPr>
          <p:nvPr>
            <p:ph type="subTitle" idx="1"/>
          </p:nvPr>
        </p:nvSpPr>
        <p:spPr>
          <a:xfrm>
            <a:off x="487046" y="404664"/>
            <a:ext cx="8189410" cy="6120680"/>
          </a:xfrm>
        </p:spPr>
        <p:txBody>
          <a:bodyPr>
            <a:normAutofit/>
          </a:bodyPr>
          <a:lstStyle/>
          <a:p>
            <a:pPr algn="ctr"/>
            <a:r>
              <a:rPr lang="es-ES" sz="3200" b="1" dirty="0">
                <a:solidFill>
                  <a:schemeClr val="tx1"/>
                </a:solidFill>
                <a:effectLst>
                  <a:outerShdw blurRad="38100" dist="38100" dir="2700000" algn="tl">
                    <a:srgbClr val="000000">
                      <a:alpha val="43137"/>
                    </a:srgbClr>
                  </a:outerShdw>
                </a:effectLst>
                <a:highlight>
                  <a:srgbClr val="808000"/>
                </a:highlight>
              </a:rPr>
              <a:t>PSICOLOGÍA</a:t>
            </a: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sz="3600" b="1" dirty="0">
                <a:solidFill>
                  <a:srgbClr val="FFFF00"/>
                </a:solidFill>
                <a:effectLst>
                  <a:outerShdw blurRad="38100" dist="38100" dir="2700000" algn="tl">
                    <a:srgbClr val="000000">
                      <a:alpha val="43137"/>
                    </a:srgbClr>
                  </a:outerShdw>
                </a:effectLst>
              </a:rPr>
              <a:t>2. supuesto conjunto de comportamientos, rasgos, actitudes, etc. que caracterizan a un individuo o a un grupo (p. ej., la psicología de la mujer). </a:t>
            </a:r>
          </a:p>
          <a:p>
            <a:pPr algn="just"/>
            <a:endParaRPr lang="es-ES" sz="3600" b="1" i="1" dirty="0">
              <a:solidFill>
                <a:srgbClr val="FFFF00"/>
              </a:solidFill>
              <a:effectLst>
                <a:outerShdw blurRad="38100" dist="38100" dir="2700000" algn="tl">
                  <a:srgbClr val="000000">
                    <a:alpha val="43137"/>
                  </a:srgbClr>
                </a:outerShdw>
              </a:effectLst>
              <a:highlight>
                <a:srgbClr val="800000"/>
              </a:highlight>
            </a:endParaRPr>
          </a:p>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410).</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880BB994-85C2-3A6A-84C5-59936397E587}"/>
              </a:ext>
            </a:extLst>
          </p:cNvPr>
          <p:cNvSpPr/>
          <p:nvPr/>
        </p:nvSpPr>
        <p:spPr>
          <a:xfrm>
            <a:off x="460611" y="234888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1778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EBAA8-9ED5-984F-9FFA-395ED259FD02}"/>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8BB94661-8BD8-CC34-D2F4-5B96FE7C1B97}"/>
              </a:ext>
            </a:extLst>
          </p:cNvPr>
          <p:cNvSpPr>
            <a:spLocks noGrp="1"/>
          </p:cNvSpPr>
          <p:nvPr>
            <p:ph type="subTitle" idx="1"/>
          </p:nvPr>
        </p:nvSpPr>
        <p:spPr>
          <a:xfrm>
            <a:off x="487046" y="404664"/>
            <a:ext cx="8189410" cy="6336704"/>
          </a:xfrm>
        </p:spPr>
        <p:txBody>
          <a:bodyPr>
            <a:normAutofit/>
          </a:bodyPr>
          <a:lstStyle/>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SENSACIÓN:</a:t>
            </a:r>
          </a:p>
          <a:p>
            <a:pPr algn="just"/>
            <a:endParaRPr lang="es-ES" sz="1800"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b="1" dirty="0">
                <a:solidFill>
                  <a:srgbClr val="FFFF00"/>
                </a:solidFill>
                <a:effectLst>
                  <a:outerShdw blurRad="38100" dist="38100" dir="2700000" algn="tl">
                    <a:srgbClr val="000000">
                      <a:alpha val="43137"/>
                    </a:srgbClr>
                  </a:outerShdw>
                </a:effectLst>
              </a:rPr>
              <a:t>Unidad irreductible de la experiencia producida por la estimulación de un RECEPTOR sensorial y la activación resultante de un determinado centro cerebral, lo que produce la consciencia básica de un sonido, olor, color, forma o sabor o de temperatura, presión, dolor, tensión muscular, posición del cuerpo o cambio en los órganos internos asociado con procesos como el hambre, la sed, las náuseas y la excitación sexual.</a:t>
            </a:r>
            <a:endParaRPr lang="es-ES" sz="2400" b="1" dirty="0">
              <a:solidFill>
                <a:srgbClr val="FFFF00"/>
              </a:solidFill>
            </a:endParaRPr>
          </a:p>
        </p:txBody>
      </p:sp>
      <p:sp>
        <p:nvSpPr>
          <p:cNvPr id="2" name="Flecha: a la derecha 1">
            <a:extLst>
              <a:ext uri="{FF2B5EF4-FFF2-40B4-BE49-F238E27FC236}">
                <a16:creationId xmlns:a16="http://schemas.microsoft.com/office/drawing/2014/main" id="{BAE6CEAF-48C8-87E4-13D6-F90993CBB220}"/>
              </a:ext>
            </a:extLst>
          </p:cNvPr>
          <p:cNvSpPr/>
          <p:nvPr/>
        </p:nvSpPr>
        <p:spPr>
          <a:xfrm>
            <a:off x="323528" y="119675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3DE1B74E-8B65-401E-F499-D57916AFBFF4}"/>
              </a:ext>
            </a:extLst>
          </p:cNvPr>
          <p:cNvSpPr txBox="1"/>
          <p:nvPr/>
        </p:nvSpPr>
        <p:spPr>
          <a:xfrm>
            <a:off x="2555776" y="6340937"/>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459).</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259644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02E4B-7332-FBC7-D68B-6D3D1026C0A4}"/>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566A0879-21E9-F82E-709E-CC138535E1AE}"/>
              </a:ext>
            </a:extLst>
          </p:cNvPr>
          <p:cNvSpPr>
            <a:spLocks noGrp="1"/>
          </p:cNvSpPr>
          <p:nvPr>
            <p:ph type="subTitle" idx="1"/>
          </p:nvPr>
        </p:nvSpPr>
        <p:spPr>
          <a:xfrm>
            <a:off x="487046" y="404664"/>
            <a:ext cx="8189410" cy="6336704"/>
          </a:xfrm>
        </p:spPr>
        <p:txBody>
          <a:bodyPr>
            <a:normAutofit/>
          </a:bodyPr>
          <a:lstStyle/>
          <a:p>
            <a:pPr algn="l"/>
            <a:r>
              <a:rPr lang="es-ES" b="1" i="1" u="sng" dirty="0">
                <a:solidFill>
                  <a:schemeClr val="accent1">
                    <a:lumMod val="75000"/>
                  </a:schemeClr>
                </a:solidFill>
                <a:effectLst>
                  <a:outerShdw blurRad="38100" dist="38100" dir="2700000" algn="tl">
                    <a:srgbClr val="000000">
                      <a:alpha val="43137"/>
                    </a:srgbClr>
                  </a:outerShdw>
                </a:effectLst>
                <a:highlight>
                  <a:srgbClr val="FFFFCC"/>
                </a:highlight>
              </a:rPr>
              <a:t>Sensación de presión</a:t>
            </a: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a:t>
            </a:r>
          </a:p>
          <a:p>
            <a:pPr algn="just"/>
            <a:endParaRPr lang="es-ES" sz="1800"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b="1" dirty="0">
                <a:solidFill>
                  <a:srgbClr val="FFFF00"/>
                </a:solidFill>
                <a:effectLst>
                  <a:outerShdw blurRad="38100" dist="38100" dir="2700000" algn="tl">
                    <a:srgbClr val="000000">
                      <a:alpha val="43137"/>
                    </a:srgbClr>
                  </a:outerShdw>
                </a:effectLst>
              </a:rPr>
              <a:t>sensación de estrés o tensión, compresión, expansión, jalón o rompimiento, generalmente ocasionada por una fuerza en el ambiente. Los receptores de la presión pueden entrelazarse o superponerse con los receptores del dolor, de modo que una sensación es acompañada por la otra. La sensación de presión es similar a la sensación de contacto. </a:t>
            </a:r>
            <a:endParaRPr lang="es-ES" sz="2400" b="1" dirty="0">
              <a:solidFill>
                <a:srgbClr val="FFFF00"/>
              </a:solidFill>
            </a:endParaRPr>
          </a:p>
        </p:txBody>
      </p:sp>
      <p:sp>
        <p:nvSpPr>
          <p:cNvPr id="2" name="Flecha: a la derecha 1">
            <a:extLst>
              <a:ext uri="{FF2B5EF4-FFF2-40B4-BE49-F238E27FC236}">
                <a16:creationId xmlns:a16="http://schemas.microsoft.com/office/drawing/2014/main" id="{8E4B254C-70CA-30EC-7EAA-E9DEAC54EBF6}"/>
              </a:ext>
            </a:extLst>
          </p:cNvPr>
          <p:cNvSpPr/>
          <p:nvPr/>
        </p:nvSpPr>
        <p:spPr>
          <a:xfrm>
            <a:off x="323528" y="119675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929D07AC-339E-1788-5C39-265A3A5D2794}"/>
              </a:ext>
            </a:extLst>
          </p:cNvPr>
          <p:cNvSpPr txBox="1"/>
          <p:nvPr/>
        </p:nvSpPr>
        <p:spPr>
          <a:xfrm>
            <a:off x="2555776" y="6084004"/>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459).</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401949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BE722-B5CC-9A32-BE0B-2CA0040137D7}"/>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E4ED0BF7-1BF0-FF10-7F5F-EB858891A1D5}"/>
              </a:ext>
            </a:extLst>
          </p:cNvPr>
          <p:cNvSpPr>
            <a:spLocks noGrp="1"/>
          </p:cNvSpPr>
          <p:nvPr>
            <p:ph type="subTitle" idx="1"/>
          </p:nvPr>
        </p:nvSpPr>
        <p:spPr>
          <a:xfrm>
            <a:off x="487046" y="548680"/>
            <a:ext cx="8189410" cy="6192688"/>
          </a:xfrm>
        </p:spPr>
        <p:txBody>
          <a:bodyPr>
            <a:normAutofit/>
          </a:bodyPr>
          <a:lstStyle/>
          <a:p>
            <a:pPr algn="l"/>
            <a:r>
              <a:rPr lang="es-ES" b="1" i="1" u="sng" dirty="0">
                <a:solidFill>
                  <a:schemeClr val="accent1">
                    <a:lumMod val="75000"/>
                  </a:schemeClr>
                </a:solidFill>
                <a:effectLst>
                  <a:outerShdw blurRad="38100" dist="38100" dir="2700000" algn="tl">
                    <a:srgbClr val="000000">
                      <a:alpha val="43137"/>
                    </a:srgbClr>
                  </a:outerShdw>
                </a:effectLst>
                <a:highlight>
                  <a:srgbClr val="FFFFCC"/>
                </a:highlight>
              </a:rPr>
              <a:t>Sensación de realidad</a:t>
            </a: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a:t>
            </a:r>
          </a:p>
          <a:p>
            <a:pPr algn="l"/>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endParaRPr lang="es-ES" sz="1800"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sz="3200" b="1" dirty="0">
                <a:solidFill>
                  <a:srgbClr val="FFFF00"/>
                </a:solidFill>
                <a:effectLst>
                  <a:outerShdw blurRad="38100" dist="38100" dir="2700000" algn="tl">
                    <a:srgbClr val="000000">
                      <a:alpha val="43137"/>
                    </a:srgbClr>
                  </a:outerShdw>
                </a:effectLst>
              </a:rPr>
              <a:t>sensación de que el mundo es tangible, la cual puede perderse en afecciones disociativas ligeras (p. ej., desrealización) y en trastornos más graves (p. ej., trastorno por estrés postraumático, psicosis).</a:t>
            </a:r>
            <a:endParaRPr lang="es-ES" sz="2400" b="1" dirty="0">
              <a:solidFill>
                <a:srgbClr val="FFFF00"/>
              </a:solidFill>
            </a:endParaRPr>
          </a:p>
        </p:txBody>
      </p:sp>
      <p:sp>
        <p:nvSpPr>
          <p:cNvPr id="2" name="Flecha: a la derecha 1">
            <a:extLst>
              <a:ext uri="{FF2B5EF4-FFF2-40B4-BE49-F238E27FC236}">
                <a16:creationId xmlns:a16="http://schemas.microsoft.com/office/drawing/2014/main" id="{52BD2C66-888C-EE35-C6DD-3D5F5484D6B2}"/>
              </a:ext>
            </a:extLst>
          </p:cNvPr>
          <p:cNvSpPr/>
          <p:nvPr/>
        </p:nvSpPr>
        <p:spPr>
          <a:xfrm>
            <a:off x="323528" y="177281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C5A13267-734F-ECFC-A31E-7CEB41194285}"/>
              </a:ext>
            </a:extLst>
          </p:cNvPr>
          <p:cNvSpPr txBox="1"/>
          <p:nvPr/>
        </p:nvSpPr>
        <p:spPr>
          <a:xfrm>
            <a:off x="2459012" y="5661248"/>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459).</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174700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90C0A-50CC-2951-42F7-547DB2379BF7}"/>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0A31BCE0-63C8-EBB9-86AE-5DD68D5745E6}"/>
              </a:ext>
            </a:extLst>
          </p:cNvPr>
          <p:cNvSpPr>
            <a:spLocks noGrp="1"/>
          </p:cNvSpPr>
          <p:nvPr>
            <p:ph type="subTitle" idx="1"/>
          </p:nvPr>
        </p:nvSpPr>
        <p:spPr>
          <a:xfrm>
            <a:off x="487046" y="404664"/>
            <a:ext cx="8189410" cy="6336704"/>
          </a:xfrm>
        </p:spPr>
        <p:txBody>
          <a:bodyPr>
            <a:normAutofit/>
          </a:bodyPr>
          <a:lstStyle/>
          <a:p>
            <a:pPr algn="ctr"/>
            <a:r>
              <a:rPr lang="es-ES" b="1" dirty="0">
                <a:solidFill>
                  <a:schemeClr val="accent1">
                    <a:lumMod val="75000"/>
                  </a:schemeClr>
                </a:solidFill>
                <a:effectLst>
                  <a:outerShdw blurRad="38100" dist="38100" dir="2700000" algn="tl">
                    <a:srgbClr val="000000">
                      <a:alpha val="43137"/>
                    </a:srgbClr>
                  </a:outerShdw>
                </a:effectLst>
                <a:highlight>
                  <a:srgbClr val="FFFFCC"/>
                </a:highlight>
              </a:rPr>
              <a:t>PERCEPCIÓN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b="1" dirty="0">
                <a:solidFill>
                  <a:schemeClr val="accent1">
                    <a:lumMod val="75000"/>
                  </a:schemeClr>
                </a:solidFill>
                <a:effectLst>
                  <a:outerShdw blurRad="38100" dist="38100" dir="2700000" algn="tl">
                    <a:srgbClr val="000000">
                      <a:alpha val="43137"/>
                    </a:srgbClr>
                  </a:outerShdw>
                </a:effectLst>
              </a:rPr>
              <a:t>	</a:t>
            </a:r>
            <a:r>
              <a:rPr lang="es-ES" sz="3200" b="1" dirty="0">
                <a:solidFill>
                  <a:srgbClr val="FFFF00"/>
                </a:solidFill>
                <a:effectLst>
                  <a:outerShdw blurRad="38100" dist="38100" dir="2700000" algn="tl">
                    <a:srgbClr val="000000">
                      <a:alpha val="43137"/>
                    </a:srgbClr>
                  </a:outerShdw>
                </a:effectLst>
              </a:rPr>
              <a:t>Proceso o resultado de cobrar consciencia de los objetos, las relaciones y los sucesos por medio de los sentidos, lo que incluye actividades como reconocer, observar y discriminar. Estas actividades permiten que los organismos organicen e interpreten los estímulos recibidos en conocimientos significativos. </a:t>
            </a:r>
            <a:endParaRPr lang="es-ES" sz="2800" b="1" dirty="0">
              <a:solidFill>
                <a:srgbClr val="FFFF00"/>
              </a:solidFill>
            </a:endParaRPr>
          </a:p>
        </p:txBody>
      </p:sp>
      <p:sp>
        <p:nvSpPr>
          <p:cNvPr id="2" name="Flecha: a la derecha 1">
            <a:extLst>
              <a:ext uri="{FF2B5EF4-FFF2-40B4-BE49-F238E27FC236}">
                <a16:creationId xmlns:a16="http://schemas.microsoft.com/office/drawing/2014/main" id="{7D7B4514-82E4-8004-B84D-B959AABB4F32}"/>
              </a:ext>
            </a:extLst>
          </p:cNvPr>
          <p:cNvSpPr/>
          <p:nvPr/>
        </p:nvSpPr>
        <p:spPr>
          <a:xfrm>
            <a:off x="323528" y="141277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200E8475-4151-F0BC-F14E-48220CA44EF2}"/>
              </a:ext>
            </a:extLst>
          </p:cNvPr>
          <p:cNvSpPr txBox="1"/>
          <p:nvPr/>
        </p:nvSpPr>
        <p:spPr>
          <a:xfrm>
            <a:off x="2555776" y="6113054"/>
            <a:ext cx="6408712" cy="369332"/>
          </a:xfrm>
          <a:prstGeom prst="rect">
            <a:avLst/>
          </a:prstGeom>
          <a:noFill/>
        </p:spPr>
        <p:txBody>
          <a:bodyPr wrap="square" rtlCol="0">
            <a:spAutoFit/>
          </a:bodyPr>
          <a:lstStyle/>
          <a:p>
            <a:r>
              <a:rPr lang="es-ES" sz="18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359).</a:t>
            </a:r>
            <a:endParaRPr lang="es-ES" sz="1600" b="1" i="1" dirty="0">
              <a:solidFill>
                <a:srgbClr val="FFFF00"/>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315845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1916</TotalTime>
  <Words>954</Words>
  <Application>Microsoft Office PowerPoint</Application>
  <PresentationFormat>Presentación en pantalla (4:3)</PresentationFormat>
  <Paragraphs>72</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Century Gothic</vt:lpstr>
      <vt:lpstr>Verdana</vt:lpstr>
      <vt:lpstr>Wingdings 2</vt:lpstr>
      <vt:lpstr>Brío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BÁSICO 11 B.C.B.</dc:title>
  <dc:creator>Byron Boada</dc:creator>
  <cp:lastModifiedBy>Byron Alejandro Boada Aldaz</cp:lastModifiedBy>
  <cp:revision>265</cp:revision>
  <dcterms:created xsi:type="dcterms:W3CDTF">2017-04-06T12:55:34Z</dcterms:created>
  <dcterms:modified xsi:type="dcterms:W3CDTF">2025-04-08T22:12:47Z</dcterms:modified>
</cp:coreProperties>
</file>