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2" d="100"/>
          <a:sy n="62" d="100"/>
        </p:scale>
        <p:origin x="8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A3A727C-0B5E-4CE9-88B2-090A68B0EC91}" type="datetimeFigureOut">
              <a:rPr lang="es-EC" smtClean="0"/>
              <a:t>21/11/2024</a:t>
            </a:fld>
            <a:endParaRPr lang="es-EC"/>
          </a:p>
        </p:txBody>
      </p:sp>
      <p:sp>
        <p:nvSpPr>
          <p:cNvPr id="5" name="Footer Placeholder 4"/>
          <p:cNvSpPr>
            <a:spLocks noGrp="1"/>
          </p:cNvSpPr>
          <p:nvPr>
            <p:ph type="ftr" sz="quarter" idx="11"/>
          </p:nvPr>
        </p:nvSpPr>
        <p:spPr/>
        <p:txBody>
          <a:bodyPr/>
          <a:lstStyle/>
          <a:p>
            <a:endParaRPr lang="es-EC"/>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2485168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A3A727C-0B5E-4CE9-88B2-090A68B0EC91}" type="datetimeFigureOut">
              <a:rPr lang="es-EC" smtClean="0"/>
              <a:t>21/11/2024</a:t>
            </a:fld>
            <a:endParaRPr lang="es-EC"/>
          </a:p>
        </p:txBody>
      </p:sp>
      <p:sp>
        <p:nvSpPr>
          <p:cNvPr id="5" name="Footer Placeholder 4"/>
          <p:cNvSpPr>
            <a:spLocks noGrp="1"/>
          </p:cNvSpPr>
          <p:nvPr>
            <p:ph type="ftr" sz="quarter" idx="11"/>
          </p:nvPr>
        </p:nvSpPr>
        <p:spPr/>
        <p:txBody>
          <a:bodyPr/>
          <a:lstStyle/>
          <a:p>
            <a:endParaRPr lang="es-EC"/>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1042605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A3A727C-0B5E-4CE9-88B2-090A68B0EC91}" type="datetimeFigureOut">
              <a:rPr lang="es-EC" smtClean="0"/>
              <a:t>21/11/2024</a:t>
            </a:fld>
            <a:endParaRPr lang="es-EC"/>
          </a:p>
        </p:txBody>
      </p:sp>
      <p:sp>
        <p:nvSpPr>
          <p:cNvPr id="5" name="Footer Placeholder 4"/>
          <p:cNvSpPr>
            <a:spLocks noGrp="1"/>
          </p:cNvSpPr>
          <p:nvPr>
            <p:ph type="ftr" sz="quarter" idx="11"/>
          </p:nvPr>
        </p:nvSpPr>
        <p:spPr/>
        <p:txBody>
          <a:bodyPr/>
          <a:lstStyle/>
          <a:p>
            <a:endParaRPr lang="es-EC"/>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3D14A3-EE9B-4F5B-8BB4-3D805B613E0C}" type="slidenum">
              <a:rPr lang="es-EC" smtClean="0"/>
              <a:t>‹Nº›</a:t>
            </a:fld>
            <a:endParaRPr lang="es-EC"/>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8387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EA3A727C-0B5E-4CE9-88B2-090A68B0EC91}" type="datetimeFigureOut">
              <a:rPr lang="es-EC" smtClean="0"/>
              <a:t>21/11/2024</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936188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EA3A727C-0B5E-4CE9-88B2-090A68B0EC91}" type="datetimeFigureOut">
              <a:rPr lang="es-EC" smtClean="0"/>
              <a:t>21/11/2024</a:t>
            </a:fld>
            <a:endParaRPr lang="es-EC"/>
          </a:p>
        </p:txBody>
      </p:sp>
      <p:sp>
        <p:nvSpPr>
          <p:cNvPr id="6" name="Footer Placeholder 5"/>
          <p:cNvSpPr>
            <a:spLocks noGrp="1"/>
          </p:cNvSpPr>
          <p:nvPr>
            <p:ph type="ftr" sz="quarter" idx="11"/>
          </p:nvPr>
        </p:nvSpPr>
        <p:spPr/>
        <p:txBody>
          <a:bodyPr/>
          <a:lstStyle/>
          <a:p>
            <a:endParaRPr lang="es-EC"/>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3D14A3-EE9B-4F5B-8BB4-3D805B613E0C}" type="slidenum">
              <a:rPr lang="es-EC" smtClean="0"/>
              <a:t>‹Nº›</a:t>
            </a:fld>
            <a:endParaRPr lang="es-EC"/>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24455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EA3A727C-0B5E-4CE9-88B2-090A68B0EC91}" type="datetimeFigureOut">
              <a:rPr lang="es-EC" smtClean="0"/>
              <a:t>21/11/2024</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1357086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A3A727C-0B5E-4CE9-88B2-090A68B0EC91}" type="datetimeFigureOut">
              <a:rPr lang="es-EC" smtClean="0"/>
              <a:t>21/11/2024</a:t>
            </a:fld>
            <a:endParaRPr lang="es-EC"/>
          </a:p>
        </p:txBody>
      </p:sp>
      <p:sp>
        <p:nvSpPr>
          <p:cNvPr id="5" name="Footer Placeholder 4"/>
          <p:cNvSpPr>
            <a:spLocks noGrp="1"/>
          </p:cNvSpPr>
          <p:nvPr>
            <p:ph type="ftr" sz="quarter" idx="11"/>
          </p:nvPr>
        </p:nvSpPr>
        <p:spPr/>
        <p:txBody>
          <a:bodyPr/>
          <a:lstStyle/>
          <a:p>
            <a:endParaRPr lang="es-EC"/>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7854273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A3A727C-0B5E-4CE9-88B2-090A68B0EC91}" type="datetimeFigureOut">
              <a:rPr lang="es-EC" smtClean="0"/>
              <a:t>21/11/2024</a:t>
            </a:fld>
            <a:endParaRPr lang="es-EC"/>
          </a:p>
        </p:txBody>
      </p:sp>
      <p:sp>
        <p:nvSpPr>
          <p:cNvPr id="5" name="Footer Placeholder 4"/>
          <p:cNvSpPr>
            <a:spLocks noGrp="1"/>
          </p:cNvSpPr>
          <p:nvPr>
            <p:ph type="ftr" sz="quarter" idx="11"/>
          </p:nvPr>
        </p:nvSpPr>
        <p:spPr/>
        <p:txBody>
          <a:bodyPr/>
          <a:lstStyle/>
          <a:p>
            <a:endParaRPr lang="es-EC"/>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102074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A3A727C-0B5E-4CE9-88B2-090A68B0EC91}" type="datetimeFigureOut">
              <a:rPr lang="es-EC" smtClean="0"/>
              <a:t>21/11/2024</a:t>
            </a:fld>
            <a:endParaRPr lang="es-EC"/>
          </a:p>
        </p:txBody>
      </p:sp>
      <p:sp>
        <p:nvSpPr>
          <p:cNvPr id="5" name="Footer Placeholder 4"/>
          <p:cNvSpPr>
            <a:spLocks noGrp="1"/>
          </p:cNvSpPr>
          <p:nvPr>
            <p:ph type="ftr" sz="quarter" idx="11"/>
          </p:nvPr>
        </p:nvSpPr>
        <p:spPr/>
        <p:txBody>
          <a:bodyPr/>
          <a:lstStyle/>
          <a:p>
            <a:endParaRPr lang="es-EC"/>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3821646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A3A727C-0B5E-4CE9-88B2-090A68B0EC91}" type="datetimeFigureOut">
              <a:rPr lang="es-EC" smtClean="0"/>
              <a:t>21/11/2024</a:t>
            </a:fld>
            <a:endParaRPr lang="es-EC"/>
          </a:p>
        </p:txBody>
      </p:sp>
      <p:sp>
        <p:nvSpPr>
          <p:cNvPr id="5" name="Footer Placeholder 4"/>
          <p:cNvSpPr>
            <a:spLocks noGrp="1"/>
          </p:cNvSpPr>
          <p:nvPr>
            <p:ph type="ftr" sz="quarter" idx="11"/>
          </p:nvPr>
        </p:nvSpPr>
        <p:spPr/>
        <p:txBody>
          <a:bodyPr/>
          <a:lstStyle/>
          <a:p>
            <a:endParaRPr lang="es-EC"/>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141583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A3A727C-0B5E-4CE9-88B2-090A68B0EC91}" type="datetimeFigureOut">
              <a:rPr lang="es-EC" smtClean="0"/>
              <a:t>21/11/2024</a:t>
            </a:fld>
            <a:endParaRPr lang="es-EC"/>
          </a:p>
        </p:txBody>
      </p:sp>
      <p:sp>
        <p:nvSpPr>
          <p:cNvPr id="6" name="Footer Placeholder 5"/>
          <p:cNvSpPr>
            <a:spLocks noGrp="1"/>
          </p:cNvSpPr>
          <p:nvPr>
            <p:ph type="ftr" sz="quarter" idx="11"/>
          </p:nvPr>
        </p:nvSpPr>
        <p:spPr/>
        <p:txBody>
          <a:bodyPr/>
          <a:lstStyle/>
          <a:p>
            <a:endParaRPr lang="es-EC"/>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416263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A3A727C-0B5E-4CE9-88B2-090A68B0EC91}" type="datetimeFigureOut">
              <a:rPr lang="es-EC" smtClean="0"/>
              <a:t>21/11/2024</a:t>
            </a:fld>
            <a:endParaRPr lang="es-EC"/>
          </a:p>
        </p:txBody>
      </p:sp>
      <p:sp>
        <p:nvSpPr>
          <p:cNvPr id="8" name="Footer Placeholder 7"/>
          <p:cNvSpPr>
            <a:spLocks noGrp="1"/>
          </p:cNvSpPr>
          <p:nvPr>
            <p:ph type="ftr" sz="quarter" idx="11"/>
          </p:nvPr>
        </p:nvSpPr>
        <p:spPr/>
        <p:txBody>
          <a:bodyPr/>
          <a:lstStyle/>
          <a:p>
            <a:endParaRPr lang="es-EC"/>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5492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A3A727C-0B5E-4CE9-88B2-090A68B0EC91}" type="datetimeFigureOut">
              <a:rPr lang="es-EC" smtClean="0"/>
              <a:t>21/11/2024</a:t>
            </a:fld>
            <a:endParaRPr lang="es-EC"/>
          </a:p>
        </p:txBody>
      </p:sp>
      <p:sp>
        <p:nvSpPr>
          <p:cNvPr id="4" name="Footer Placeholder 3"/>
          <p:cNvSpPr>
            <a:spLocks noGrp="1"/>
          </p:cNvSpPr>
          <p:nvPr>
            <p:ph type="ftr" sz="quarter" idx="11"/>
          </p:nvPr>
        </p:nvSpPr>
        <p:spPr/>
        <p:txBody>
          <a:bodyPr/>
          <a:lstStyle/>
          <a:p>
            <a:endParaRPr lang="es-EC"/>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995567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3A727C-0B5E-4CE9-88B2-090A68B0EC91}" type="datetimeFigureOut">
              <a:rPr lang="es-EC" smtClean="0"/>
              <a:t>21/11/2024</a:t>
            </a:fld>
            <a:endParaRPr lang="es-EC"/>
          </a:p>
        </p:txBody>
      </p:sp>
      <p:sp>
        <p:nvSpPr>
          <p:cNvPr id="3" name="Footer Placeholder 2"/>
          <p:cNvSpPr>
            <a:spLocks noGrp="1"/>
          </p:cNvSpPr>
          <p:nvPr>
            <p:ph type="ftr" sz="quarter" idx="11"/>
          </p:nvPr>
        </p:nvSpPr>
        <p:spPr/>
        <p:txBody>
          <a:bodyPr/>
          <a:lstStyle/>
          <a:p>
            <a:endParaRPr lang="es-EC"/>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2286390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A3A727C-0B5E-4CE9-88B2-090A68B0EC91}" type="datetimeFigureOut">
              <a:rPr lang="es-EC" smtClean="0"/>
              <a:t>21/11/2024</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2517422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EA3A727C-0B5E-4CE9-88B2-090A68B0EC91}" type="datetimeFigureOut">
              <a:rPr lang="es-EC" smtClean="0"/>
              <a:t>21/11/2024</a:t>
            </a:fld>
            <a:endParaRPr lang="es-EC"/>
          </a:p>
        </p:txBody>
      </p:sp>
      <p:sp>
        <p:nvSpPr>
          <p:cNvPr id="6" name="Footer Placeholder 5"/>
          <p:cNvSpPr>
            <a:spLocks noGrp="1"/>
          </p:cNvSpPr>
          <p:nvPr>
            <p:ph type="ftr" sz="quarter" idx="11"/>
          </p:nvPr>
        </p:nvSpPr>
        <p:spPr/>
        <p:txBody>
          <a:bodyPr/>
          <a:lstStyle/>
          <a:p>
            <a:endParaRPr lang="es-EC"/>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3D14A3-EE9B-4F5B-8BB4-3D805B613E0C}" type="slidenum">
              <a:rPr lang="es-EC" smtClean="0"/>
              <a:t>‹Nº›</a:t>
            </a:fld>
            <a:endParaRPr lang="es-EC"/>
          </a:p>
        </p:txBody>
      </p:sp>
    </p:spTree>
    <p:extLst>
      <p:ext uri="{BB962C8B-B14F-4D97-AF65-F5344CB8AC3E}">
        <p14:creationId xmlns:p14="http://schemas.microsoft.com/office/powerpoint/2010/main" val="3752476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A3A727C-0B5E-4CE9-88B2-090A68B0EC91}" type="datetimeFigureOut">
              <a:rPr lang="es-EC" smtClean="0"/>
              <a:t>21/11/2024</a:t>
            </a:fld>
            <a:endParaRPr lang="es-EC"/>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C"/>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A3D14A3-EE9B-4F5B-8BB4-3D805B613E0C}" type="slidenum">
              <a:rPr lang="es-EC" smtClean="0"/>
              <a:t>‹Nº›</a:t>
            </a:fld>
            <a:endParaRPr lang="es-EC"/>
          </a:p>
        </p:txBody>
      </p:sp>
    </p:spTree>
    <p:extLst>
      <p:ext uri="{BB962C8B-B14F-4D97-AF65-F5344CB8AC3E}">
        <p14:creationId xmlns:p14="http://schemas.microsoft.com/office/powerpoint/2010/main" val="957321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verywellmind.com/bias-against-natural-hair-limits-opportunity-for-black-women-507729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64F5F4-6641-4C92-80EB-1D7BC3D93A88}"/>
              </a:ext>
            </a:extLst>
          </p:cNvPr>
          <p:cNvSpPr>
            <a:spLocks noGrp="1"/>
          </p:cNvSpPr>
          <p:nvPr>
            <p:ph type="ctrTitle"/>
          </p:nvPr>
        </p:nvSpPr>
        <p:spPr/>
        <p:txBody>
          <a:bodyPr/>
          <a:lstStyle/>
          <a:p>
            <a:r>
              <a:rPr lang="es-ES" dirty="0" err="1"/>
              <a:t>Race</a:t>
            </a:r>
            <a:r>
              <a:rPr lang="es-ES" dirty="0"/>
              <a:t> and </a:t>
            </a:r>
            <a:r>
              <a:rPr lang="es-ES" dirty="0" err="1"/>
              <a:t>Ethnicity</a:t>
            </a:r>
            <a:endParaRPr lang="es-EC" dirty="0"/>
          </a:p>
        </p:txBody>
      </p:sp>
      <p:sp>
        <p:nvSpPr>
          <p:cNvPr id="3" name="Subtítulo 2">
            <a:extLst>
              <a:ext uri="{FF2B5EF4-FFF2-40B4-BE49-F238E27FC236}">
                <a16:creationId xmlns:a16="http://schemas.microsoft.com/office/drawing/2014/main" id="{02EB6398-EE15-46D4-AAFF-76A66BCDCD2E}"/>
              </a:ext>
            </a:extLst>
          </p:cNvPr>
          <p:cNvSpPr>
            <a:spLocks noGrp="1"/>
          </p:cNvSpPr>
          <p:nvPr>
            <p:ph type="subTitle" idx="1"/>
          </p:nvPr>
        </p:nvSpPr>
        <p:spPr/>
        <p:txBody>
          <a:bodyPr>
            <a:normAutofit lnSpcReduction="10000"/>
          </a:bodyPr>
          <a:lstStyle/>
          <a:p>
            <a:pPr algn="just"/>
            <a:r>
              <a:rPr lang="en-US" dirty="0"/>
              <a:t>Race refers to the concept of dividing people into groups on the basis of various sets of physical characteristics and the process of ascribing social meaning to those groups. Ethnicity describes the culture of people in a given geographic region, including their language, heritage, religion and customs.</a:t>
            </a:r>
          </a:p>
          <a:p>
            <a:endParaRPr lang="es-EC" dirty="0"/>
          </a:p>
        </p:txBody>
      </p:sp>
      <p:pic>
        <p:nvPicPr>
          <p:cNvPr id="4" name="Imagen 3">
            <a:extLst>
              <a:ext uri="{FF2B5EF4-FFF2-40B4-BE49-F238E27FC236}">
                <a16:creationId xmlns:a16="http://schemas.microsoft.com/office/drawing/2014/main" id="{82B53F69-562B-40D9-BE50-13F35AC54179}"/>
              </a:ext>
            </a:extLst>
          </p:cNvPr>
          <p:cNvPicPr>
            <a:picLocks noChangeAspect="1"/>
          </p:cNvPicPr>
          <p:nvPr/>
        </p:nvPicPr>
        <p:blipFill>
          <a:blip r:embed="rId2"/>
          <a:stretch>
            <a:fillRect/>
          </a:stretch>
        </p:blipFill>
        <p:spPr>
          <a:xfrm>
            <a:off x="2911241" y="818558"/>
            <a:ext cx="5715000" cy="2524125"/>
          </a:xfrm>
          <a:prstGeom prst="rect">
            <a:avLst/>
          </a:prstGeom>
        </p:spPr>
      </p:pic>
    </p:spTree>
    <p:extLst>
      <p:ext uri="{BB962C8B-B14F-4D97-AF65-F5344CB8AC3E}">
        <p14:creationId xmlns:p14="http://schemas.microsoft.com/office/powerpoint/2010/main" val="4266222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4520C0-256E-4CF2-9AAE-8F50438198B0}"/>
              </a:ext>
            </a:extLst>
          </p:cNvPr>
          <p:cNvSpPr>
            <a:spLocks noGrp="1"/>
          </p:cNvSpPr>
          <p:nvPr>
            <p:ph type="title"/>
          </p:nvPr>
        </p:nvSpPr>
        <p:spPr/>
        <p:txBody>
          <a:bodyPr/>
          <a:lstStyle/>
          <a:p>
            <a:r>
              <a:rPr lang="en-US" dirty="0"/>
              <a:t>Differences Between Race vs. Ethnicity</a:t>
            </a:r>
            <a:endParaRPr lang="es-EC" dirty="0"/>
          </a:p>
        </p:txBody>
      </p:sp>
      <p:sp>
        <p:nvSpPr>
          <p:cNvPr id="3" name="Marcador de contenido 2">
            <a:extLst>
              <a:ext uri="{FF2B5EF4-FFF2-40B4-BE49-F238E27FC236}">
                <a16:creationId xmlns:a16="http://schemas.microsoft.com/office/drawing/2014/main" id="{A10F55A0-2289-44AD-8AC5-3D4A155DFB57}"/>
              </a:ext>
            </a:extLst>
          </p:cNvPr>
          <p:cNvSpPr>
            <a:spLocks noGrp="1"/>
          </p:cNvSpPr>
          <p:nvPr>
            <p:ph idx="1"/>
          </p:nvPr>
        </p:nvSpPr>
        <p:spPr/>
        <p:txBody>
          <a:bodyPr/>
          <a:lstStyle/>
          <a:p>
            <a:pPr algn="just"/>
            <a:r>
              <a:rPr lang="en-US" dirty="0"/>
              <a:t>Race and ethnicity are typically misunderstood, because many people simply don’t fit into neat categories offered on forms with checkboxes. People are able to self-identify their ethnicities and, to some extent, their races.</a:t>
            </a:r>
          </a:p>
          <a:p>
            <a:pPr marL="0" indent="0" algn="just">
              <a:buNone/>
            </a:pPr>
            <a:endParaRPr lang="en-US" dirty="0"/>
          </a:p>
          <a:p>
            <a:pPr algn="just"/>
            <a:endParaRPr lang="es-EC" dirty="0"/>
          </a:p>
        </p:txBody>
      </p:sp>
      <p:graphicFrame>
        <p:nvGraphicFramePr>
          <p:cNvPr id="4" name="Tabla 4">
            <a:extLst>
              <a:ext uri="{FF2B5EF4-FFF2-40B4-BE49-F238E27FC236}">
                <a16:creationId xmlns:a16="http://schemas.microsoft.com/office/drawing/2014/main" id="{92E3F039-1D5D-4787-AC60-14E7CD61BE95}"/>
              </a:ext>
            </a:extLst>
          </p:cNvPr>
          <p:cNvGraphicFramePr>
            <a:graphicFrameLocks noGrp="1"/>
          </p:cNvGraphicFramePr>
          <p:nvPr>
            <p:extLst>
              <p:ext uri="{D42A27DB-BD31-4B8C-83A1-F6EECF244321}">
                <p14:modId xmlns:p14="http://schemas.microsoft.com/office/powerpoint/2010/main" val="1290806428"/>
              </p:ext>
            </p:extLst>
          </p:nvPr>
        </p:nvGraphicFramePr>
        <p:xfrm>
          <a:off x="2982912" y="4022411"/>
          <a:ext cx="8128000" cy="13716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589560341"/>
                    </a:ext>
                  </a:extLst>
                </a:gridCol>
                <a:gridCol w="4064000">
                  <a:extLst>
                    <a:ext uri="{9D8B030D-6E8A-4147-A177-3AD203B41FA5}">
                      <a16:colId xmlns:a16="http://schemas.microsoft.com/office/drawing/2014/main" val="2751919346"/>
                    </a:ext>
                  </a:extLst>
                </a:gridCol>
              </a:tblGrid>
              <a:tr h="370840">
                <a:tc>
                  <a:txBody>
                    <a:bodyPr/>
                    <a:lstStyle/>
                    <a:p>
                      <a:pPr algn="l" fontAlgn="base">
                        <a:buFont typeface="Arial" panose="020B0604020202020204" pitchFamily="34" charset="0"/>
                        <a:buNone/>
                      </a:pPr>
                      <a:r>
                        <a:rPr lang="en-US" sz="2400" b="0" i="0" dirty="0">
                          <a:solidFill>
                            <a:srgbClr val="212121"/>
                          </a:solidFill>
                          <a:effectLst/>
                          <a:latin typeface="FS Albert Extra Bold"/>
                        </a:rPr>
                        <a:t>Race</a:t>
                      </a:r>
                    </a:p>
                    <a:p>
                      <a:pPr algn="l" fontAlgn="base">
                        <a:buFont typeface="Arial" panose="020B0604020202020204" pitchFamily="34" charset="0"/>
                        <a:buChar char="•"/>
                      </a:pPr>
                      <a:r>
                        <a:rPr lang="en-US" sz="1400" b="0" i="0" dirty="0">
                          <a:solidFill>
                            <a:srgbClr val="212121"/>
                          </a:solidFill>
                          <a:effectLst/>
                          <a:latin typeface="Merriweather" panose="00000500000000000000" pitchFamily="2" charset="0"/>
                        </a:rPr>
                        <a:t>Narrow</a:t>
                      </a:r>
                    </a:p>
                    <a:p>
                      <a:pPr algn="l" fontAlgn="base">
                        <a:buFont typeface="Arial" panose="020B0604020202020204" pitchFamily="34" charset="0"/>
                        <a:buChar char="•"/>
                      </a:pPr>
                      <a:r>
                        <a:rPr lang="en-US" sz="1400" b="0" i="0" dirty="0">
                          <a:solidFill>
                            <a:srgbClr val="212121"/>
                          </a:solidFill>
                          <a:effectLst/>
                          <a:latin typeface="Merriweather" panose="00000500000000000000" pitchFamily="2" charset="0"/>
                        </a:rPr>
                        <a:t>Based on similar physical and biological attributes</a:t>
                      </a:r>
                    </a:p>
                    <a:p>
                      <a:endParaRPr lang="es-EC" dirty="0"/>
                    </a:p>
                  </a:txBody>
                  <a:tcPr/>
                </a:tc>
                <a:tc>
                  <a:txBody>
                    <a:bodyPr/>
                    <a:lstStyle/>
                    <a:p>
                      <a:pPr algn="l" fontAlgn="base">
                        <a:buFont typeface="Arial" panose="020B0604020202020204" pitchFamily="34" charset="0"/>
                        <a:buChar char="•"/>
                      </a:pPr>
                      <a:r>
                        <a:rPr lang="en-US" sz="2400" b="0" i="0" dirty="0">
                          <a:solidFill>
                            <a:srgbClr val="212121"/>
                          </a:solidFill>
                          <a:effectLst/>
                          <a:latin typeface="FS Albert Extra Bold"/>
                        </a:rPr>
                        <a:t>Ethnicity</a:t>
                      </a:r>
                    </a:p>
                    <a:p>
                      <a:pPr algn="l" fontAlgn="base">
                        <a:buFont typeface="Arial" panose="020B0604020202020204" pitchFamily="34" charset="0"/>
                        <a:buChar char="•"/>
                      </a:pPr>
                      <a:r>
                        <a:rPr lang="en-US" sz="1400" b="0" i="0" dirty="0">
                          <a:solidFill>
                            <a:srgbClr val="212121"/>
                          </a:solidFill>
                          <a:effectLst/>
                          <a:latin typeface="Merriweather" panose="00000500000000000000" pitchFamily="2" charset="0"/>
                        </a:rPr>
                        <a:t>Broad</a:t>
                      </a:r>
                    </a:p>
                    <a:p>
                      <a:pPr algn="l" fontAlgn="base">
                        <a:buFont typeface="Arial" panose="020B0604020202020204" pitchFamily="34" charset="0"/>
                        <a:buChar char="•"/>
                      </a:pPr>
                      <a:r>
                        <a:rPr lang="en-US" sz="1400" b="0" i="0" dirty="0">
                          <a:solidFill>
                            <a:srgbClr val="212121"/>
                          </a:solidFill>
                          <a:effectLst/>
                          <a:latin typeface="Merriweather" panose="00000500000000000000" pitchFamily="2" charset="0"/>
                        </a:rPr>
                        <a:t>Based on cultural expression and place of origin</a:t>
                      </a:r>
                    </a:p>
                    <a:p>
                      <a:endParaRPr lang="es-EC" dirty="0"/>
                    </a:p>
                  </a:txBody>
                  <a:tcPr/>
                </a:tc>
                <a:extLst>
                  <a:ext uri="{0D108BD9-81ED-4DB2-BD59-A6C34878D82A}">
                    <a16:rowId xmlns:a16="http://schemas.microsoft.com/office/drawing/2014/main" val="1499530682"/>
                  </a:ext>
                </a:extLst>
              </a:tr>
            </a:tbl>
          </a:graphicData>
        </a:graphic>
      </p:graphicFrame>
    </p:spTree>
    <p:extLst>
      <p:ext uri="{BB962C8B-B14F-4D97-AF65-F5344CB8AC3E}">
        <p14:creationId xmlns:p14="http://schemas.microsoft.com/office/powerpoint/2010/main" val="2567602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EB90B8-35D2-4F33-9398-56B087845D0F}"/>
              </a:ext>
            </a:extLst>
          </p:cNvPr>
          <p:cNvSpPr>
            <a:spLocks noGrp="1"/>
          </p:cNvSpPr>
          <p:nvPr>
            <p:ph type="title"/>
          </p:nvPr>
        </p:nvSpPr>
        <p:spPr/>
        <p:txBody>
          <a:bodyPr/>
          <a:lstStyle/>
          <a:p>
            <a:r>
              <a:rPr lang="es-EC" dirty="0" err="1"/>
              <a:t>What</a:t>
            </a:r>
            <a:r>
              <a:rPr lang="es-EC" dirty="0"/>
              <a:t> </a:t>
            </a:r>
            <a:r>
              <a:rPr lang="es-EC" dirty="0" err="1"/>
              <a:t>Is</a:t>
            </a:r>
            <a:r>
              <a:rPr lang="es-EC" dirty="0"/>
              <a:t> </a:t>
            </a:r>
            <a:r>
              <a:rPr lang="es-EC" dirty="0" err="1"/>
              <a:t>Race</a:t>
            </a:r>
            <a:r>
              <a:rPr lang="es-EC" dirty="0"/>
              <a:t>?</a:t>
            </a:r>
          </a:p>
        </p:txBody>
      </p:sp>
      <p:sp>
        <p:nvSpPr>
          <p:cNvPr id="3" name="Marcador de contenido 2">
            <a:extLst>
              <a:ext uri="{FF2B5EF4-FFF2-40B4-BE49-F238E27FC236}">
                <a16:creationId xmlns:a16="http://schemas.microsoft.com/office/drawing/2014/main" id="{A73BAD84-AFCF-47DB-BF55-D3EC232ECC4D}"/>
              </a:ext>
            </a:extLst>
          </p:cNvPr>
          <p:cNvSpPr>
            <a:spLocks noGrp="1"/>
          </p:cNvSpPr>
          <p:nvPr>
            <p:ph idx="1"/>
          </p:nvPr>
        </p:nvSpPr>
        <p:spPr/>
        <p:txBody>
          <a:bodyPr/>
          <a:lstStyle/>
          <a:p>
            <a:pPr algn="just" fontAlgn="base"/>
            <a:r>
              <a:rPr lang="en-US" b="0" i="0" dirty="0">
                <a:solidFill>
                  <a:srgbClr val="212121"/>
                </a:solidFill>
                <a:effectLst/>
                <a:latin typeface="Merriweather" panose="00000500000000000000" pitchFamily="2" charset="0"/>
              </a:rPr>
              <a:t>Race is usually associated with biology and linked with physical characteristics such as hair texture and skin color. It covers a relatively narrow range of options. Yet people of similar complexions/</a:t>
            </a:r>
            <a:r>
              <a:rPr lang="en-US" b="0" i="0" u="sng" dirty="0">
                <a:solidFill>
                  <a:srgbClr val="1A55AD"/>
                </a:solidFill>
                <a:effectLst/>
                <a:latin typeface="Merriweather" panose="00000500000000000000" pitchFamily="2" charset="0"/>
                <a:hlinkClick r:id="rId2"/>
              </a:rPr>
              <a:t>hair textures</a:t>
            </a:r>
            <a:r>
              <a:rPr lang="en-US" b="0" i="0" dirty="0">
                <a:solidFill>
                  <a:srgbClr val="212121"/>
                </a:solidFill>
                <a:effectLst/>
                <a:latin typeface="Merriweather" panose="00000500000000000000" pitchFamily="2" charset="0"/>
              </a:rPr>
              <a:t> can be defined as different races, and the definitions in the U.S. have changed over time.</a:t>
            </a:r>
          </a:p>
          <a:p>
            <a:pPr marL="0" indent="0" algn="just" fontAlgn="base">
              <a:buNone/>
            </a:pPr>
            <a:endParaRPr lang="en-US" b="0" i="0" dirty="0">
              <a:solidFill>
                <a:srgbClr val="212121"/>
              </a:solidFill>
              <a:effectLst/>
              <a:latin typeface="Merriweather" panose="00000500000000000000" pitchFamily="2" charset="0"/>
            </a:endParaRPr>
          </a:p>
          <a:p>
            <a:pPr algn="just" fontAlgn="base"/>
            <a:r>
              <a:rPr lang="en-US" b="0" i="0" dirty="0">
                <a:solidFill>
                  <a:srgbClr val="212121"/>
                </a:solidFill>
                <a:effectLst/>
                <a:latin typeface="Merriweather" panose="00000500000000000000" pitchFamily="2" charset="0"/>
              </a:rPr>
              <a:t>Although some may be considered to be of a certain race (e.g., Black), a person may identify more with an individual ethnicity, as opposed to race. This could apply for any member of any race.</a:t>
            </a:r>
          </a:p>
          <a:p>
            <a:endParaRPr lang="es-EC" dirty="0"/>
          </a:p>
        </p:txBody>
      </p:sp>
    </p:spTree>
    <p:extLst>
      <p:ext uri="{BB962C8B-B14F-4D97-AF65-F5344CB8AC3E}">
        <p14:creationId xmlns:p14="http://schemas.microsoft.com/office/powerpoint/2010/main" val="4199425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805E0E-3CC9-49C5-A6AF-AAB99BCDE30B}"/>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51968675-D695-46E1-B2F4-57A2DC676C46}"/>
              </a:ext>
            </a:extLst>
          </p:cNvPr>
          <p:cNvSpPr>
            <a:spLocks noGrp="1"/>
          </p:cNvSpPr>
          <p:nvPr>
            <p:ph idx="1"/>
          </p:nvPr>
        </p:nvSpPr>
        <p:spPr/>
        <p:txBody>
          <a:bodyPr/>
          <a:lstStyle/>
          <a:p>
            <a:pPr algn="just" fontAlgn="base"/>
            <a:r>
              <a:rPr lang="en-US" b="0" i="0" dirty="0">
                <a:solidFill>
                  <a:srgbClr val="212121"/>
                </a:solidFill>
                <a:effectLst/>
                <a:latin typeface="Merriweather" panose="00000500000000000000" pitchFamily="2" charset="0"/>
              </a:rPr>
              <a:t>When completing paperwork that asks for race, you may be asked to identify yourself as belonging to one or more of the following categories:</a:t>
            </a:r>
          </a:p>
          <a:p>
            <a:pPr marL="0" indent="0" algn="just" fontAlgn="base">
              <a:buNone/>
            </a:pPr>
            <a:endParaRPr lang="en-US" b="0" i="0" dirty="0">
              <a:solidFill>
                <a:srgbClr val="212121"/>
              </a:solidFill>
              <a:effectLst/>
              <a:latin typeface="Merriweather" panose="00000500000000000000" pitchFamily="2" charset="0"/>
            </a:endParaRPr>
          </a:p>
          <a:p>
            <a:pPr algn="l" fontAlgn="base">
              <a:buFont typeface="Arial" panose="020B0604020202020204" pitchFamily="34" charset="0"/>
              <a:buChar char="•"/>
            </a:pPr>
            <a:r>
              <a:rPr lang="en-US" b="0" i="0" dirty="0">
                <a:solidFill>
                  <a:srgbClr val="212121"/>
                </a:solidFill>
                <a:effectLst/>
                <a:latin typeface="Merriweather" panose="00000500000000000000" pitchFamily="2" charset="0"/>
              </a:rPr>
              <a:t>White</a:t>
            </a:r>
          </a:p>
          <a:p>
            <a:pPr algn="l" fontAlgn="base">
              <a:buFont typeface="Arial" panose="020B0604020202020204" pitchFamily="34" charset="0"/>
              <a:buChar char="•"/>
            </a:pPr>
            <a:r>
              <a:rPr lang="en-US" b="0" i="0" dirty="0">
                <a:solidFill>
                  <a:srgbClr val="212121"/>
                </a:solidFill>
                <a:effectLst/>
                <a:latin typeface="Merriweather" panose="00000500000000000000" pitchFamily="2" charset="0"/>
              </a:rPr>
              <a:t>Black or African American</a:t>
            </a:r>
          </a:p>
          <a:p>
            <a:pPr algn="l" fontAlgn="base">
              <a:buFont typeface="Arial" panose="020B0604020202020204" pitchFamily="34" charset="0"/>
              <a:buChar char="•"/>
            </a:pPr>
            <a:r>
              <a:rPr lang="en-US" b="0" i="0" dirty="0">
                <a:solidFill>
                  <a:srgbClr val="212121"/>
                </a:solidFill>
                <a:effectLst/>
                <a:latin typeface="Merriweather" panose="00000500000000000000" pitchFamily="2" charset="0"/>
              </a:rPr>
              <a:t>Asian</a:t>
            </a:r>
          </a:p>
          <a:p>
            <a:pPr algn="l" fontAlgn="base">
              <a:buFont typeface="Arial" panose="020B0604020202020204" pitchFamily="34" charset="0"/>
              <a:buChar char="•"/>
            </a:pPr>
            <a:r>
              <a:rPr lang="en-US" b="0" i="0" dirty="0">
                <a:solidFill>
                  <a:srgbClr val="212121"/>
                </a:solidFill>
                <a:effectLst/>
                <a:latin typeface="Merriweather" panose="00000500000000000000" pitchFamily="2" charset="0"/>
              </a:rPr>
              <a:t>American Indian or Alaska Native</a:t>
            </a:r>
          </a:p>
          <a:p>
            <a:pPr algn="l" fontAlgn="base">
              <a:buFont typeface="Arial" panose="020B0604020202020204" pitchFamily="34" charset="0"/>
              <a:buChar char="•"/>
            </a:pPr>
            <a:r>
              <a:rPr lang="en-US" b="0" i="0" dirty="0">
                <a:solidFill>
                  <a:srgbClr val="212121"/>
                </a:solidFill>
                <a:effectLst/>
                <a:latin typeface="Merriweather" panose="00000500000000000000" pitchFamily="2" charset="0"/>
              </a:rPr>
              <a:t>Native Hawaiian or Pacific Islander</a:t>
            </a:r>
          </a:p>
          <a:p>
            <a:pPr marL="0" indent="0" algn="just" fontAlgn="base">
              <a:buNone/>
            </a:pPr>
            <a:r>
              <a:rPr lang="en-US" b="0" i="0" dirty="0">
                <a:solidFill>
                  <a:srgbClr val="212121"/>
                </a:solidFill>
                <a:effectLst/>
                <a:latin typeface="Merriweather" panose="00000500000000000000" pitchFamily="2" charset="0"/>
              </a:rPr>
              <a:t>Sometimes, you may be asked to select just one category. At other times, you may be invited to check all the categories that apply.</a:t>
            </a:r>
          </a:p>
          <a:p>
            <a:endParaRPr lang="es-EC" dirty="0"/>
          </a:p>
        </p:txBody>
      </p:sp>
    </p:spTree>
    <p:extLst>
      <p:ext uri="{BB962C8B-B14F-4D97-AF65-F5344CB8AC3E}">
        <p14:creationId xmlns:p14="http://schemas.microsoft.com/office/powerpoint/2010/main" val="4049479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863ACA-5BD6-4D88-B9F8-C6CAF51B8A94}"/>
              </a:ext>
            </a:extLst>
          </p:cNvPr>
          <p:cNvSpPr>
            <a:spLocks noGrp="1"/>
          </p:cNvSpPr>
          <p:nvPr>
            <p:ph type="title"/>
          </p:nvPr>
        </p:nvSpPr>
        <p:spPr/>
        <p:txBody>
          <a:bodyPr/>
          <a:lstStyle/>
          <a:p>
            <a:r>
              <a:rPr lang="es-EC" dirty="0" err="1"/>
              <a:t>What</a:t>
            </a:r>
            <a:r>
              <a:rPr lang="es-EC" dirty="0"/>
              <a:t> </a:t>
            </a:r>
            <a:r>
              <a:rPr lang="es-EC" dirty="0" err="1"/>
              <a:t>Is</a:t>
            </a:r>
            <a:r>
              <a:rPr lang="es-EC" dirty="0"/>
              <a:t> </a:t>
            </a:r>
            <a:r>
              <a:rPr lang="es-EC" dirty="0" err="1"/>
              <a:t>Ethnicity</a:t>
            </a:r>
            <a:r>
              <a:rPr lang="es-EC" dirty="0"/>
              <a:t>?</a:t>
            </a:r>
          </a:p>
        </p:txBody>
      </p:sp>
      <p:sp>
        <p:nvSpPr>
          <p:cNvPr id="3" name="Marcador de contenido 2">
            <a:extLst>
              <a:ext uri="{FF2B5EF4-FFF2-40B4-BE49-F238E27FC236}">
                <a16:creationId xmlns:a16="http://schemas.microsoft.com/office/drawing/2014/main" id="{6D7F6353-724C-4A10-8AF6-D983FC17D86C}"/>
              </a:ext>
            </a:extLst>
          </p:cNvPr>
          <p:cNvSpPr>
            <a:spLocks noGrp="1"/>
          </p:cNvSpPr>
          <p:nvPr>
            <p:ph idx="1"/>
          </p:nvPr>
        </p:nvSpPr>
        <p:spPr/>
        <p:txBody>
          <a:bodyPr/>
          <a:lstStyle/>
          <a:p>
            <a:pPr algn="just" fontAlgn="base"/>
            <a:r>
              <a:rPr lang="en-US" b="0" i="0" dirty="0">
                <a:solidFill>
                  <a:srgbClr val="212121"/>
                </a:solidFill>
                <a:effectLst/>
                <a:latin typeface="Merriweather" panose="00000500000000000000" pitchFamily="2" charset="0"/>
              </a:rPr>
              <a:t>Commonalities such as race, national origin, tribal heritage, religion, language, and culture can describe someone’s ethnicity.</a:t>
            </a:r>
          </a:p>
          <a:p>
            <a:pPr marL="0" indent="0" algn="just" fontAlgn="base">
              <a:buNone/>
            </a:pPr>
            <a:endParaRPr lang="en-US" b="0" i="0" dirty="0">
              <a:solidFill>
                <a:srgbClr val="212121"/>
              </a:solidFill>
              <a:effectLst/>
              <a:latin typeface="Merriweather" panose="00000500000000000000" pitchFamily="2" charset="0"/>
            </a:endParaRPr>
          </a:p>
          <a:p>
            <a:pPr algn="just" fontAlgn="base"/>
            <a:r>
              <a:rPr lang="en-US" b="0" i="0" dirty="0">
                <a:solidFill>
                  <a:srgbClr val="212121"/>
                </a:solidFill>
                <a:effectLst/>
                <a:latin typeface="Merriweather" panose="00000500000000000000" pitchFamily="2" charset="0"/>
              </a:rPr>
              <a:t>Whereas someone might say their race is “Black,” their ethnicity might be Italian. Likewise, someone might say their race is "White," and their ethnicity is Irish.</a:t>
            </a:r>
          </a:p>
          <a:p>
            <a:endParaRPr lang="es-EC" dirty="0"/>
          </a:p>
        </p:txBody>
      </p:sp>
    </p:spTree>
    <p:extLst>
      <p:ext uri="{BB962C8B-B14F-4D97-AF65-F5344CB8AC3E}">
        <p14:creationId xmlns:p14="http://schemas.microsoft.com/office/powerpoint/2010/main" val="1675997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8B6EBB-D5B0-47E5-8AA7-0D98CE4780B1}"/>
              </a:ext>
            </a:extLst>
          </p:cNvPr>
          <p:cNvSpPr>
            <a:spLocks noGrp="1"/>
          </p:cNvSpPr>
          <p:nvPr>
            <p:ph type="title"/>
          </p:nvPr>
        </p:nvSpPr>
        <p:spPr/>
        <p:txBody>
          <a:bodyPr/>
          <a:lstStyle/>
          <a:p>
            <a:r>
              <a:rPr lang="en-US" dirty="0"/>
              <a:t>Standards on race and ethnicity</a:t>
            </a:r>
            <a:endParaRPr lang="es-EC" dirty="0"/>
          </a:p>
        </p:txBody>
      </p:sp>
      <p:sp>
        <p:nvSpPr>
          <p:cNvPr id="7" name="Marcador de contenido 6">
            <a:extLst>
              <a:ext uri="{FF2B5EF4-FFF2-40B4-BE49-F238E27FC236}">
                <a16:creationId xmlns:a16="http://schemas.microsoft.com/office/drawing/2014/main" id="{12784BF1-87F1-4FC8-BDE6-0FC9DC9686AE}"/>
              </a:ext>
            </a:extLst>
          </p:cNvPr>
          <p:cNvSpPr>
            <a:spLocks noGrp="1"/>
          </p:cNvSpPr>
          <p:nvPr>
            <p:ph idx="1"/>
          </p:nvPr>
        </p:nvSpPr>
        <p:spPr/>
        <p:txBody>
          <a:bodyPr/>
          <a:lstStyle/>
          <a:p>
            <a:r>
              <a:rPr lang="en-US" dirty="0"/>
              <a:t>White – A person having origins in any of the original peoples of Europe, the Middle East, or North Africa.</a:t>
            </a:r>
          </a:p>
          <a:p>
            <a:endParaRPr lang="en-US" dirty="0"/>
          </a:p>
          <a:p>
            <a:r>
              <a:rPr lang="en-US" dirty="0"/>
              <a:t>Black or African American – A person having origins in any of the Black racial groups of Africa.</a:t>
            </a:r>
          </a:p>
          <a:p>
            <a:endParaRPr lang="en-US" dirty="0"/>
          </a:p>
          <a:p>
            <a:r>
              <a:rPr lang="en-US" dirty="0"/>
              <a:t>American Indian or Alaska Native – A person having origins in any of the original peoples of North and South America (including Central America) and who maintains tribal affiliation or community attachment.</a:t>
            </a:r>
            <a:endParaRPr lang="es-EC" dirty="0"/>
          </a:p>
        </p:txBody>
      </p:sp>
    </p:spTree>
    <p:extLst>
      <p:ext uri="{BB962C8B-B14F-4D97-AF65-F5344CB8AC3E}">
        <p14:creationId xmlns:p14="http://schemas.microsoft.com/office/powerpoint/2010/main" val="1223543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508186-0351-41F7-BDF3-B6990B877FE2}"/>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E2BE25D6-08EF-4BEA-A1B2-4DDEA4F35B6E}"/>
              </a:ext>
            </a:extLst>
          </p:cNvPr>
          <p:cNvSpPr>
            <a:spLocks noGrp="1"/>
          </p:cNvSpPr>
          <p:nvPr>
            <p:ph idx="1"/>
          </p:nvPr>
        </p:nvSpPr>
        <p:spPr/>
        <p:txBody>
          <a:bodyPr/>
          <a:lstStyle/>
          <a:p>
            <a:r>
              <a:rPr lang="en-US" dirty="0"/>
              <a:t>Asian – A person having origins in any of the original peoples of the Far East, Southeast Asia, or the Indian subcontinent including, for example, Cambodia, China, India, Japan, Korea, Malaysia, Pakistan, the Philippine Islands, Thailand, and Vietnam.</a:t>
            </a:r>
          </a:p>
          <a:p>
            <a:endParaRPr lang="en-US" dirty="0"/>
          </a:p>
          <a:p>
            <a:r>
              <a:rPr lang="en-US" dirty="0"/>
              <a:t>Native Hawaiian or Other Pacific Islander – A person having origins in any of the original peoples of Hawaii, Guam, Samoa, or other Pacific Islands.</a:t>
            </a:r>
          </a:p>
          <a:p>
            <a:endParaRPr lang="en-US" dirty="0"/>
          </a:p>
          <a:p>
            <a:r>
              <a:rPr lang="en-US" dirty="0"/>
              <a:t>The </a:t>
            </a:r>
            <a:r>
              <a:rPr lang="en-US"/>
              <a:t>1997 some </a:t>
            </a:r>
            <a:r>
              <a:rPr lang="en-US" dirty="0"/>
              <a:t>standards permit the reporting of more than one race. An individual’s response to the race question is based upon self-identification. </a:t>
            </a:r>
            <a:endParaRPr lang="es-EC" dirty="0"/>
          </a:p>
        </p:txBody>
      </p:sp>
    </p:spTree>
    <p:extLst>
      <p:ext uri="{BB962C8B-B14F-4D97-AF65-F5344CB8AC3E}">
        <p14:creationId xmlns:p14="http://schemas.microsoft.com/office/powerpoint/2010/main" val="1746292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BE1FA5-F302-482E-A8D1-7FEF97383A99}"/>
              </a:ext>
            </a:extLst>
          </p:cNvPr>
          <p:cNvSpPr>
            <a:spLocks noGrp="1"/>
          </p:cNvSpPr>
          <p:nvPr>
            <p:ph type="title"/>
          </p:nvPr>
        </p:nvSpPr>
        <p:spPr/>
        <p:txBody>
          <a:bodyPr/>
          <a:lstStyle/>
          <a:p>
            <a:endParaRPr lang="es-EC"/>
          </a:p>
        </p:txBody>
      </p:sp>
      <p:sp>
        <p:nvSpPr>
          <p:cNvPr id="3" name="Marcador de contenido 2">
            <a:extLst>
              <a:ext uri="{FF2B5EF4-FFF2-40B4-BE49-F238E27FC236}">
                <a16:creationId xmlns:a16="http://schemas.microsoft.com/office/drawing/2014/main" id="{49DA0C8A-CFD1-4630-BA12-756B9F4590A1}"/>
              </a:ext>
            </a:extLst>
          </p:cNvPr>
          <p:cNvSpPr>
            <a:spLocks noGrp="1"/>
          </p:cNvSpPr>
          <p:nvPr>
            <p:ph idx="1"/>
          </p:nvPr>
        </p:nvSpPr>
        <p:spPr/>
        <p:txBody>
          <a:bodyPr/>
          <a:lstStyle/>
          <a:p>
            <a:pPr marL="0" indent="0">
              <a:buNone/>
            </a:pPr>
            <a:r>
              <a:rPr lang="es-ES" dirty="0" err="1"/>
              <a:t>Class</a:t>
            </a:r>
            <a:r>
              <a:rPr lang="es-ES" dirty="0"/>
              <a:t> </a:t>
            </a:r>
            <a:r>
              <a:rPr lang="es-ES" dirty="0" err="1"/>
              <a:t>activity</a:t>
            </a:r>
            <a:r>
              <a:rPr lang="es-ES" dirty="0"/>
              <a:t>:</a:t>
            </a:r>
          </a:p>
          <a:p>
            <a:pPr marL="0" indent="0">
              <a:buNone/>
            </a:pPr>
            <a:endParaRPr lang="es-ES" dirty="0"/>
          </a:p>
          <a:p>
            <a:r>
              <a:rPr lang="es-ES" dirty="0" err="1"/>
              <a:t>Students</a:t>
            </a:r>
            <a:r>
              <a:rPr lang="es-ES" dirty="0"/>
              <a:t> </a:t>
            </a:r>
            <a:r>
              <a:rPr lang="es-ES" dirty="0" err="1"/>
              <a:t>work</a:t>
            </a:r>
            <a:r>
              <a:rPr lang="es-ES" dirty="0"/>
              <a:t> in 4 </a:t>
            </a:r>
            <a:r>
              <a:rPr lang="es-ES" dirty="0" err="1"/>
              <a:t>groups</a:t>
            </a:r>
            <a:r>
              <a:rPr lang="es-ES" dirty="0"/>
              <a:t> </a:t>
            </a:r>
          </a:p>
          <a:p>
            <a:r>
              <a:rPr lang="es-ES" dirty="0" err="1"/>
              <a:t>Read</a:t>
            </a:r>
            <a:r>
              <a:rPr lang="es-ES" dirty="0"/>
              <a:t> </a:t>
            </a:r>
            <a:r>
              <a:rPr lang="es-ES" dirty="0" err="1"/>
              <a:t>the</a:t>
            </a:r>
            <a:r>
              <a:rPr lang="es-ES" dirty="0"/>
              <a:t> </a:t>
            </a:r>
            <a:r>
              <a:rPr lang="es-ES" dirty="0" err="1"/>
              <a:t>information</a:t>
            </a:r>
            <a:r>
              <a:rPr lang="es-ES" dirty="0"/>
              <a:t> </a:t>
            </a:r>
            <a:r>
              <a:rPr lang="es-ES" dirty="0" err="1"/>
              <a:t>about</a:t>
            </a:r>
            <a:r>
              <a:rPr lang="es-ES" dirty="0"/>
              <a:t> </a:t>
            </a:r>
            <a:r>
              <a:rPr lang="es-ES" dirty="0" err="1"/>
              <a:t>race</a:t>
            </a:r>
            <a:r>
              <a:rPr lang="es-ES" dirty="0"/>
              <a:t> and </a:t>
            </a:r>
            <a:r>
              <a:rPr lang="es-ES" dirty="0" err="1"/>
              <a:t>ethnicity</a:t>
            </a:r>
            <a:endParaRPr lang="es-ES" dirty="0"/>
          </a:p>
          <a:p>
            <a:r>
              <a:rPr lang="es-ES" dirty="0" err="1"/>
              <a:t>Make</a:t>
            </a:r>
            <a:r>
              <a:rPr lang="es-ES" dirty="0"/>
              <a:t> a </a:t>
            </a:r>
            <a:r>
              <a:rPr lang="es-ES" dirty="0" err="1"/>
              <a:t>summary</a:t>
            </a:r>
            <a:r>
              <a:rPr lang="es-ES" dirty="0"/>
              <a:t> </a:t>
            </a:r>
            <a:r>
              <a:rPr lang="es-ES" dirty="0" err="1"/>
              <a:t>using</a:t>
            </a:r>
            <a:r>
              <a:rPr lang="es-ES" dirty="0"/>
              <a:t> </a:t>
            </a:r>
            <a:r>
              <a:rPr lang="es-ES" dirty="0" err="1"/>
              <a:t>their</a:t>
            </a:r>
            <a:r>
              <a:rPr lang="es-ES" dirty="0"/>
              <a:t> ideas </a:t>
            </a:r>
            <a:r>
              <a:rPr lang="es-ES" dirty="0" err="1"/>
              <a:t>about</a:t>
            </a:r>
            <a:r>
              <a:rPr lang="es-ES" dirty="0"/>
              <a:t> </a:t>
            </a:r>
            <a:r>
              <a:rPr lang="es-ES" dirty="0" err="1"/>
              <a:t>the</a:t>
            </a:r>
            <a:r>
              <a:rPr lang="es-ES" dirty="0"/>
              <a:t> </a:t>
            </a:r>
            <a:r>
              <a:rPr lang="es-ES" dirty="0" err="1"/>
              <a:t>topic</a:t>
            </a:r>
            <a:endParaRPr lang="es-ES" dirty="0"/>
          </a:p>
          <a:p>
            <a:r>
              <a:rPr lang="en-US" dirty="0"/>
              <a:t>Share your ideas with your classmates</a:t>
            </a:r>
            <a:endParaRPr lang="es-ES" dirty="0"/>
          </a:p>
        </p:txBody>
      </p:sp>
    </p:spTree>
    <p:extLst>
      <p:ext uri="{BB962C8B-B14F-4D97-AF65-F5344CB8AC3E}">
        <p14:creationId xmlns:p14="http://schemas.microsoft.com/office/powerpoint/2010/main" val="2429614450"/>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58</TotalTime>
  <Words>569</Words>
  <Application>Microsoft Office PowerPoint</Application>
  <PresentationFormat>Panorámica</PresentationFormat>
  <Paragraphs>43</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Century Gothic</vt:lpstr>
      <vt:lpstr>FS Albert Extra Bold</vt:lpstr>
      <vt:lpstr>Merriweather</vt:lpstr>
      <vt:lpstr>Wingdings 3</vt:lpstr>
      <vt:lpstr>Espiral</vt:lpstr>
      <vt:lpstr>Race and Ethnicity</vt:lpstr>
      <vt:lpstr>Differences Between Race vs. Ethnicity</vt:lpstr>
      <vt:lpstr>What Is Race?</vt:lpstr>
      <vt:lpstr>Presentación de PowerPoint</vt:lpstr>
      <vt:lpstr>What Is Ethnicity?</vt:lpstr>
      <vt:lpstr>Standards on race and ethnicity</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Race and Ethnicity</dc:title>
  <dc:creator>Monica Noemi Cadena Figueroa</dc:creator>
  <cp:lastModifiedBy>Monica Noemi Cadena Figueroa</cp:lastModifiedBy>
  <cp:revision>6</cp:revision>
  <dcterms:created xsi:type="dcterms:W3CDTF">2023-05-29T20:52:09Z</dcterms:created>
  <dcterms:modified xsi:type="dcterms:W3CDTF">2024-11-21T20:04:05Z</dcterms:modified>
</cp:coreProperties>
</file>