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65" r:id="rId3"/>
    <p:sldId id="270" r:id="rId4"/>
    <p:sldId id="271" r:id="rId5"/>
    <p:sldId id="272" r:id="rId6"/>
    <p:sldId id="273" r:id="rId7"/>
    <p:sldId id="274" r:id="rId8"/>
  </p:sldIdLst>
  <p:sldSz cx="12192000" cy="6858000"/>
  <p:notesSz cx="6858000" cy="9144000"/>
  <p:defaultTextStyle>
    <a:defPPr>
      <a:defRPr lang="es-EC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-582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0005790D-23AD-4D25-927E-A6009162E91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Subtítulo 2">
            <a:extLst>
              <a:ext uri="{FF2B5EF4-FFF2-40B4-BE49-F238E27FC236}">
                <a16:creationId xmlns="" xmlns:a16="http://schemas.microsoft.com/office/drawing/2014/main" id="{BCBB71BB-F958-4086-BC9F-890C61F9B4A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="" xmlns:a16="http://schemas.microsoft.com/office/drawing/2014/main" id="{C180B61E-3F29-47BE-8ACF-C4CE7E99F2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29FB5-1E99-4AEE-8E83-69B8BC68B5AE}" type="datetimeFigureOut">
              <a:rPr lang="es-EC" smtClean="0"/>
              <a:t>07/03/2022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="" xmlns:a16="http://schemas.microsoft.com/office/drawing/2014/main" id="{13E00E34-2A94-47A1-9517-EF28BC6CD4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="" xmlns:a16="http://schemas.microsoft.com/office/drawing/2014/main" id="{EAE3B49F-9F1B-44FA-905A-12F9F8BC2B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7DC039-B8F8-4CE2-9CC1-B2BCAEDD616C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42243604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D75C3726-7E8B-4E72-B7FC-D78F034143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vertical 2">
            <a:extLst>
              <a:ext uri="{FF2B5EF4-FFF2-40B4-BE49-F238E27FC236}">
                <a16:creationId xmlns="" xmlns:a16="http://schemas.microsoft.com/office/drawing/2014/main" id="{BEC8116D-3E36-4CBC-A76A-BF7148B1B36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="" xmlns:a16="http://schemas.microsoft.com/office/drawing/2014/main" id="{E1C8FFE8-29F7-48A2-BF1D-25AD8C417F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29FB5-1E99-4AEE-8E83-69B8BC68B5AE}" type="datetimeFigureOut">
              <a:rPr lang="es-EC" smtClean="0"/>
              <a:t>07/03/2022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="" xmlns:a16="http://schemas.microsoft.com/office/drawing/2014/main" id="{18DCFD3F-42F8-4C18-977D-C99E30F4A8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="" xmlns:a16="http://schemas.microsoft.com/office/drawing/2014/main" id="{9BA2BC94-9974-4EBB-8238-366BD5DA1C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7DC039-B8F8-4CE2-9CC1-B2BCAEDD616C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7072631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="" xmlns:a16="http://schemas.microsoft.com/office/drawing/2014/main" id="{385F4CDF-82A7-4539-966A-8C78FFC653F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vertical 2">
            <a:extLst>
              <a:ext uri="{FF2B5EF4-FFF2-40B4-BE49-F238E27FC236}">
                <a16:creationId xmlns="" xmlns:a16="http://schemas.microsoft.com/office/drawing/2014/main" id="{6517F9B8-3AC0-406E-97CB-E7E01C5001B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="" xmlns:a16="http://schemas.microsoft.com/office/drawing/2014/main" id="{C50609A1-9B9B-461C-99DC-A7DAAA7F17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29FB5-1E99-4AEE-8E83-69B8BC68B5AE}" type="datetimeFigureOut">
              <a:rPr lang="es-EC" smtClean="0"/>
              <a:t>07/03/2022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="" xmlns:a16="http://schemas.microsoft.com/office/drawing/2014/main" id="{3D75BC8D-7FCE-4F3C-8382-0F307033B1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="" xmlns:a16="http://schemas.microsoft.com/office/drawing/2014/main" id="{9A2B829E-11B5-4685-A3C7-05C1C79B43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7DC039-B8F8-4CE2-9CC1-B2BCAEDD616C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0142823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F3BA6955-D7EF-4A46-89D1-877F3044EA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contenido 2">
            <a:extLst>
              <a:ext uri="{FF2B5EF4-FFF2-40B4-BE49-F238E27FC236}">
                <a16:creationId xmlns="" xmlns:a16="http://schemas.microsoft.com/office/drawing/2014/main" id="{B8485746-795E-4349-B09F-EABF9199D8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="" xmlns:a16="http://schemas.microsoft.com/office/drawing/2014/main" id="{C8D6572C-9027-475C-ACB9-1F0E4603E1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29FB5-1E99-4AEE-8E83-69B8BC68B5AE}" type="datetimeFigureOut">
              <a:rPr lang="es-EC" smtClean="0"/>
              <a:t>07/03/2022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="" xmlns:a16="http://schemas.microsoft.com/office/drawing/2014/main" id="{26D83901-0E5B-4947-AE29-06E0A0194E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="" xmlns:a16="http://schemas.microsoft.com/office/drawing/2014/main" id="{C526066D-C22D-425A-9FAD-1B1B73355F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7DC039-B8F8-4CE2-9CC1-B2BCAEDD616C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5539990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DBFC501A-95BC-4CB4-8AD4-92CEBAA2C5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2">
            <a:extLst>
              <a:ext uri="{FF2B5EF4-FFF2-40B4-BE49-F238E27FC236}">
                <a16:creationId xmlns="" xmlns:a16="http://schemas.microsoft.com/office/drawing/2014/main" id="{B636E9C2-DA74-4BA8-AEC8-8E824409C1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="" xmlns:a16="http://schemas.microsoft.com/office/drawing/2014/main" id="{C4CA923C-7FA1-447C-A6EC-826DBDB597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29FB5-1E99-4AEE-8E83-69B8BC68B5AE}" type="datetimeFigureOut">
              <a:rPr lang="es-EC" smtClean="0"/>
              <a:t>07/03/2022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="" xmlns:a16="http://schemas.microsoft.com/office/drawing/2014/main" id="{9953B89A-A925-40AF-931E-0DC5FA8189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="" xmlns:a16="http://schemas.microsoft.com/office/drawing/2014/main" id="{B2484B67-DA43-4F56-9674-45E8480D26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7DC039-B8F8-4CE2-9CC1-B2BCAEDD616C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5093966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EFE3D63C-039D-43D1-8547-82C55B4F66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contenido 2">
            <a:extLst>
              <a:ext uri="{FF2B5EF4-FFF2-40B4-BE49-F238E27FC236}">
                <a16:creationId xmlns="" xmlns:a16="http://schemas.microsoft.com/office/drawing/2014/main" id="{E42CA74C-028B-4E23-869F-4B952B363EB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contenido 3">
            <a:extLst>
              <a:ext uri="{FF2B5EF4-FFF2-40B4-BE49-F238E27FC236}">
                <a16:creationId xmlns="" xmlns:a16="http://schemas.microsoft.com/office/drawing/2014/main" id="{76F430FC-ADDB-49B9-8B7D-0CC62119D02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5" name="Marcador de fecha 4">
            <a:extLst>
              <a:ext uri="{FF2B5EF4-FFF2-40B4-BE49-F238E27FC236}">
                <a16:creationId xmlns="" xmlns:a16="http://schemas.microsoft.com/office/drawing/2014/main" id="{BA1C8445-B8D1-43F7-A02E-C1558FB9DD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29FB5-1E99-4AEE-8E83-69B8BC68B5AE}" type="datetimeFigureOut">
              <a:rPr lang="es-EC" smtClean="0"/>
              <a:t>07/03/2022</a:t>
            </a:fld>
            <a:endParaRPr lang="es-EC"/>
          </a:p>
        </p:txBody>
      </p:sp>
      <p:sp>
        <p:nvSpPr>
          <p:cNvPr id="6" name="Marcador de pie de página 5">
            <a:extLst>
              <a:ext uri="{FF2B5EF4-FFF2-40B4-BE49-F238E27FC236}">
                <a16:creationId xmlns="" xmlns:a16="http://schemas.microsoft.com/office/drawing/2014/main" id="{8F86A4A2-60F6-419C-B47B-07FDB22050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="" xmlns:a16="http://schemas.microsoft.com/office/drawing/2014/main" id="{A45BC0A1-CB14-43D2-9B96-04D561C85A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7DC039-B8F8-4CE2-9CC1-B2BCAEDD616C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4512473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1960FCEF-05F9-4078-9F39-CD47A68677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2">
            <a:extLst>
              <a:ext uri="{FF2B5EF4-FFF2-40B4-BE49-F238E27FC236}">
                <a16:creationId xmlns="" xmlns:a16="http://schemas.microsoft.com/office/drawing/2014/main" id="{5E61F411-87C3-4602-BDD8-0CD2CD7B0B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="" xmlns:a16="http://schemas.microsoft.com/office/drawing/2014/main" id="{19A70307-C013-40E8-9B31-433DBAA96AB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5" name="Marcador de texto 4">
            <a:extLst>
              <a:ext uri="{FF2B5EF4-FFF2-40B4-BE49-F238E27FC236}">
                <a16:creationId xmlns="" xmlns:a16="http://schemas.microsoft.com/office/drawing/2014/main" id="{B2C6B333-315E-4A42-A605-1E50B9C469E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="" xmlns:a16="http://schemas.microsoft.com/office/drawing/2014/main" id="{B3971B95-9886-489D-BC70-2AB80FFB785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7" name="Marcador de fecha 6">
            <a:extLst>
              <a:ext uri="{FF2B5EF4-FFF2-40B4-BE49-F238E27FC236}">
                <a16:creationId xmlns="" xmlns:a16="http://schemas.microsoft.com/office/drawing/2014/main" id="{F06A4FC9-EC54-4D12-B65A-EE017AFEF3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29FB5-1E99-4AEE-8E83-69B8BC68B5AE}" type="datetimeFigureOut">
              <a:rPr lang="es-EC" smtClean="0"/>
              <a:t>07/03/2022</a:t>
            </a:fld>
            <a:endParaRPr lang="es-EC"/>
          </a:p>
        </p:txBody>
      </p:sp>
      <p:sp>
        <p:nvSpPr>
          <p:cNvPr id="8" name="Marcador de pie de página 7">
            <a:extLst>
              <a:ext uri="{FF2B5EF4-FFF2-40B4-BE49-F238E27FC236}">
                <a16:creationId xmlns="" xmlns:a16="http://schemas.microsoft.com/office/drawing/2014/main" id="{AE9BC101-741C-410C-8F6E-7DDB3C8D2B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="" xmlns:a16="http://schemas.microsoft.com/office/drawing/2014/main" id="{362E27F9-E9B6-434B-A898-10A76B982B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7DC039-B8F8-4CE2-9CC1-B2BCAEDD616C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7575030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E8163673-E82A-4999-AB8A-0C42CDEAD4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fecha 2">
            <a:extLst>
              <a:ext uri="{FF2B5EF4-FFF2-40B4-BE49-F238E27FC236}">
                <a16:creationId xmlns="" xmlns:a16="http://schemas.microsoft.com/office/drawing/2014/main" id="{AEC3092A-3DEC-407A-BF46-F8B1DF6203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29FB5-1E99-4AEE-8E83-69B8BC68B5AE}" type="datetimeFigureOut">
              <a:rPr lang="es-EC" smtClean="0"/>
              <a:t>07/03/2022</a:t>
            </a:fld>
            <a:endParaRPr lang="es-EC"/>
          </a:p>
        </p:txBody>
      </p:sp>
      <p:sp>
        <p:nvSpPr>
          <p:cNvPr id="4" name="Marcador de pie de página 3">
            <a:extLst>
              <a:ext uri="{FF2B5EF4-FFF2-40B4-BE49-F238E27FC236}">
                <a16:creationId xmlns="" xmlns:a16="http://schemas.microsoft.com/office/drawing/2014/main" id="{950E7949-383A-48EC-A711-438BC0A04D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="" xmlns:a16="http://schemas.microsoft.com/office/drawing/2014/main" id="{C772233C-903E-462A-AA6C-AAEAD28DC9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7DC039-B8F8-4CE2-9CC1-B2BCAEDD616C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678468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="" xmlns:a16="http://schemas.microsoft.com/office/drawing/2014/main" id="{A7996A74-0067-4373-BA99-E2EF892C34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29FB5-1E99-4AEE-8E83-69B8BC68B5AE}" type="datetimeFigureOut">
              <a:rPr lang="es-EC" smtClean="0"/>
              <a:t>07/03/2022</a:t>
            </a:fld>
            <a:endParaRPr lang="es-EC"/>
          </a:p>
        </p:txBody>
      </p:sp>
      <p:sp>
        <p:nvSpPr>
          <p:cNvPr id="3" name="Marcador de pie de página 2">
            <a:extLst>
              <a:ext uri="{FF2B5EF4-FFF2-40B4-BE49-F238E27FC236}">
                <a16:creationId xmlns="" xmlns:a16="http://schemas.microsoft.com/office/drawing/2014/main" id="{E0E0C885-42CC-435F-BC80-3D822C4355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="" xmlns:a16="http://schemas.microsoft.com/office/drawing/2014/main" id="{310C12C0-ACA6-473F-A800-4DF80BF402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7DC039-B8F8-4CE2-9CC1-B2BCAEDD616C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2499302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12562698-48F1-48F9-9CEE-B0AE129B05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contenido 2">
            <a:extLst>
              <a:ext uri="{FF2B5EF4-FFF2-40B4-BE49-F238E27FC236}">
                <a16:creationId xmlns="" xmlns:a16="http://schemas.microsoft.com/office/drawing/2014/main" id="{1F61BF33-BC69-4DBE-8A87-95B23210AF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texto 3">
            <a:extLst>
              <a:ext uri="{FF2B5EF4-FFF2-40B4-BE49-F238E27FC236}">
                <a16:creationId xmlns="" xmlns:a16="http://schemas.microsoft.com/office/drawing/2014/main" id="{1C1908DA-DDAF-4ED3-B7DA-60A06935AD4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="" xmlns:a16="http://schemas.microsoft.com/office/drawing/2014/main" id="{6CB2F045-0CE2-4C1B-863E-E138D8A79A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29FB5-1E99-4AEE-8E83-69B8BC68B5AE}" type="datetimeFigureOut">
              <a:rPr lang="es-EC" smtClean="0"/>
              <a:t>07/03/2022</a:t>
            </a:fld>
            <a:endParaRPr lang="es-EC"/>
          </a:p>
        </p:txBody>
      </p:sp>
      <p:sp>
        <p:nvSpPr>
          <p:cNvPr id="6" name="Marcador de pie de página 5">
            <a:extLst>
              <a:ext uri="{FF2B5EF4-FFF2-40B4-BE49-F238E27FC236}">
                <a16:creationId xmlns="" xmlns:a16="http://schemas.microsoft.com/office/drawing/2014/main" id="{99FA3B24-E906-4C04-965D-FF371E3AB2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="" xmlns:a16="http://schemas.microsoft.com/office/drawing/2014/main" id="{E327C159-EED5-480A-80F8-DB5F405F31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7DC039-B8F8-4CE2-9CC1-B2BCAEDD616C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9045267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DF09B8B8-A4D4-4F75-A20C-BEE3EF8BB7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="" xmlns:a16="http://schemas.microsoft.com/office/drawing/2014/main" id="{94E1C80C-390E-41A8-BC08-F3B447FCD31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C"/>
          </a:p>
        </p:txBody>
      </p:sp>
      <p:sp>
        <p:nvSpPr>
          <p:cNvPr id="4" name="Marcador de texto 3">
            <a:extLst>
              <a:ext uri="{FF2B5EF4-FFF2-40B4-BE49-F238E27FC236}">
                <a16:creationId xmlns="" xmlns:a16="http://schemas.microsoft.com/office/drawing/2014/main" id="{FDA1F3A6-4B9C-40A0-BE7D-45660D1E74B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="" xmlns:a16="http://schemas.microsoft.com/office/drawing/2014/main" id="{68140290-1856-4B80-8BED-9B9637EFD6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29FB5-1E99-4AEE-8E83-69B8BC68B5AE}" type="datetimeFigureOut">
              <a:rPr lang="es-EC" smtClean="0"/>
              <a:t>07/03/2022</a:t>
            </a:fld>
            <a:endParaRPr lang="es-EC"/>
          </a:p>
        </p:txBody>
      </p:sp>
      <p:sp>
        <p:nvSpPr>
          <p:cNvPr id="6" name="Marcador de pie de página 5">
            <a:extLst>
              <a:ext uri="{FF2B5EF4-FFF2-40B4-BE49-F238E27FC236}">
                <a16:creationId xmlns="" xmlns:a16="http://schemas.microsoft.com/office/drawing/2014/main" id="{FA805F37-3433-462A-A066-4CDD8B2B28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="" xmlns:a16="http://schemas.microsoft.com/office/drawing/2014/main" id="{D7AC5CFE-0106-4CD1-A20E-DE2C095305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7DC039-B8F8-4CE2-9CC1-B2BCAEDD616C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1354261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="" xmlns:a16="http://schemas.microsoft.com/office/drawing/2014/main" id="{39EE58C7-D271-4EF7-B1C7-5FE7061D07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2">
            <a:extLst>
              <a:ext uri="{FF2B5EF4-FFF2-40B4-BE49-F238E27FC236}">
                <a16:creationId xmlns="" xmlns:a16="http://schemas.microsoft.com/office/drawing/2014/main" id="{FABACCCE-B9AE-4999-9449-BF311F1520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="" xmlns:a16="http://schemas.microsoft.com/office/drawing/2014/main" id="{F3E5145B-47E5-488C-924A-A97B66D9649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929FB5-1E99-4AEE-8E83-69B8BC68B5AE}" type="datetimeFigureOut">
              <a:rPr lang="es-EC" smtClean="0"/>
              <a:t>07/03/2022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="" xmlns:a16="http://schemas.microsoft.com/office/drawing/2014/main" id="{67ED5CA6-35B6-4C90-B1EE-9DF13D10855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="" xmlns:a16="http://schemas.microsoft.com/office/drawing/2014/main" id="{9BA9BCF1-31BC-4073-B580-49FD4A9C290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7DC039-B8F8-4CE2-9CC1-B2BCAEDD616C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9347295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C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https://www.fisioterapia-online.com/glosario/electroterapia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830330"/>
          </a:xfrm>
        </p:spPr>
        <p:txBody>
          <a:bodyPr>
            <a:normAutofit fontScale="90000"/>
          </a:bodyPr>
          <a:lstStyle/>
          <a:p>
            <a:r>
              <a:rPr lang="es-EC" dirty="0" smtClean="0"/>
              <a:t>Iontoforesis.- </a:t>
            </a:r>
            <a:endParaRPr lang="es-EC" dirty="0"/>
          </a:p>
        </p:txBody>
      </p:sp>
      <p:sp>
        <p:nvSpPr>
          <p:cNvPr id="4" name="3 Subtítulo"/>
          <p:cNvSpPr>
            <a:spLocks noGrp="1"/>
          </p:cNvSpPr>
          <p:nvPr>
            <p:ph type="subTitle" idx="1"/>
          </p:nvPr>
        </p:nvSpPr>
        <p:spPr>
          <a:xfrm>
            <a:off x="515156" y="3602038"/>
            <a:ext cx="4250028" cy="1655762"/>
          </a:xfrm>
        </p:spPr>
        <p:txBody>
          <a:bodyPr/>
          <a:lstStyle/>
          <a:p>
            <a:r>
              <a:rPr lang="es-EC" dirty="0" smtClean="0"/>
              <a:t>Dr. Yanco Ocaña       </a:t>
            </a:r>
          </a:p>
          <a:p>
            <a:r>
              <a:rPr lang="es-EC" dirty="0" smtClean="0"/>
              <a:t>FARMACOLOGÍA     </a:t>
            </a:r>
            <a:endParaRPr lang="es-EC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21279" y="1952693"/>
            <a:ext cx="5503035" cy="3981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016855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C" dirty="0" smtClean="0"/>
              <a:t>Iontoforesis.- </a:t>
            </a:r>
            <a:endParaRPr lang="es-EC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C" dirty="0"/>
              <a:t>La </a:t>
            </a:r>
            <a:r>
              <a:rPr lang="es-EC" b="1" dirty="0"/>
              <a:t>iontoforesis</a:t>
            </a:r>
            <a:r>
              <a:rPr lang="es-EC" dirty="0"/>
              <a:t> es una técnica usada en tratamientos de </a:t>
            </a:r>
            <a:r>
              <a:rPr lang="es-EC" b="1" dirty="0"/>
              <a:t>Fisioterapia</a:t>
            </a:r>
            <a:r>
              <a:rPr lang="es-EC" dirty="0"/>
              <a:t> desde 1734, y que sigue vigente en la actualidad. Consiste en la capacidad de hacer migrar iones de una sustancia, en función de su polaridad, sometiéndolos a una corriente eléctrica continua.</a:t>
            </a:r>
            <a:endParaRPr lang="es-EC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78210" y="3477296"/>
            <a:ext cx="3940266" cy="29593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610444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C" dirty="0"/>
              <a:t>La </a:t>
            </a:r>
            <a:r>
              <a:rPr lang="es-EC" b="1" dirty="0"/>
              <a:t>iontoforesis</a:t>
            </a:r>
            <a:r>
              <a:rPr lang="es-EC" dirty="0"/>
              <a:t> es una </a:t>
            </a:r>
            <a:r>
              <a:rPr lang="es-EC" dirty="0" smtClean="0"/>
              <a:t>técnica.- </a:t>
            </a:r>
            <a:endParaRPr lang="es-EC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C" dirty="0"/>
              <a:t>T</a:t>
            </a:r>
            <a:r>
              <a:rPr lang="es-EC" b="1" dirty="0" smtClean="0"/>
              <a:t>ratamiento </a:t>
            </a:r>
            <a:r>
              <a:rPr lang="es-EC" b="1" dirty="0"/>
              <a:t>terapéutico</a:t>
            </a:r>
            <a:r>
              <a:rPr lang="es-EC" dirty="0"/>
              <a:t> que utiliza la acción de la </a:t>
            </a:r>
            <a:r>
              <a:rPr lang="es-EC" b="1" dirty="0"/>
              <a:t>corriente galvánica</a:t>
            </a:r>
            <a:r>
              <a:rPr lang="es-EC" dirty="0"/>
              <a:t>, para introducir </a:t>
            </a:r>
            <a:r>
              <a:rPr lang="es-EC" b="1" dirty="0"/>
              <a:t>iones</a:t>
            </a:r>
            <a:r>
              <a:rPr lang="es-EC" dirty="0"/>
              <a:t> hacia el interior de la piel y de cierto tejidos. </a:t>
            </a:r>
            <a:r>
              <a:rPr lang="es-EC" dirty="0" smtClean="0"/>
              <a:t>(medicamentos </a:t>
            </a:r>
            <a:r>
              <a:rPr lang="es-EC" dirty="0"/>
              <a:t>locales a una </a:t>
            </a:r>
            <a:r>
              <a:rPr lang="es-EC" dirty="0" smtClean="0"/>
              <a:t>zona específica.</a:t>
            </a:r>
            <a:endParaRPr lang="es-EC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76540" y="3538070"/>
            <a:ext cx="4663561" cy="26696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849733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C" b="1" dirty="0"/>
              <a:t>Para qué sirve la iontoforesis</a:t>
            </a:r>
            <a:r>
              <a:rPr lang="es-EC" b="1" dirty="0" smtClean="0"/>
              <a:t>?</a:t>
            </a:r>
            <a:endParaRPr lang="es-EC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C" dirty="0" smtClean="0"/>
              <a:t>La</a:t>
            </a:r>
            <a:r>
              <a:rPr lang="es-EC" dirty="0"/>
              <a:t> </a:t>
            </a:r>
            <a:r>
              <a:rPr lang="es-EC" b="1" dirty="0"/>
              <a:t>corriente galvánica</a:t>
            </a:r>
            <a:r>
              <a:rPr lang="es-EC" dirty="0"/>
              <a:t> es la usada para este tipo de tratamiento, la </a:t>
            </a:r>
            <a:r>
              <a:rPr lang="es-EC" b="1" dirty="0"/>
              <a:t>iontoforesis</a:t>
            </a:r>
            <a:r>
              <a:rPr lang="es-EC" dirty="0"/>
              <a:t> sirve para aliviar el dolor de diversas </a:t>
            </a:r>
            <a:r>
              <a:rPr lang="es-EC" dirty="0" smtClean="0"/>
              <a:t>patologías.</a:t>
            </a:r>
            <a:r>
              <a:rPr lang="es-EC" dirty="0"/>
              <a:t> </a:t>
            </a:r>
          </a:p>
          <a:p>
            <a:endParaRPr lang="es-EC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2592" y="3656192"/>
            <a:ext cx="3267075" cy="1400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97014" y="2941160"/>
            <a:ext cx="3418402" cy="34953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510237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C" b="1" dirty="0"/>
              <a:t>¿En qué casos no se puede usar la iontoforesis?</a:t>
            </a:r>
            <a:br>
              <a:rPr lang="es-EC" b="1" dirty="0"/>
            </a:br>
            <a:endParaRPr lang="es-EC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C" dirty="0"/>
              <a:t>Al igual que otros tipos de </a:t>
            </a:r>
            <a:r>
              <a:rPr lang="es-EC" b="1" dirty="0"/>
              <a:t>corrientes </a:t>
            </a:r>
            <a:r>
              <a:rPr lang="es-EC" dirty="0"/>
              <a:t>usadas en la </a:t>
            </a:r>
            <a:r>
              <a:rPr lang="es-EC" b="1" u="sng" dirty="0">
                <a:hlinkClick r:id="rId2"/>
              </a:rPr>
              <a:t>electroterapia</a:t>
            </a:r>
            <a:r>
              <a:rPr lang="es-EC" dirty="0"/>
              <a:t>, </a:t>
            </a:r>
            <a:r>
              <a:rPr lang="es-EC" dirty="0" smtClean="0"/>
              <a:t>no </a:t>
            </a:r>
            <a:r>
              <a:rPr lang="es-EC" dirty="0"/>
              <a:t>debe se aplicada en pacientes </a:t>
            </a:r>
            <a:r>
              <a:rPr lang="es-EC" dirty="0" smtClean="0"/>
              <a:t>con alteraciones </a:t>
            </a:r>
            <a:r>
              <a:rPr lang="es-EC" dirty="0"/>
              <a:t>sensitivas, heridas o trastornos en la piel, alergia a los medicamentos o a los materiales del electrodo, </a:t>
            </a:r>
            <a:r>
              <a:rPr lang="es-EC" dirty="0" smtClean="0"/>
              <a:t>marcapasos</a:t>
            </a:r>
            <a:r>
              <a:rPr lang="es-EC" dirty="0"/>
              <a:t>, implantes, enfermedades cardíacas, mujeres embarazadas y en zonas sensibles como lo es el cerebro.</a:t>
            </a:r>
            <a:endParaRPr lang="es-EC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1991" y="4111917"/>
            <a:ext cx="3841579" cy="22760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51728" y="4274110"/>
            <a:ext cx="2143125" cy="2143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458623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C" b="1" dirty="0"/>
              <a:t>Cuáles son los efectos de la iontoforesis</a:t>
            </a:r>
            <a:r>
              <a:rPr lang="es-EC" b="1" dirty="0" smtClean="0"/>
              <a:t>?</a:t>
            </a:r>
            <a:endParaRPr lang="es-EC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C" dirty="0"/>
              <a:t>La </a:t>
            </a:r>
            <a:r>
              <a:rPr lang="es-EC" b="1" dirty="0"/>
              <a:t>iontoforesis</a:t>
            </a:r>
            <a:r>
              <a:rPr lang="es-EC" dirty="0"/>
              <a:t> gracias a la corriente de intensidad continúa, puede ser utilizada en los </a:t>
            </a:r>
            <a:r>
              <a:rPr lang="es-EC" b="1" dirty="0"/>
              <a:t>tratamientos</a:t>
            </a:r>
            <a:r>
              <a:rPr lang="es-EC" dirty="0"/>
              <a:t> que tienen objetivos antisépticos, para estimular la cicatrización, evitar acumulación de hongos en la región, disminuir edemas y hematomas, producir </a:t>
            </a:r>
            <a:r>
              <a:rPr lang="es-EC" dirty="0" smtClean="0"/>
              <a:t>analgesia.</a:t>
            </a:r>
            <a:endParaRPr lang="es-EC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6823" y="3755869"/>
            <a:ext cx="4610636" cy="26635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12924" y="3755869"/>
            <a:ext cx="4095482" cy="25435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414441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C" dirty="0"/>
              <a:t>El </a:t>
            </a:r>
            <a:r>
              <a:rPr lang="es-EC" dirty="0" smtClean="0"/>
              <a:t>objetivo,. </a:t>
            </a:r>
            <a:endParaRPr lang="es-EC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C" dirty="0"/>
              <a:t>E</a:t>
            </a:r>
            <a:r>
              <a:rPr lang="es-EC" dirty="0" smtClean="0"/>
              <a:t>nvío </a:t>
            </a:r>
            <a:r>
              <a:rPr lang="es-EC" dirty="0"/>
              <a:t>de concentraciones terapéuticas de una droga a una superficie limitada, con una exposición mínima del resto del organismo a dicha sustancia. El efecto contrario, es decir, la repulsión de los iones de igual signo hacia el polo de distinto signo se le conoce como </a:t>
            </a:r>
            <a:r>
              <a:rPr lang="es-EC" dirty="0" smtClean="0"/>
              <a:t>capacitancia.</a:t>
            </a:r>
            <a:endParaRPr lang="es-EC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2318" y="3841460"/>
            <a:ext cx="3841579" cy="22760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8503434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2376</TotalTime>
  <Words>100</Words>
  <Application>Microsoft Office PowerPoint</Application>
  <PresentationFormat>Personalizado</PresentationFormat>
  <Paragraphs>15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8" baseType="lpstr">
      <vt:lpstr>Tema de Office</vt:lpstr>
      <vt:lpstr>Iontoforesis.- </vt:lpstr>
      <vt:lpstr>Iontoforesis.- </vt:lpstr>
      <vt:lpstr>La iontoforesis es una técnica.- </vt:lpstr>
      <vt:lpstr>Para qué sirve la iontoforesis?</vt:lpstr>
      <vt:lpstr>¿En qué casos no se puede usar la iontoforesis? </vt:lpstr>
      <vt:lpstr>Cuáles son los efectos de la iontoforesis?</vt:lpstr>
      <vt:lpstr>El objetivo,.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FARMACOCINÉTICA</dc:title>
  <dc:creator>Usuario</dc:creator>
  <cp:lastModifiedBy>Yanco Danilo Ocaña Villacres</cp:lastModifiedBy>
  <cp:revision>14</cp:revision>
  <dcterms:created xsi:type="dcterms:W3CDTF">2018-05-04T04:48:19Z</dcterms:created>
  <dcterms:modified xsi:type="dcterms:W3CDTF">2022-03-08T22:00:38Z</dcterms:modified>
</cp:coreProperties>
</file>