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58" r:id="rId3"/>
    <p:sldId id="320" r:id="rId4"/>
    <p:sldId id="257" r:id="rId5"/>
    <p:sldId id="318" r:id="rId6"/>
    <p:sldId id="319" r:id="rId7"/>
    <p:sldId id="316" r:id="rId8"/>
    <p:sldId id="321" r:id="rId9"/>
    <p:sldId id="322" r:id="rId10"/>
    <p:sldId id="323" r:id="rId11"/>
    <p:sldId id="325" r:id="rId12"/>
    <p:sldId id="326" r:id="rId13"/>
    <p:sldId id="332" r:id="rId14"/>
    <p:sldId id="327" r:id="rId15"/>
    <p:sldId id="328" r:id="rId16"/>
    <p:sldId id="337" r:id="rId17"/>
    <p:sldId id="338" r:id="rId18"/>
    <p:sldId id="330" r:id="rId19"/>
    <p:sldId id="331" r:id="rId20"/>
    <p:sldId id="335" r:id="rId21"/>
    <p:sldId id="339" r:id="rId22"/>
    <p:sldId id="340" r:id="rId23"/>
    <p:sldId id="361" r:id="rId24"/>
    <p:sldId id="362" r:id="rId25"/>
    <p:sldId id="363" r:id="rId26"/>
    <p:sldId id="364" r:id="rId27"/>
    <p:sldId id="366" r:id="rId28"/>
    <p:sldId id="342" r:id="rId29"/>
    <p:sldId id="344" r:id="rId30"/>
    <p:sldId id="343" r:id="rId31"/>
    <p:sldId id="368" r:id="rId32"/>
    <p:sldId id="341" r:id="rId33"/>
    <p:sldId id="345" r:id="rId34"/>
    <p:sldId id="369" r:id="rId35"/>
    <p:sldId id="267" r:id="rId36"/>
    <p:sldId id="259" r:id="rId37"/>
    <p:sldId id="268" r:id="rId38"/>
    <p:sldId id="269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79956-0F35-4F34-9612-AD2F63511FBA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F471-A531-4F98-A67C-B60F40720E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96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A0CB7-5FBE-4940-BD3D-E1054FE52F41}" type="slidenum">
              <a:rPr lang="es-ES" altLang="es-ES"/>
              <a:pPr/>
              <a:t>8</a:t>
            </a:fld>
            <a:endParaRPr lang="es-ES" altLang="es-E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2D970-9E00-4C46-B2CF-7C22060A316D}" type="slidenum">
              <a:rPr lang="es-ES" altLang="es-ES"/>
              <a:pPr/>
              <a:t>9</a:t>
            </a:fld>
            <a:endParaRPr lang="es-ES" altLang="es-E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C3908-8118-4FCC-B630-7867075B2570}" type="slidenum">
              <a:rPr lang="es-ES" altLang="es-ES"/>
              <a:pPr/>
              <a:t>13</a:t>
            </a:fld>
            <a:endParaRPr lang="es-ES" alt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FC450-4CF7-4002-B520-4DD1DCC65806}" type="slidenum">
              <a:rPr lang="es-ES" altLang="es-ES"/>
              <a:pPr/>
              <a:t>16</a:t>
            </a:fld>
            <a:endParaRPr lang="es-ES" altLang="es-E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13DBB-850E-4179-AA82-E4640EEA8403}" type="slidenum">
              <a:rPr lang="es-ES" altLang="es-ES"/>
              <a:pPr/>
              <a:t>17</a:t>
            </a:fld>
            <a:endParaRPr lang="es-ES" altLang="es-E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ED266-20D4-4DA3-B0B0-2466F30F749E}" type="slidenum">
              <a:rPr lang="es-ES" altLang="es-ES"/>
              <a:pPr/>
              <a:t>20</a:t>
            </a:fld>
            <a:endParaRPr lang="es-ES" alt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3C84F-06D6-4980-9BFE-22B1ACAB5819}" type="slidenum">
              <a:rPr lang="es-ES" altLang="es-ES"/>
              <a:pPr/>
              <a:t>35</a:t>
            </a:fld>
            <a:endParaRPr lang="es-ES" altLang="es-E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0BFA2-60BE-4CB6-8E25-76486C66C05C}" type="slidenum">
              <a:rPr lang="es-ES" altLang="es-ES"/>
              <a:pPr/>
              <a:t>37</a:t>
            </a:fld>
            <a:endParaRPr lang="es-ES" altLang="es-E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1FC86-6E35-4D54-9DC5-04F6BACCE9C6}" type="slidenum">
              <a:rPr lang="es-ES" altLang="es-ES"/>
              <a:pPr/>
              <a:t>38</a:t>
            </a:fld>
            <a:endParaRPr lang="es-ES" altLang="es-E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1A2559-B8D9-4E94-9E33-7374E9A6319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03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CD901B-0985-45EC-9ED2-443EE72F0822}" type="datetimeFigureOut">
              <a:rPr lang="es-ES" smtClean="0"/>
              <a:t>11/08/2020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A42398-3C34-4ACF-8A62-3C61087A3A8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Unidad V	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Producción apícola</a:t>
            </a:r>
          </a:p>
        </p:txBody>
      </p:sp>
    </p:spTree>
    <p:extLst>
      <p:ext uri="{BB962C8B-B14F-4D97-AF65-F5344CB8AC3E}">
        <p14:creationId xmlns:p14="http://schemas.microsoft.com/office/powerpoint/2010/main" val="163756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latin typeface="Algerian" pitchFamily="82" charset="0"/>
              </a:rPr>
              <a:t>ABEJAS - anatomía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Poseen seis </a:t>
            </a:r>
            <a:r>
              <a:rPr lang="es-ES" alt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patas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herramienta de trabajo muy perfeccionada: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Patas delanteras, provistas de pequeñas ventosas le permiten agarrar el polen, engancharse a cualquier soporte.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Patas posteriores peludas y con hendiduras en forma de cuchara, dotadas de bolsas de polen o cestillas y de ganchos que le permiten colgarse unas de otras para formar un enjambre o una cadena cerera.</a:t>
            </a:r>
            <a:endParaRPr lang="es-ES_tradnl" alt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s-ES" alt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Abdomen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contiene: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Buche donde acumula el néctar, miel y el agua, que puede luego expulsar conforme a sus necesidades.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pares de alas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membranosas</a:t>
            </a:r>
            <a:r>
              <a:rPr lang="es-ES_tradnl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ofrecen menor resistencia al aire y le permiten volar en todos los sentidos, poderosos ventiladores, emiten sonidos para comunicarse.</a:t>
            </a:r>
            <a:r>
              <a:rPr lang="es-ES_tradnl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alt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_tradnl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Aguijón, asociado Aparato Reproductor y al reservorio de veneno. Pica y muere.</a:t>
            </a:r>
          </a:p>
        </p:txBody>
      </p:sp>
    </p:spTree>
    <p:extLst>
      <p:ext uri="{BB962C8B-B14F-4D97-AF65-F5344CB8AC3E}">
        <p14:creationId xmlns:p14="http://schemas.microsoft.com/office/powerpoint/2010/main" val="140717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ABEJA REINA</a:t>
            </a:r>
            <a:endParaRPr lang="es-ES" altLang="es-ES">
              <a:latin typeface="Algerian" pitchFamily="82" charset="0"/>
            </a:endParaRPr>
          </a:p>
        </p:txBody>
      </p:sp>
      <p:pic>
        <p:nvPicPr>
          <p:cNvPr id="157700" name="Picture 4" descr="1p2rec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30241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 descr="1p3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9138"/>
            <a:ext cx="38100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97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ABEJA REINA</a:t>
            </a:r>
            <a:endParaRPr lang="es-ES" altLang="es-ES">
              <a:latin typeface="Algerian" pitchFamily="82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424863" cy="4537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Única hembra fértil de la Colonia, pone huevos fecundados que dan origen a abejas obreras infértiles y huevos no fecundados que darán origen a zánganos fértiles por partenogénesis.</a:t>
            </a:r>
          </a:p>
          <a:p>
            <a:pPr>
              <a:lnSpc>
                <a:spcPct val="80000"/>
              </a:lnSpc>
            </a:pPr>
            <a:r>
              <a:rPr lang="es-ES_tradnl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los 3 a 6 días después de su nacimiento realiza los </a:t>
            </a:r>
            <a:r>
              <a:rPr lang="es-ES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vuelos de fecundación a 30 </a:t>
            </a:r>
            <a:r>
              <a:rPr lang="es-ES" alt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es-ES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alto en el horario de mayor temperatura.</a:t>
            </a:r>
          </a:p>
          <a:p>
            <a:pPr>
              <a:lnSpc>
                <a:spcPct val="80000"/>
              </a:lnSpc>
            </a:pPr>
            <a:r>
              <a:rPr lang="es-ES_tradnl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fecunda una sola vez en su vida con </a:t>
            </a:r>
            <a:r>
              <a:rPr lang="es-ES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varios zánganos (más de 15) en los diversos vuelos y acumula en la </a:t>
            </a:r>
            <a:r>
              <a:rPr lang="es-ES" alt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espermoteca</a:t>
            </a:r>
            <a:r>
              <a:rPr lang="es-ES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espermatozoides del macho.</a:t>
            </a:r>
          </a:p>
          <a:p>
            <a:pPr>
              <a:lnSpc>
                <a:spcPct val="80000"/>
              </a:lnSpc>
            </a:pPr>
            <a:r>
              <a:rPr lang="es-ES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vez fecundada vuelve a la colmena, dónde empieza su vida de </a:t>
            </a:r>
            <a:r>
              <a:rPr lang="es-ES" alt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ponedora</a:t>
            </a:r>
            <a:r>
              <a:rPr lang="es-ES" alt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¡hasta 2.000 huevos al día! Cerca de 1 huevo por minuto.</a:t>
            </a:r>
            <a:endParaRPr lang="es-ES_tradnl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altLang="es-ES"/>
          </a:p>
        </p:txBody>
      </p:sp>
      <p:pic>
        <p:nvPicPr>
          <p:cNvPr id="41988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3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692275" y="333375"/>
            <a:ext cx="1800225" cy="457200"/>
          </a:xfrm>
          <a:prstGeom prst="rect">
            <a:avLst/>
          </a:prstGeom>
          <a:solidFill>
            <a:srgbClr val="EAB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/>
              <a:t>LA REINA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795963" y="6165850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Abejas rodeando a la reina</a:t>
            </a:r>
          </a:p>
        </p:txBody>
      </p:sp>
      <p:pic>
        <p:nvPicPr>
          <p:cNvPr id="41994" name="Picture 10" descr="rein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8565" r="15076" b="5731"/>
          <a:stretch>
            <a:fillRect/>
          </a:stretch>
        </p:blipFill>
        <p:spPr bwMode="auto">
          <a:xfrm>
            <a:off x="6084888" y="260350"/>
            <a:ext cx="219075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68312" y="1844675"/>
            <a:ext cx="4967287" cy="4093428"/>
          </a:xfrm>
          <a:prstGeom prst="rect">
            <a:avLst/>
          </a:prstGeom>
          <a:solidFill>
            <a:srgbClr val="F4CE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/>
              <a:t> HEMBRA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/>
              <a:t>XX (diploide)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>
                <a:sym typeface="Wingdings" pitchFamily="2" charset="2"/>
              </a:rPr>
              <a:t>Jalea Real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/>
              <a:t>16 días</a:t>
            </a:r>
            <a:r>
              <a:rPr lang="es-ES" altLang="es-ES" sz="2000" b="1" dirty="0">
                <a:sym typeface="Wingdings" pitchFamily="2" charset="2"/>
              </a:rPr>
              <a:t> 3-7 años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>
                <a:sym typeface="Wingdings" pitchFamily="2" charset="2"/>
              </a:rPr>
              <a:t>Gran abdomen  Reproducción.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>
                <a:sym typeface="Wingdings" pitchFamily="2" charset="2"/>
              </a:rPr>
              <a:t>Sin cestillas.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>
                <a:sym typeface="Wingdings" pitchFamily="2" charset="2"/>
              </a:rPr>
              <a:t>Lengua corta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>
                <a:sym typeface="Wingdings" pitchFamily="2" charset="2"/>
              </a:rPr>
              <a:t>Aguijón curvo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sz="2000" b="1" dirty="0">
                <a:sym typeface="Wingdings" pitchFamily="2" charset="2"/>
              </a:rPr>
              <a:t>Feromona Real.</a:t>
            </a:r>
          </a:p>
        </p:txBody>
      </p:sp>
      <p:pic>
        <p:nvPicPr>
          <p:cNvPr id="41997" name="Picture 13" descr="22 Reina con su cor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386138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084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" altLang="es-ES">
                <a:latin typeface="Algerian" pitchFamily="82" charset="0"/>
              </a:rPr>
              <a:t>ABEJA OBRERA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8281987" cy="5111750"/>
          </a:xfrm>
        </p:spPr>
        <p:txBody>
          <a:bodyPr/>
          <a:lstStyle/>
          <a:p>
            <a:r>
              <a:rPr lang="es-ES_tradnl" altLang="es-ES" sz="2000" dirty="0"/>
              <a:t>En la etapa larval son alimentadas con polen, néctar o miel diluida.</a:t>
            </a:r>
          </a:p>
          <a:p>
            <a:r>
              <a:rPr lang="es-ES_tradnl" altLang="es-ES" sz="2000" dirty="0"/>
              <a:t>Abejas Hembras Infértiles, las más numerosas (20 a 70/80.000).</a:t>
            </a:r>
          </a:p>
          <a:p>
            <a:r>
              <a:rPr lang="es-ES" altLang="es-ES" sz="2000" dirty="0"/>
              <a:t>Tienen una vida media de 45 días.</a:t>
            </a:r>
          </a:p>
          <a:p>
            <a:r>
              <a:rPr lang="es-ES_tradnl" altLang="es-ES" sz="2000" dirty="0"/>
              <a:t>Durante su vida realizan todas las tareas de la colmena.</a:t>
            </a:r>
          </a:p>
          <a:p>
            <a:r>
              <a:rPr lang="es-ES_tradnl" altLang="es-ES" sz="2000" dirty="0"/>
              <a:t>También poseen feromonas.</a:t>
            </a:r>
          </a:p>
          <a:p>
            <a:endParaRPr lang="es-ES_tradnl" altLang="es-ES" sz="2000" dirty="0"/>
          </a:p>
          <a:p>
            <a:pPr>
              <a:buFont typeface="Wingdings" pitchFamily="2" charset="2"/>
              <a:buNone/>
            </a:pPr>
            <a:endParaRPr lang="es-ES_tradnl" altLang="es-ES" sz="2000" dirty="0"/>
          </a:p>
          <a:p>
            <a:pPr>
              <a:buFont typeface="Wingdings" pitchFamily="2" charset="2"/>
              <a:buNone/>
            </a:pPr>
            <a:endParaRPr lang="es-ES" altLang="es-ES" dirty="0"/>
          </a:p>
        </p:txBody>
      </p:sp>
      <p:graphicFrame>
        <p:nvGraphicFramePr>
          <p:cNvPr id="99420" name="Group 92"/>
          <p:cNvGraphicFramePr>
            <a:graphicFrameLocks noGrp="1"/>
          </p:cNvGraphicFramePr>
          <p:nvPr>
            <p:ph type="tbl" idx="1"/>
          </p:nvPr>
        </p:nvGraphicFramePr>
        <p:xfrm>
          <a:off x="755650" y="3789363"/>
          <a:ext cx="8208963" cy="234696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6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Edad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Tarea asignada en función de la edad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– 4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Limpiadora: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Limpia los alvéolos y la colmena.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5 - 11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Nodriza: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alimentan las larvas de los alvéolos.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11 - 13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Almacenera: 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almacena polen, néctar, própolis y agua y ventila la colmena.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14 - 17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Cerera: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Elabora los panales (Glánd. abd. prod. de cera desarrollada).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18 - 21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Centinela:</a:t>
                      </a:r>
                      <a:r>
                        <a:rPr kumimoji="0" lang="es-ES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 guardia en la piquera y realizan 1º vuelos fuera.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22 - </a:t>
                      </a: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Pecoreadora: </a:t>
                      </a:r>
                      <a:r>
                        <a:rPr kumimoji="0" lang="es-ES_tradnl" alt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trae pólen, néctar, propolis y agua a la colmena.</a:t>
                      </a:r>
                      <a:endParaRPr kumimoji="0" lang="es-ES" alt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8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Abeja recolectando pole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60575"/>
            <a:ext cx="2432050" cy="208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" altLang="es-ES">
                <a:latin typeface="Algerian" pitchFamily="82" charset="0"/>
              </a:rPr>
              <a:t>ABEJA OBRERA</a:t>
            </a:r>
          </a:p>
        </p:txBody>
      </p:sp>
      <p:pic>
        <p:nvPicPr>
          <p:cNvPr id="102405" name="Picture 5" descr="Abeja lib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26654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011863" y="1557338"/>
            <a:ext cx="172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altLang="es-ES" sz="2000">
                <a:latin typeface="Arial" charset="0"/>
              </a:rPr>
              <a:t>Abeja libando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187450" y="1557338"/>
            <a:ext cx="267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altLang="es-ES" sz="2000">
                <a:latin typeface="Arial" charset="0"/>
              </a:rPr>
              <a:t>Recolección del polen</a:t>
            </a:r>
          </a:p>
        </p:txBody>
      </p:sp>
      <p:pic>
        <p:nvPicPr>
          <p:cNvPr id="102408" name="Picture 8" descr="Abeja recolectando polen en donde indica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25209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1" name="Picture 11" descr="liba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6654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1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altLang="es-ES"/>
          </a:p>
        </p:txBody>
      </p:sp>
      <p:pic>
        <p:nvPicPr>
          <p:cNvPr id="44036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3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331913" y="404813"/>
            <a:ext cx="4968875" cy="457200"/>
          </a:xfrm>
          <a:prstGeom prst="rect">
            <a:avLst/>
          </a:prstGeom>
          <a:solidFill>
            <a:srgbClr val="D4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/>
              <a:t>ÓRGANOS  DE LAS OBRERAS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211638" y="4941888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1"/>
              <a:t>Aguijón </a:t>
            </a:r>
          </a:p>
        </p:txBody>
      </p:sp>
      <p:pic>
        <p:nvPicPr>
          <p:cNvPr id="44046" name="Picture 14" descr="35 Aguijón de obr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3167063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47 Pinzas bucales de obr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02418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29 Obreras alimentando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7513"/>
            <a:ext cx="3024187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9" name="Picture 17" descr="48 Patas con bolas de pol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12668" b="6728"/>
          <a:stretch>
            <a:fillRect/>
          </a:stretch>
        </p:blipFill>
        <p:spPr bwMode="auto">
          <a:xfrm>
            <a:off x="6469063" y="1125538"/>
            <a:ext cx="2344737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900113" y="1268413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1"/>
              <a:t>Lengua larga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211638" y="24923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1"/>
              <a:t>Cestillas</a:t>
            </a:r>
          </a:p>
        </p:txBody>
      </p:sp>
    </p:spTree>
    <p:extLst>
      <p:ext uri="{BB962C8B-B14F-4D97-AF65-F5344CB8AC3E}">
        <p14:creationId xmlns:p14="http://schemas.microsoft.com/office/powerpoint/2010/main" val="40636631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692275" y="333375"/>
            <a:ext cx="5832475" cy="457200"/>
          </a:xfrm>
          <a:prstGeom prst="rect">
            <a:avLst/>
          </a:prstGeom>
          <a:solidFill>
            <a:srgbClr val="D4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/>
              <a:t>ACTIVIDADES DE LAS OBRERAS</a:t>
            </a:r>
          </a:p>
        </p:txBody>
      </p:sp>
      <p:pic>
        <p:nvPicPr>
          <p:cNvPr id="54283" name="Picture 11" descr="PANAL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8" t="14462"/>
          <a:stretch>
            <a:fillRect/>
          </a:stretch>
        </p:blipFill>
        <p:spPr bwMode="auto">
          <a:xfrm>
            <a:off x="4067175" y="765175"/>
            <a:ext cx="4821238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39750" y="1844675"/>
            <a:ext cx="3527425" cy="366713"/>
          </a:xfrm>
          <a:prstGeom prst="rect">
            <a:avLst/>
          </a:prstGeom>
          <a:solidFill>
            <a:srgbClr val="D4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VERANO : 6- 8 SEMANAS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39750" y="2420938"/>
            <a:ext cx="3167063" cy="366712"/>
          </a:xfrm>
          <a:prstGeom prst="rect">
            <a:avLst/>
          </a:prstGeom>
          <a:solidFill>
            <a:srgbClr val="D4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INVIERNO : 6 -8 MESES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79388" y="1268413"/>
            <a:ext cx="3816350" cy="376237"/>
          </a:xfrm>
          <a:prstGeom prst="rect">
            <a:avLst/>
          </a:prstGeom>
          <a:solidFill>
            <a:srgbClr val="D4D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¿CUÁNTO VIVE UNA  OBRERA? 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066800" y="4572000"/>
            <a:ext cx="2592388" cy="1192213"/>
          </a:xfrm>
          <a:prstGeom prst="rect">
            <a:avLst/>
          </a:prstGeom>
          <a:solidFill>
            <a:srgbClr val="D4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b="1"/>
              <a:t>Consumo de polen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b="1"/>
              <a:t>Cría de larvas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ES" b="1"/>
              <a:t>Pecorea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28600" y="4114800"/>
            <a:ext cx="3429000" cy="376238"/>
          </a:xfrm>
          <a:prstGeom prst="rect">
            <a:avLst/>
          </a:prstGeom>
          <a:solidFill>
            <a:srgbClr val="D4D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b="1"/>
              <a:t>Factores de envejecimiento</a:t>
            </a:r>
            <a:endParaRPr lang="en-US" altLang="es-ES" b="1"/>
          </a:p>
        </p:txBody>
      </p:sp>
    </p:spTree>
    <p:extLst>
      <p:ext uri="{BB962C8B-B14F-4D97-AF65-F5344CB8AC3E}">
        <p14:creationId xmlns:p14="http://schemas.microsoft.com/office/powerpoint/2010/main" val="9034822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ABEJA ZÁNGANO</a:t>
            </a:r>
            <a:endParaRPr lang="es-ES" altLang="es-ES">
              <a:latin typeface="Algerian" pitchFamily="82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863" y="1600200"/>
            <a:ext cx="7627937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_tradnl" altLang="es-ES" sz="2400" dirty="0"/>
              <a:t>Son las abejas machos de la colonia.</a:t>
            </a:r>
          </a:p>
          <a:p>
            <a:pPr>
              <a:lnSpc>
                <a:spcPct val="90000"/>
              </a:lnSpc>
            </a:pPr>
            <a:r>
              <a:rPr lang="es-ES_tradnl" altLang="es-ES" sz="2400" dirty="0"/>
              <a:t>Nacen de huevos NO fecundados (Partenogénesis)</a:t>
            </a:r>
            <a:endParaRPr lang="es-ES" altLang="es-ES" sz="2400" dirty="0"/>
          </a:p>
          <a:p>
            <a:pPr>
              <a:lnSpc>
                <a:spcPct val="90000"/>
              </a:lnSpc>
            </a:pPr>
            <a:r>
              <a:rPr lang="es-ES" altLang="es-ES" sz="2400" dirty="0"/>
              <a:t>Gordos, redondos y peludos.</a:t>
            </a:r>
          </a:p>
          <a:p>
            <a:pPr>
              <a:lnSpc>
                <a:spcPct val="90000"/>
              </a:lnSpc>
            </a:pPr>
            <a:r>
              <a:rPr lang="es-ES" altLang="es-ES" sz="2400" dirty="0"/>
              <a:t>Viven en primavera y en verano.</a:t>
            </a:r>
          </a:p>
          <a:p>
            <a:pPr>
              <a:lnSpc>
                <a:spcPct val="90000"/>
              </a:lnSpc>
            </a:pPr>
            <a:r>
              <a:rPr lang="es-ES_tradnl" altLang="es-ES" sz="2400" b="1" u="sng" dirty="0">
                <a:solidFill>
                  <a:schemeClr val="hlink"/>
                </a:solidFill>
              </a:rPr>
              <a:t>Función:</a:t>
            </a:r>
            <a:r>
              <a:rPr lang="es-ES_tradnl" altLang="es-ES" sz="2400" dirty="0"/>
              <a:t> Fecundar a la nueva Reina, copulan en pleno vuelo y luego mueren.</a:t>
            </a:r>
          </a:p>
          <a:p>
            <a:pPr>
              <a:lnSpc>
                <a:spcPct val="90000"/>
              </a:lnSpc>
            </a:pPr>
            <a:r>
              <a:rPr lang="es-ES_tradnl" altLang="es-ES" sz="2400" dirty="0"/>
              <a:t>NO recolectan néctar ni polen.</a:t>
            </a:r>
          </a:p>
          <a:p>
            <a:pPr>
              <a:lnSpc>
                <a:spcPct val="90000"/>
              </a:lnSpc>
            </a:pPr>
            <a:r>
              <a:rPr lang="es-ES_tradnl" altLang="es-ES" sz="2400" dirty="0"/>
              <a:t>NO cuidan la colmena.</a:t>
            </a:r>
          </a:p>
          <a:p>
            <a:pPr>
              <a:lnSpc>
                <a:spcPct val="90000"/>
              </a:lnSpc>
            </a:pPr>
            <a:r>
              <a:rPr lang="es-ES_tradnl" altLang="es-ES" sz="2400" dirty="0"/>
              <a:t>Son alimentados por las obreras</a:t>
            </a:r>
          </a:p>
          <a:p>
            <a:pPr>
              <a:lnSpc>
                <a:spcPct val="90000"/>
              </a:lnSpc>
            </a:pPr>
            <a:r>
              <a:rPr lang="es-ES_tradnl" altLang="es-ES" sz="2400" dirty="0"/>
              <a:t>NO poseen aguijón (contenedor de huevos modificado)</a:t>
            </a:r>
            <a:endParaRPr lang="es-ES" altLang="es-ES" sz="2400" dirty="0"/>
          </a:p>
        </p:txBody>
      </p:sp>
    </p:spTree>
    <p:extLst>
      <p:ext uri="{BB962C8B-B14F-4D97-AF65-F5344CB8AC3E}">
        <p14:creationId xmlns:p14="http://schemas.microsoft.com/office/powerpoint/2010/main" val="81309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ABEJA ZÁNGANO</a:t>
            </a:r>
            <a:endParaRPr lang="es-ES" altLang="es-ES">
              <a:latin typeface="Algerian" pitchFamily="82" charset="0"/>
            </a:endParaRPr>
          </a:p>
        </p:txBody>
      </p:sp>
      <p:pic>
        <p:nvPicPr>
          <p:cNvPr id="167940" name="Picture 4" descr="5p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916113"/>
            <a:ext cx="5853112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6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4" name="Picture 8" descr="btls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713686"/>
            <a:ext cx="32797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250825" y="1700213"/>
            <a:ext cx="6983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 altLang="es-E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es-ES" b="1" dirty="0"/>
              <a:t>Concepto</a:t>
            </a:r>
            <a:r>
              <a:rPr lang="pt-BR" altLang="es-ES" b="1" dirty="0">
                <a:solidFill>
                  <a:srgbClr val="000000"/>
                </a:solidFill>
              </a:rPr>
              <a:t> </a:t>
            </a:r>
            <a:r>
              <a:rPr lang="pt-BR" altLang="es-ES" b="1" dirty="0"/>
              <a:t>de Apicultura</a:t>
            </a:r>
            <a:br>
              <a:rPr lang="pt-BR" alt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23328"/>
            <a:ext cx="4176464" cy="3508977"/>
          </a:xfrm>
        </p:spPr>
        <p:txBody>
          <a:bodyPr>
            <a:normAutofit lnSpcReduction="10000"/>
          </a:bodyPr>
          <a:lstStyle/>
          <a:p>
            <a:r>
              <a:rPr lang="pt-BR" altLang="es-ES" b="1" dirty="0">
                <a:latin typeface="Times New Roman" pitchFamily="18" charset="0"/>
              </a:rPr>
              <a:t>Es </a:t>
            </a:r>
            <a:r>
              <a:rPr lang="pt-BR" altLang="es-ES" b="1" dirty="0" err="1">
                <a:latin typeface="Times New Roman" pitchFamily="18" charset="0"/>
              </a:rPr>
              <a:t>la</a:t>
            </a:r>
            <a:r>
              <a:rPr lang="pt-BR" altLang="es-ES" b="1" dirty="0">
                <a:latin typeface="Times New Roman" pitchFamily="18" charset="0"/>
              </a:rPr>
              <a:t> rama de </a:t>
            </a:r>
            <a:r>
              <a:rPr lang="pt-BR" altLang="es-ES" b="1" dirty="0" err="1">
                <a:latin typeface="Times New Roman" pitchFamily="18" charset="0"/>
              </a:rPr>
              <a:t>la</a:t>
            </a:r>
            <a:r>
              <a:rPr lang="pt-BR" altLang="es-ES" b="1" dirty="0">
                <a:latin typeface="Times New Roman" pitchFamily="18" charset="0"/>
              </a:rPr>
              <a:t> </a:t>
            </a:r>
            <a:r>
              <a:rPr lang="pt-BR" altLang="es-ES" b="1" dirty="0" err="1">
                <a:latin typeface="Times New Roman" pitchFamily="18" charset="0"/>
              </a:rPr>
              <a:t>industria</a:t>
            </a:r>
            <a:r>
              <a:rPr lang="pt-BR" altLang="es-ES" b="1" dirty="0">
                <a:latin typeface="Times New Roman" pitchFamily="18" charset="0"/>
              </a:rPr>
              <a:t> animal que trata de </a:t>
            </a:r>
            <a:r>
              <a:rPr lang="pt-BR" altLang="es-ES" b="1" dirty="0" err="1">
                <a:latin typeface="Times New Roman" pitchFamily="18" charset="0"/>
              </a:rPr>
              <a:t>la</a:t>
            </a:r>
            <a:r>
              <a:rPr lang="pt-BR" altLang="es-ES" b="1" dirty="0">
                <a:latin typeface="Times New Roman" pitchFamily="18" charset="0"/>
              </a:rPr>
              <a:t> </a:t>
            </a:r>
            <a:r>
              <a:rPr lang="pt-BR" altLang="es-ES" b="1" dirty="0" err="1">
                <a:latin typeface="Times New Roman" pitchFamily="18" charset="0"/>
              </a:rPr>
              <a:t>crianza</a:t>
            </a:r>
            <a:r>
              <a:rPr lang="pt-BR" altLang="es-ES" b="1" dirty="0">
                <a:latin typeface="Times New Roman" pitchFamily="18" charset="0"/>
              </a:rPr>
              <a:t> racional de </a:t>
            </a:r>
            <a:r>
              <a:rPr lang="pt-BR" altLang="es-ES" b="1" dirty="0" err="1">
                <a:latin typeface="Times New Roman" pitchFamily="18" charset="0"/>
              </a:rPr>
              <a:t>la</a:t>
            </a:r>
            <a:r>
              <a:rPr lang="pt-BR" altLang="es-ES" b="1" dirty="0">
                <a:latin typeface="Times New Roman" pitchFamily="18" charset="0"/>
              </a:rPr>
              <a:t> </a:t>
            </a:r>
            <a:r>
              <a:rPr lang="pt-BR" altLang="es-ES" b="1" dirty="0" err="1">
                <a:latin typeface="Times New Roman" pitchFamily="18" charset="0"/>
              </a:rPr>
              <a:t>abeja</a:t>
            </a:r>
            <a:r>
              <a:rPr lang="pt-BR" altLang="es-ES" b="1" dirty="0">
                <a:latin typeface="Times New Roman" pitchFamily="18" charset="0"/>
              </a:rPr>
              <a:t> “</a:t>
            </a:r>
            <a:r>
              <a:rPr lang="pt-BR" altLang="es-ES" b="1" dirty="0" err="1">
                <a:latin typeface="Times New Roman" pitchFamily="18" charset="0"/>
              </a:rPr>
              <a:t>Apis</a:t>
            </a:r>
            <a:r>
              <a:rPr lang="pt-BR" altLang="es-ES" b="1" dirty="0">
                <a:latin typeface="Times New Roman" pitchFamily="18" charset="0"/>
              </a:rPr>
              <a:t> melífera”, </a:t>
            </a:r>
            <a:r>
              <a:rPr lang="pt-BR" altLang="es-ES" b="1" dirty="0" err="1">
                <a:latin typeface="Times New Roman" pitchFamily="18" charset="0"/>
              </a:rPr>
              <a:t>del</a:t>
            </a:r>
            <a:r>
              <a:rPr lang="pt-BR" altLang="es-ES" b="1" dirty="0">
                <a:latin typeface="Times New Roman" pitchFamily="18" charset="0"/>
              </a:rPr>
              <a:t> </a:t>
            </a:r>
            <a:r>
              <a:rPr lang="pt-BR" altLang="es-ES" b="1" dirty="0" err="1">
                <a:latin typeface="Times New Roman" pitchFamily="18" charset="0"/>
              </a:rPr>
              <a:t>aprovechamiento</a:t>
            </a:r>
            <a:r>
              <a:rPr lang="pt-BR" altLang="es-ES" b="1" dirty="0">
                <a:latin typeface="Times New Roman" pitchFamily="18" charset="0"/>
              </a:rPr>
              <a:t> de sus </a:t>
            </a:r>
            <a:r>
              <a:rPr lang="pt-BR" altLang="es-ES" b="1" dirty="0" err="1">
                <a:latin typeface="Times New Roman" pitchFamily="18" charset="0"/>
              </a:rPr>
              <a:t>productos</a:t>
            </a:r>
            <a:r>
              <a:rPr lang="pt-BR" altLang="es-ES" b="1" dirty="0">
                <a:latin typeface="Times New Roman" pitchFamily="18" charset="0"/>
              </a:rPr>
              <a:t> (</a:t>
            </a:r>
            <a:r>
              <a:rPr lang="pt-BR" altLang="es-ES" b="1" dirty="0" err="1">
                <a:latin typeface="Times New Roman" pitchFamily="18" charset="0"/>
              </a:rPr>
              <a:t>miel</a:t>
            </a:r>
            <a:r>
              <a:rPr lang="pt-BR" altLang="es-ES" b="1" dirty="0">
                <a:latin typeface="Times New Roman" pitchFamily="18" charset="0"/>
              </a:rPr>
              <a:t>, </a:t>
            </a:r>
            <a:r>
              <a:rPr lang="pt-BR" altLang="es-ES" b="1" dirty="0" err="1">
                <a:latin typeface="Times New Roman" pitchFamily="18" charset="0"/>
              </a:rPr>
              <a:t>jalea</a:t>
            </a:r>
            <a:r>
              <a:rPr lang="pt-BR" altLang="es-ES" b="1" dirty="0">
                <a:latin typeface="Times New Roman" pitchFamily="18" charset="0"/>
              </a:rPr>
              <a:t> real, </a:t>
            </a:r>
            <a:r>
              <a:rPr lang="pt-BR" altLang="es-ES" b="1" dirty="0" err="1">
                <a:latin typeface="Times New Roman" pitchFamily="18" charset="0"/>
              </a:rPr>
              <a:t>polen</a:t>
            </a:r>
            <a:r>
              <a:rPr lang="pt-BR" altLang="es-ES" b="1" dirty="0">
                <a:latin typeface="Times New Roman" pitchFamily="18" charset="0"/>
              </a:rPr>
              <a:t>, cera, </a:t>
            </a:r>
            <a:r>
              <a:rPr lang="pt-BR" altLang="es-ES" b="1" dirty="0" err="1">
                <a:latin typeface="Times New Roman" pitchFamily="18" charset="0"/>
              </a:rPr>
              <a:t>propóleos</a:t>
            </a:r>
            <a:r>
              <a:rPr lang="pt-BR" altLang="es-ES" b="1" dirty="0">
                <a:latin typeface="Times New Roman" pitchFamily="18" charset="0"/>
              </a:rPr>
              <a:t>, veneno, material vivo) y de </a:t>
            </a:r>
            <a:r>
              <a:rPr lang="pt-BR" altLang="es-ES" b="1" dirty="0" err="1">
                <a:latin typeface="Times New Roman" pitchFamily="18" charset="0"/>
              </a:rPr>
              <a:t>la</a:t>
            </a:r>
            <a:r>
              <a:rPr lang="pt-BR" altLang="es-ES" b="1" dirty="0">
                <a:latin typeface="Times New Roman" pitchFamily="18" charset="0"/>
              </a:rPr>
              <a:t> </a:t>
            </a:r>
            <a:r>
              <a:rPr lang="pt-BR" altLang="es-ES" b="1" dirty="0" err="1">
                <a:latin typeface="Times New Roman" pitchFamily="18" charset="0"/>
              </a:rPr>
              <a:t>polinización</a:t>
            </a:r>
            <a:r>
              <a:rPr lang="pt-BR" altLang="es-ES" b="1" dirty="0">
                <a:latin typeface="Times New Roman" pitchFamily="18" charset="0"/>
              </a:rPr>
              <a:t> realizada por </a:t>
            </a:r>
            <a:r>
              <a:rPr lang="pt-BR" altLang="es-ES" b="1" dirty="0" err="1">
                <a:latin typeface="Times New Roman" pitchFamily="18" charset="0"/>
              </a:rPr>
              <a:t>ellas</a:t>
            </a:r>
            <a:endParaRPr lang="pt-BR" altLang="es-ES" b="1" dirty="0">
              <a:latin typeface="Times New Roman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539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pic>
        <p:nvPicPr>
          <p:cNvPr id="35844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3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58888" y="188913"/>
            <a:ext cx="2160587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/>
              <a:t> MACHOS</a:t>
            </a:r>
          </a:p>
        </p:txBody>
      </p:sp>
      <p:pic>
        <p:nvPicPr>
          <p:cNvPr id="35860" name="Picture 20" descr="záng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455987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2" name="Picture 22" descr="23 Cabeza de macho ojos coalesce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6250"/>
            <a:ext cx="1903412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2484438" y="1196975"/>
            <a:ext cx="1727200" cy="9366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6372225" y="90805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GRANDES OJOS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1547813" y="58769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SIN AGUIJÓN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SIN CESTILLAS</a:t>
            </a:r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H="1" flipV="1">
            <a:off x="2051050" y="4437063"/>
            <a:ext cx="649288" cy="431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6443663" y="19161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LENGUA CORTA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395288" y="1268413"/>
            <a:ext cx="21605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POCOS</a:t>
            </a:r>
          </a:p>
          <a:p>
            <a:pPr>
              <a:spcBef>
                <a:spcPct val="50000"/>
              </a:spcBef>
            </a:pPr>
            <a:r>
              <a:rPr lang="es-ES" altLang="es-ES" b="1"/>
              <a:t>GRAN TAMAÑO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1331913" y="836613"/>
            <a:ext cx="2017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X0 Haploides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23850" y="5516563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ABDOMEN CHATO</a:t>
            </a: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 flipV="1">
            <a:off x="827088" y="4221163"/>
            <a:ext cx="73025" cy="122396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5877" name="Picture 37" descr="49 celdillas de mach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89363"/>
            <a:ext cx="3013075" cy="21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5364163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6443663" y="6165851"/>
            <a:ext cx="2700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 dirty="0"/>
              <a:t>Macho naciendo</a:t>
            </a:r>
          </a:p>
        </p:txBody>
      </p:sp>
    </p:spTree>
    <p:extLst>
      <p:ext uri="{BB962C8B-B14F-4D97-AF65-F5344CB8AC3E}">
        <p14:creationId xmlns:p14="http://schemas.microsoft.com/office/powerpoint/2010/main" val="36947850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productos de la colmena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7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/>
              <a:t>Miel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4465133" cy="3508977"/>
          </a:xfrm>
        </p:spPr>
        <p:txBody>
          <a:bodyPr/>
          <a:lstStyle/>
          <a:p>
            <a:pPr lvl="1"/>
            <a:r>
              <a:rPr lang="es-ES" altLang="es-ES" dirty="0"/>
              <a:t>Sustancia azucarada a partir del néctar de las flores deshidratado.</a:t>
            </a:r>
          </a:p>
          <a:p>
            <a:pPr lvl="1"/>
            <a:r>
              <a:rPr lang="es-ES" altLang="es-ES" dirty="0"/>
              <a:t>Alimento de las abejas</a:t>
            </a:r>
          </a:p>
          <a:p>
            <a:pPr lvl="1"/>
            <a:r>
              <a:rPr lang="es-ES" altLang="es-ES" dirty="0"/>
              <a:t>Reservas para el invierno</a:t>
            </a:r>
          </a:p>
          <a:p>
            <a:pPr lvl="1"/>
            <a:r>
              <a:rPr lang="es-ES" altLang="es-ES" dirty="0"/>
              <a:t>Propiedades antisépticas, dietéticas, edulcorantes, tonificantes, calmantes, laxantes y diuréticas </a:t>
            </a:r>
          </a:p>
          <a:p>
            <a:endParaRPr lang="es-ES" altLang="es-ES" sz="1000" dirty="0"/>
          </a:p>
          <a:p>
            <a:endParaRPr lang="es-ES" altLang="es-ES" dirty="0"/>
          </a:p>
          <a:p>
            <a:endParaRPr lang="es-ES" altLang="es-ES" sz="1000" dirty="0"/>
          </a:p>
          <a:p>
            <a:endParaRPr lang="es-ES" altLang="es-ES" sz="1000" dirty="0"/>
          </a:p>
        </p:txBody>
      </p:sp>
      <p:pic>
        <p:nvPicPr>
          <p:cNvPr id="1026" name="Picture 2" descr="http://static.commentcamarche.net/sante-medecine.commentcamarche.net/pictures/EaFb9tme-mi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207869" cy="32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5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>
                <a:latin typeface="Algerian" pitchFamily="82" charset="0"/>
              </a:rPr>
              <a:t>MIEL</a:t>
            </a:r>
            <a:endParaRPr lang="es-ES" altLang="es-ES">
              <a:latin typeface="Algerian" pitchFamily="82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/>
              <a:t>Definida por el código alimentario como: </a:t>
            </a:r>
          </a:p>
          <a:p>
            <a:pPr marL="68580" indent="0">
              <a:buNone/>
            </a:pPr>
            <a:r>
              <a:rPr lang="es-ES" altLang="es-ES" dirty="0"/>
              <a:t>	</a:t>
            </a:r>
            <a:r>
              <a:rPr lang="es-ES" altLang="es-ES" sz="2400" dirty="0"/>
              <a:t>Sustancia dulce, no fermentada, producida por las abejas del néctar de las flores o de las secreciones sobre o de las plantas vivas; que ellas recolectan, transforman y combinan con sustancias específicas y que finalmente almacenan y maduran en panales</a:t>
            </a:r>
            <a:r>
              <a:rPr lang="es-ES" altLang="es-ES" dirty="0"/>
              <a:t>. </a:t>
            </a:r>
          </a:p>
        </p:txBody>
      </p:sp>
      <p:pic>
        <p:nvPicPr>
          <p:cNvPr id="89093" name="Picture 5" descr="Miel-AOC-de-Cor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85" y="188640"/>
            <a:ext cx="1705928" cy="21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20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79" name="Rectangle 67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MIEL</a:t>
            </a:r>
            <a:endParaRPr lang="es-ES" altLang="es-ES">
              <a:latin typeface="Algerian" pitchFamily="82" charset="0"/>
            </a:endParaRPr>
          </a:p>
        </p:txBody>
      </p:sp>
      <p:graphicFrame>
        <p:nvGraphicFramePr>
          <p:cNvPr id="90309" name="Group 197"/>
          <p:cNvGraphicFramePr>
            <a:graphicFrameLocks noGrp="1"/>
          </p:cNvGraphicFramePr>
          <p:nvPr>
            <p:ph idx="1"/>
          </p:nvPr>
        </p:nvGraphicFramePr>
        <p:xfrm>
          <a:off x="971550" y="1844675"/>
          <a:ext cx="5335588" cy="4035426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COMPOSICIÓN PORCENTUAL DE LA MIEL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Constituyentes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 medio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AGUA 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17.2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FRUCTOSA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38.2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GLUCOSA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31.3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SACAROSA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MALTOSA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Constituyentes secundarios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ácidos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Minerales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Aminoácidos y proteínas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Enzimas, Aromas, 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  <a:endParaRPr kumimoji="0" lang="es-ES" alt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0310" name="Picture 198" descr="Miel-_Ingredi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20938"/>
            <a:ext cx="19145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>
                <a:latin typeface="Algerian" pitchFamily="82" charset="0"/>
              </a:rPr>
              <a:t>MIEL - ELABORACIÓN</a:t>
            </a:r>
            <a:endParaRPr lang="es-ES" altLang="es-ES">
              <a:latin typeface="Algerian" pitchFamily="82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altLang="es-ES"/>
              <a:t>Transformación del néctar a miel por un proceso de concentración, se reduce el contenido de agua de 70-92 % a 17-18% aprox. </a:t>
            </a:r>
          </a:p>
          <a:p>
            <a:r>
              <a:rPr lang="es-ES" altLang="es-ES"/>
              <a:t>Proceso físico y químico donde la reducción de la sacarosa en fructosa y glucosa, se lleva a cabo por la encima </a:t>
            </a:r>
            <a:r>
              <a:rPr lang="es-ES" altLang="es-ES" b="1"/>
              <a:t>invertasa</a:t>
            </a:r>
            <a:r>
              <a:rPr lang="es-ES" altLang="es-ES"/>
              <a:t> que contiene la saliva de las abejas.</a:t>
            </a:r>
            <a:br>
              <a:rPr lang="es-ES" altLang="es-ES"/>
            </a:br>
            <a:br>
              <a:rPr lang="es-ES" altLang="es-ES"/>
            </a:b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3176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MIEL</a:t>
            </a:r>
            <a:endParaRPr lang="es-ES" altLang="es-ES">
              <a:latin typeface="Algerian" pitchFamily="82" charset="0"/>
            </a:endParaRPr>
          </a:p>
        </p:txBody>
      </p:sp>
      <p:pic>
        <p:nvPicPr>
          <p:cNvPr id="192517" name="Picture 5" descr="b18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852738"/>
            <a:ext cx="38274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3132138" y="1952625"/>
            <a:ext cx="345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2000" b="1">
                <a:latin typeface="Arial" charset="0"/>
              </a:rPr>
              <a:t>Miel Operculada o Madura</a:t>
            </a:r>
            <a:endParaRPr lang="es-ES" altLang="es-ES" sz="2000" b="1">
              <a:latin typeface="Arial" charset="0"/>
            </a:endParaRPr>
          </a:p>
        </p:txBody>
      </p:sp>
      <p:pic>
        <p:nvPicPr>
          <p:cNvPr id="192519" name="Picture 7" descr="b18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852738"/>
            <a:ext cx="37449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1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MIEL</a:t>
            </a:r>
            <a:endParaRPr lang="es-ES" altLang="es-ES">
              <a:latin typeface="Algerian" pitchFamily="82" charset="0"/>
            </a:endParaRPr>
          </a:p>
        </p:txBody>
      </p:sp>
      <p:pic>
        <p:nvPicPr>
          <p:cNvPr id="191492" name="Picture 4" descr="b19P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852738"/>
            <a:ext cx="4910137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484438" y="2122488"/>
            <a:ext cx="4608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2000" b="1">
                <a:latin typeface="Arial" charset="0"/>
              </a:rPr>
              <a:t>Miel Cristalizada y Recién Extraída</a:t>
            </a:r>
            <a:endParaRPr lang="es-ES" altLang="es-E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/>
              <a:t>Cera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3493" y="2323652"/>
            <a:ext cx="6912883" cy="350897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s-ES" altLang="es-ES" sz="2400" dirty="0"/>
              <a:t>Producto que producen las obreras entre los 13 y 18 días de edad a través de las glándulas cereras.</a:t>
            </a:r>
          </a:p>
          <a:p>
            <a:pPr lvl="1"/>
            <a:r>
              <a:rPr lang="es-ES" altLang="es-ES" sz="2400" dirty="0"/>
              <a:t>Para construir panales para depositas huevos y almacenar la miel y polen. </a:t>
            </a:r>
          </a:p>
          <a:p>
            <a:pPr lvl="1"/>
            <a:r>
              <a:rPr lang="es-ES" altLang="es-ES" sz="2400" dirty="0"/>
              <a:t>Materia prima, la miel. 6-7kg de miel </a:t>
            </a:r>
            <a:r>
              <a:rPr lang="es-ES" altLang="es-ES" sz="2400" dirty="0">
                <a:sym typeface="Wingdings" panose="05000000000000000000" pitchFamily="2" charset="2"/>
              </a:rPr>
              <a:t> 1kg de cera. </a:t>
            </a:r>
            <a:endParaRPr lang="es-ES" altLang="es-ES" sz="2400" dirty="0"/>
          </a:p>
          <a:p>
            <a:pPr lvl="1"/>
            <a:r>
              <a:rPr lang="es-ES" altLang="es-ES" sz="2400" dirty="0"/>
              <a:t>En la Antigüedad era usada como pago de tributos, tasas y multas.</a:t>
            </a:r>
          </a:p>
          <a:p>
            <a:pPr lvl="1"/>
            <a:r>
              <a:rPr lang="es-ES" altLang="es-ES" sz="2400" dirty="0"/>
              <a:t>Utilizada en cosmética, es un endurecedor natural.</a:t>
            </a:r>
          </a:p>
          <a:p>
            <a:pPr lvl="1"/>
            <a:r>
              <a:rPr lang="es-ES" altLang="es-ES" sz="2400" dirty="0"/>
              <a:t>Velas (combustible)</a:t>
            </a:r>
          </a:p>
          <a:p>
            <a:pPr lvl="1"/>
            <a:endParaRPr lang="es-ES" altLang="es-ES" sz="2400" dirty="0"/>
          </a:p>
          <a:p>
            <a:endParaRPr lang="es-ES" altLang="es-ES" sz="2800" dirty="0"/>
          </a:p>
        </p:txBody>
      </p:sp>
      <p:pic>
        <p:nvPicPr>
          <p:cNvPr id="16388" name="Picture 4" descr="en pana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90" y="3933056"/>
            <a:ext cx="1691091" cy="26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68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/>
              <a:t>Jalea real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2323652"/>
            <a:ext cx="7416940" cy="3508977"/>
          </a:xfrm>
        </p:spPr>
        <p:txBody>
          <a:bodyPr/>
          <a:lstStyle/>
          <a:p>
            <a:pPr lvl="1"/>
            <a:r>
              <a:rPr lang="es-ES" altLang="es-ES" dirty="0"/>
              <a:t>Sustancia que segregan abejas jóvenes entre su 4 y 12 día de vida. </a:t>
            </a:r>
          </a:p>
          <a:p>
            <a:pPr lvl="1"/>
            <a:r>
              <a:rPr lang="es-ES" altLang="es-ES" dirty="0"/>
              <a:t>Alimento de las larvas de 0 a 3 días</a:t>
            </a:r>
          </a:p>
          <a:p>
            <a:pPr lvl="1"/>
            <a:r>
              <a:rPr lang="es-ES" altLang="es-ES" dirty="0"/>
              <a:t>Alimento de la reina durante toda su vida</a:t>
            </a:r>
          </a:p>
          <a:p>
            <a:pPr lvl="1"/>
            <a:r>
              <a:rPr lang="es-ES" altLang="es-ES" dirty="0"/>
              <a:t>Se fabrica a partir de polen, miel y agua en las glándulas </a:t>
            </a:r>
            <a:r>
              <a:rPr lang="es-ES" altLang="es-ES" dirty="0" err="1"/>
              <a:t>hipofaríngeas</a:t>
            </a:r>
            <a:r>
              <a:rPr lang="es-ES" altLang="es-ES" dirty="0"/>
              <a:t>. </a:t>
            </a:r>
          </a:p>
          <a:p>
            <a:pPr lvl="1"/>
            <a:r>
              <a:rPr lang="es-ES" altLang="es-ES" dirty="0"/>
              <a:t>Energético y reconstituyente, rico en vitamina B. </a:t>
            </a:r>
          </a:p>
        </p:txBody>
      </p:sp>
      <p:pic>
        <p:nvPicPr>
          <p:cNvPr id="18436" name="Picture 4" descr="Jalea real-reale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57577"/>
            <a:ext cx="3767298" cy="18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habitantes de la colmena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254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 err="1"/>
              <a:t>Propóleo</a:t>
            </a:r>
            <a:endParaRPr lang="es-ES" altLang="es-E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43493" y="2323652"/>
            <a:ext cx="5472723" cy="3508977"/>
          </a:xfrm>
        </p:spPr>
        <p:txBody>
          <a:bodyPr/>
          <a:lstStyle/>
          <a:p>
            <a:pPr lvl="1"/>
            <a:r>
              <a:rPr lang="es-ES" altLang="es-ES" dirty="0"/>
              <a:t>Mezcla resinosas que obtienen de las yemas de los árboles</a:t>
            </a:r>
          </a:p>
          <a:p>
            <a:pPr lvl="1"/>
            <a:r>
              <a:rPr lang="es-ES" altLang="es-ES" dirty="0"/>
              <a:t>Utilizan para proteger la colmena (frío y bacterias)</a:t>
            </a:r>
          </a:p>
          <a:p>
            <a:pPr lvl="1"/>
            <a:r>
              <a:rPr lang="es-ES" altLang="es-ES" dirty="0"/>
              <a:t>Antibiótico y antiséptico natural en la colmena. </a:t>
            </a:r>
          </a:p>
          <a:p>
            <a:pPr lvl="1"/>
            <a:r>
              <a:rPr lang="es-ES" altLang="es-ES" dirty="0"/>
              <a:t>Los extractos de propóleos se usa en medicina como cicatrizante, bactericida y fungicida. </a:t>
            </a:r>
          </a:p>
        </p:txBody>
      </p:sp>
      <p:pic>
        <p:nvPicPr>
          <p:cNvPr id="17412" name="Picture 4" descr="propó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63" y="2492896"/>
            <a:ext cx="23769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8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s-ES_tradnl" altLang="es-ES">
                <a:latin typeface="Algerian" pitchFamily="82" charset="0"/>
              </a:rPr>
              <a:t>propóleo</a:t>
            </a:r>
            <a:endParaRPr lang="es-ES" altLang="es-ES">
              <a:latin typeface="Algerian" pitchFamily="82" charset="0"/>
            </a:endParaRPr>
          </a:p>
        </p:txBody>
      </p:sp>
      <p:pic>
        <p:nvPicPr>
          <p:cNvPr id="211972" name="Picture 4" descr="8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2781300"/>
            <a:ext cx="4762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3276600" y="1989138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2000" b="1">
                <a:latin typeface="Arial" charset="0"/>
              </a:rPr>
              <a:t>Fijación de Cuadros</a:t>
            </a:r>
            <a:endParaRPr lang="es-ES" altLang="es-E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22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/>
              <a:t>Polen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4759" y="2348880"/>
            <a:ext cx="7623665" cy="3508977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es-ES" altLang="es-ES" sz="900" dirty="0"/>
          </a:p>
          <a:p>
            <a:pPr lvl="1">
              <a:lnSpc>
                <a:spcPct val="80000"/>
              </a:lnSpc>
            </a:pPr>
            <a:r>
              <a:rPr lang="es-ES" altLang="es-ES" sz="2400" dirty="0"/>
              <a:t>Elemento masculino de las flores. </a:t>
            </a:r>
          </a:p>
          <a:p>
            <a:pPr lvl="1">
              <a:lnSpc>
                <a:spcPct val="80000"/>
              </a:lnSpc>
            </a:pPr>
            <a:r>
              <a:rPr lang="es-ES" altLang="es-ES" sz="2400" dirty="0"/>
              <a:t>Importante para el crecimiento y reproducción de la colonia, así como  alimento de las larvas</a:t>
            </a:r>
          </a:p>
          <a:p>
            <a:pPr lvl="1">
              <a:lnSpc>
                <a:spcPct val="80000"/>
              </a:lnSpc>
            </a:pPr>
            <a:r>
              <a:rPr lang="es-ES" altLang="es-ES" sz="2400" dirty="0"/>
              <a:t>Cestillo patas traseras</a:t>
            </a:r>
          </a:p>
          <a:p>
            <a:pPr lvl="1">
              <a:lnSpc>
                <a:spcPct val="80000"/>
              </a:lnSpc>
            </a:pPr>
            <a:endParaRPr lang="es-ES" altLang="es-ES" sz="1000" dirty="0"/>
          </a:p>
          <a:p>
            <a:pPr lvl="1">
              <a:lnSpc>
                <a:spcPct val="80000"/>
              </a:lnSpc>
            </a:pPr>
            <a:r>
              <a:rPr lang="es-ES" altLang="es-ES" sz="2400" dirty="0"/>
              <a:t>Rico en proteínas, lípidos, vitaminas y minerales. </a:t>
            </a:r>
          </a:p>
          <a:p>
            <a:pPr lvl="1">
              <a:lnSpc>
                <a:spcPct val="80000"/>
              </a:lnSpc>
            </a:pPr>
            <a:endParaRPr lang="es-ES" altLang="es-ES" sz="1000" dirty="0"/>
          </a:p>
          <a:p>
            <a:pPr lvl="1">
              <a:lnSpc>
                <a:spcPct val="80000"/>
              </a:lnSpc>
            </a:pPr>
            <a:r>
              <a:rPr lang="es-ES" altLang="es-ES" sz="2400" dirty="0"/>
              <a:t> Para anemia, próstata, refuerza la memoria, regulador intestinal. Ideal para deportistas.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800" dirty="0"/>
              <a:t>	</a:t>
            </a:r>
          </a:p>
        </p:txBody>
      </p:sp>
      <p:pic>
        <p:nvPicPr>
          <p:cNvPr id="14340" name="Picture 4" descr="en pana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203848" cy="24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32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dirty="0"/>
              <a:t>Veneno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dirty="0"/>
              <a:t>APITOXINA</a:t>
            </a:r>
          </a:p>
          <a:p>
            <a:pPr lvl="1"/>
            <a:r>
              <a:rPr lang="es-ES" altLang="es-ES" dirty="0"/>
              <a:t>Veneno de la abeja obrera</a:t>
            </a:r>
          </a:p>
          <a:p>
            <a:pPr lvl="1"/>
            <a:r>
              <a:rPr lang="es-ES" altLang="es-ES" dirty="0"/>
              <a:t>Apiterapia </a:t>
            </a:r>
            <a:r>
              <a:rPr lang="es-ES" altLang="es-ES" dirty="0">
                <a:sym typeface="Wingdings" panose="05000000000000000000" pitchFamily="2" charset="2"/>
              </a:rPr>
              <a:t> atender reuma, artritis, dolor de huesos. </a:t>
            </a:r>
          </a:p>
          <a:p>
            <a:pPr lvl="1"/>
            <a:r>
              <a:rPr lang="es-ES" altLang="es-ES" dirty="0"/>
              <a:t>Tiene propiedades bactericidas, hemolíticas, anticoagulantes y tónicas.</a:t>
            </a:r>
          </a:p>
          <a:p>
            <a:pPr lvl="1"/>
            <a:endParaRPr lang="es-ES" altLang="es-ES" dirty="0"/>
          </a:p>
        </p:txBody>
      </p:sp>
      <p:pic>
        <p:nvPicPr>
          <p:cNvPr id="19460" name="Picture 4" descr="apitox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apitoxi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43815"/>
            <a:ext cx="2666526" cy="20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16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de una colmena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3809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altLang="es-E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459788" y="26035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C8987FA-D346-4F3A-A26E-5EB2DF7F83BE}" type="slidenum">
              <a:rPr lang="es-ES" altLang="es-ES" b="1"/>
              <a:pPr>
                <a:spcBef>
                  <a:spcPct val="50000"/>
                </a:spcBef>
              </a:pPr>
              <a:t>35</a:t>
            </a:fld>
            <a:endParaRPr lang="es-ES" altLang="es-ES" b="1"/>
          </a:p>
        </p:txBody>
      </p:sp>
      <p:pic>
        <p:nvPicPr>
          <p:cNvPr id="10244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152525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7 Colmenas fijas con tron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10628" b="4169"/>
          <a:stretch>
            <a:fillRect/>
          </a:stretch>
        </p:blipFill>
        <p:spPr bwMode="auto">
          <a:xfrm>
            <a:off x="5508625" y="908050"/>
            <a:ext cx="3311525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trueb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557338"/>
            <a:ext cx="2709863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916238" y="260350"/>
            <a:ext cx="4824412" cy="457200"/>
          </a:xfrm>
          <a:prstGeom prst="rect">
            <a:avLst/>
          </a:prstGeom>
          <a:solidFill>
            <a:srgbClr val="F8CB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/>
              <a:t>Colmenas fijas:  TRUÉBANOS</a:t>
            </a:r>
          </a:p>
        </p:txBody>
      </p:sp>
      <p:pic>
        <p:nvPicPr>
          <p:cNvPr id="10261" name="Picture 21" descr="3 Tronco serrado Colmena silvest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b="2481"/>
          <a:stretch>
            <a:fillRect/>
          </a:stretch>
        </p:blipFill>
        <p:spPr bwMode="auto">
          <a:xfrm>
            <a:off x="323850" y="2349500"/>
            <a:ext cx="18383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23850" y="5661025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TRONCO CON ENJAMBRE</a:t>
            </a:r>
          </a:p>
        </p:txBody>
      </p:sp>
      <p:pic>
        <p:nvPicPr>
          <p:cNvPr id="10263" name="Picture 23" descr="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28645" r="54745" b="29906"/>
          <a:stretch>
            <a:fillRect/>
          </a:stretch>
        </p:blipFill>
        <p:spPr bwMode="auto">
          <a:xfrm>
            <a:off x="5724525" y="3933825"/>
            <a:ext cx="27368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443663" y="64912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De paja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555875" y="594995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Tronco ahuecado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724525" y="328453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De corteza de corcho</a:t>
            </a:r>
          </a:p>
        </p:txBody>
      </p:sp>
    </p:spTree>
    <p:extLst>
      <p:ext uri="{BB962C8B-B14F-4D97-AF65-F5344CB8AC3E}">
        <p14:creationId xmlns:p14="http://schemas.microsoft.com/office/powerpoint/2010/main" val="225620451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88" name="Picture 80" descr="pab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566988" cy="2401887"/>
          </a:xfrm>
          <a:prstGeom prst="rect">
            <a:avLst/>
          </a:prstGeom>
          <a:noFill/>
          <a:effectLst>
            <a:outerShdw dist="107763" dir="18900000" algn="ctr" rotWithShape="0">
              <a:srgbClr val="FF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89" name="Picture 81" descr="apic_historico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78238"/>
            <a:ext cx="22987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90" name="Picture 82" descr="bug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63888"/>
            <a:ext cx="4537075" cy="3578225"/>
          </a:xfrm>
          <a:prstGeom prst="rect">
            <a:avLst/>
          </a:prstGeom>
          <a:noFill/>
          <a:effectLst>
            <a:outerShdw dist="107763" dir="2700000" algn="ctr" rotWithShape="0">
              <a:srgbClr val="FF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91" name="Picture 83" descr="arn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60350"/>
            <a:ext cx="4519613" cy="3292475"/>
          </a:xfrm>
          <a:prstGeom prst="rect">
            <a:avLst/>
          </a:prstGeom>
          <a:noFill/>
          <a:effectLst>
            <a:outerShdw dist="107763" dir="13500000" algn="ctr" rotWithShape="0">
              <a:srgbClr val="FF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17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altLang="es-E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459788" y="26035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98ACC5B2-6B34-4886-8875-C69506844FFF}" type="slidenum">
              <a:rPr lang="es-ES" altLang="es-ES" b="1"/>
              <a:pPr>
                <a:spcBef>
                  <a:spcPct val="50000"/>
                </a:spcBef>
              </a:pPr>
              <a:t>37</a:t>
            </a:fld>
            <a:endParaRPr lang="es-ES" altLang="es-ES" b="1"/>
          </a:p>
        </p:txBody>
      </p:sp>
      <p:pic>
        <p:nvPicPr>
          <p:cNvPr id="23556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115252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46 Partes de la colm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r="1125"/>
          <a:stretch>
            <a:fillRect/>
          </a:stretch>
        </p:blipFill>
        <p:spPr bwMode="auto">
          <a:xfrm>
            <a:off x="468313" y="2636838"/>
            <a:ext cx="2998787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284663" y="260350"/>
            <a:ext cx="3959225" cy="396875"/>
          </a:xfrm>
          <a:prstGeom prst="rect">
            <a:avLst/>
          </a:prstGeom>
          <a:solidFill>
            <a:srgbClr val="F8CB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1"/>
              <a:t>Colmena de cuadros móviles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23850" y="5805488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Colmena Lansgthrot. Tipo Perfección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148263" y="4076700"/>
            <a:ext cx="3673475" cy="2430463"/>
          </a:xfrm>
          <a:prstGeom prst="rect">
            <a:avLst/>
          </a:prstGeom>
          <a:solidFill>
            <a:srgbClr val="F8CB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6- Tapa exterior</a:t>
            </a:r>
          </a:p>
          <a:p>
            <a:pPr>
              <a:spcBef>
                <a:spcPct val="50000"/>
              </a:spcBef>
            </a:pPr>
            <a:r>
              <a:rPr lang="es-ES" altLang="es-ES" b="1"/>
              <a:t>5- Tapa interior</a:t>
            </a:r>
          </a:p>
          <a:p>
            <a:pPr>
              <a:spcBef>
                <a:spcPct val="50000"/>
              </a:spcBef>
            </a:pPr>
            <a:r>
              <a:rPr lang="es-ES" altLang="es-ES" b="1"/>
              <a:t>4- Alza</a:t>
            </a:r>
          </a:p>
          <a:p>
            <a:pPr>
              <a:spcBef>
                <a:spcPct val="50000"/>
              </a:spcBef>
            </a:pPr>
            <a:r>
              <a:rPr lang="es-ES" altLang="es-ES" b="1"/>
              <a:t>3- Cuerpo con cuadros móviles</a:t>
            </a:r>
          </a:p>
          <a:p>
            <a:pPr>
              <a:spcBef>
                <a:spcPct val="50000"/>
              </a:spcBef>
            </a:pPr>
            <a:r>
              <a:rPr lang="es-ES" altLang="es-ES" b="1"/>
              <a:t>2- Piquera</a:t>
            </a:r>
          </a:p>
          <a:p>
            <a:pPr>
              <a:spcBef>
                <a:spcPct val="50000"/>
              </a:spcBef>
            </a:pPr>
            <a:r>
              <a:rPr lang="es-ES" altLang="es-ES" b="1"/>
              <a:t>1- Base</a:t>
            </a:r>
          </a:p>
        </p:txBody>
      </p:sp>
      <p:pic>
        <p:nvPicPr>
          <p:cNvPr id="23569" name="Picture 17" descr="11 Colmen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0"/>
          <a:stretch>
            <a:fillRect/>
          </a:stretch>
        </p:blipFill>
        <p:spPr bwMode="auto">
          <a:xfrm>
            <a:off x="5148263" y="1196975"/>
            <a:ext cx="3671887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17 Introducción de panales en cuadros movi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1"/>
          <a:stretch>
            <a:fillRect/>
          </a:stretch>
        </p:blipFill>
        <p:spPr bwMode="auto">
          <a:xfrm>
            <a:off x="1763713" y="404813"/>
            <a:ext cx="1631950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2477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altLang="es-ES">
              <a:solidFill>
                <a:srgbClr val="F8CB0A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459788" y="26035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46784C9F-B7BE-44AB-B5BC-2E1A805F9DB1}" type="slidenum">
              <a:rPr lang="es-ES" altLang="es-ES" b="1"/>
              <a:pPr>
                <a:spcBef>
                  <a:spcPct val="50000"/>
                </a:spcBef>
              </a:pPr>
              <a:t>38</a:t>
            </a:fld>
            <a:endParaRPr lang="es-ES" altLang="es-ES" b="1"/>
          </a:p>
        </p:txBody>
      </p:sp>
      <p:pic>
        <p:nvPicPr>
          <p:cNvPr id="25604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008063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sommeil_eveil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5"/>
          <a:stretch>
            <a:fillRect/>
          </a:stretch>
        </p:blipFill>
        <p:spPr bwMode="auto">
          <a:xfrm>
            <a:off x="4140200" y="4149725"/>
            <a:ext cx="47625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124075" y="260350"/>
            <a:ext cx="4319588" cy="457200"/>
          </a:xfrm>
          <a:prstGeom prst="rect">
            <a:avLst/>
          </a:prstGeom>
          <a:solidFill>
            <a:srgbClr val="F8CB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/>
              <a:t>COLMENARES o APIARIOS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156325" y="6237288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Colmenar en invierno</a:t>
            </a:r>
          </a:p>
        </p:txBody>
      </p:sp>
      <p:pic>
        <p:nvPicPr>
          <p:cNvPr id="25610" name="Picture 10" descr="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30357" r="52972" b="27455"/>
          <a:stretch>
            <a:fillRect/>
          </a:stretch>
        </p:blipFill>
        <p:spPr bwMode="auto">
          <a:xfrm>
            <a:off x="250825" y="4076700"/>
            <a:ext cx="3455988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colmen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9" b="11255"/>
          <a:stretch>
            <a:fillRect/>
          </a:stretch>
        </p:blipFill>
        <p:spPr bwMode="auto">
          <a:xfrm>
            <a:off x="4140200" y="1341438"/>
            <a:ext cx="4725988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12 Cortin de colmen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671888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700338" y="170021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>
                <a:solidFill>
                  <a:srgbClr val="F8CB0A"/>
                </a:solidFill>
              </a:rPr>
              <a:t>CORTIN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211638" y="328453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>
                <a:solidFill>
                  <a:schemeClr val="bg1"/>
                </a:solidFill>
              </a:rPr>
              <a:t>Colmenas no estandar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124075" y="6092825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>
                <a:solidFill>
                  <a:schemeClr val="bg1"/>
                </a:solidFill>
              </a:rPr>
              <a:t>Truébanos</a:t>
            </a:r>
          </a:p>
        </p:txBody>
      </p:sp>
    </p:spTree>
    <p:extLst>
      <p:ext uri="{BB962C8B-B14F-4D97-AF65-F5344CB8AC3E}">
        <p14:creationId xmlns:p14="http://schemas.microsoft.com/office/powerpoint/2010/main" val="41437393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colonia de abejas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abejas viven en grandes sociedades llamadas colonias, muy organizadas, donde cada individuo realiza una función determinada según su edad y desarrollo físico. </a:t>
            </a:r>
          </a:p>
          <a:p>
            <a:r>
              <a:rPr lang="es-ES" dirty="0"/>
              <a:t>Actualmente la colonia se encuentra en cajas construidas por el hombre, llamada colmena, lo que permite cría las abejas de forma racional. </a:t>
            </a:r>
          </a:p>
        </p:txBody>
      </p:sp>
    </p:spTree>
    <p:extLst>
      <p:ext uri="{BB962C8B-B14F-4D97-AF65-F5344CB8AC3E}">
        <p14:creationId xmlns:p14="http://schemas.microsoft.com/office/powerpoint/2010/main" val="350937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altLang="es-ES" dirty="0">
                <a:latin typeface="Algerian" pitchFamily="82" charset="0"/>
              </a:rPr>
              <a:t>Un papel esencial en la naturaleza</a:t>
            </a:r>
          </a:p>
        </p:txBody>
      </p:sp>
      <p:pic>
        <p:nvPicPr>
          <p:cNvPr id="185348" name="Picture 4" descr="Polinización de flo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852738"/>
            <a:ext cx="3155950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9" name="Picture 5" descr="Polinización de f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0" name="Picture 6" descr="Polinización de f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37038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1619250" y="2060575"/>
            <a:ext cx="179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2000" b="1">
                <a:latin typeface="Arial" charset="0"/>
              </a:rPr>
              <a:t>Polinización</a:t>
            </a:r>
            <a:endParaRPr lang="es-ES" altLang="es-E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7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280400" cy="1143000"/>
          </a:xfrm>
        </p:spPr>
        <p:txBody>
          <a:bodyPr/>
          <a:lstStyle/>
          <a:p>
            <a:r>
              <a:rPr lang="es-ES" altLang="es-ES">
                <a:latin typeface="Algerian" pitchFamily="82" charset="0"/>
              </a:rPr>
              <a:t>Einstein dijo:</a:t>
            </a:r>
            <a:endParaRPr lang="es-ES" altLang="es-E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900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altLang="es-ES" i="1"/>
              <a:t>"Si la abeja desapareciera de la superficie del globo, al hombre solo le quedarían 4 años de vida: sin abejas, no hay polinización, ni hierba, ni animales, ni hombres ..." </a:t>
            </a:r>
          </a:p>
        </p:txBody>
      </p:sp>
      <p:pic>
        <p:nvPicPr>
          <p:cNvPr id="200708" name="Picture 4" descr="Flora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30241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Flora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49688"/>
            <a:ext cx="30241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0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altLang="es-ES" dirty="0"/>
              <a:t>Una colmena contiene:</a:t>
            </a:r>
            <a:br>
              <a:rPr lang="es-MX" altLang="es-ES" dirty="0"/>
            </a:br>
            <a:r>
              <a:rPr lang="es-MX" altLang="es-ES" dirty="0"/>
              <a:t>Una reina</a:t>
            </a:r>
            <a:br>
              <a:rPr lang="es-MX" altLang="es-ES" dirty="0"/>
            </a:br>
            <a:r>
              <a:rPr lang="es-MX" altLang="es-ES" dirty="0"/>
              <a:t>300-400 Zánganos</a:t>
            </a:r>
            <a:br>
              <a:rPr lang="es-MX" altLang="es-ES" dirty="0"/>
            </a:br>
            <a:r>
              <a:rPr lang="es-MX" altLang="es-ES" dirty="0"/>
              <a:t>60.000-80000 Operarias</a:t>
            </a:r>
            <a:endParaRPr lang="es-ES" dirty="0"/>
          </a:p>
        </p:txBody>
      </p:sp>
      <p:pic>
        <p:nvPicPr>
          <p:cNvPr id="161796" name="Picture 4" descr="Iff19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5143500" cy="3400425"/>
          </a:xfrm>
          <a:solidFill>
            <a:schemeClr val="tx2">
              <a:alpha val="64999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5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pic>
        <p:nvPicPr>
          <p:cNvPr id="29700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3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31913" y="333375"/>
            <a:ext cx="2447925" cy="396875"/>
          </a:xfrm>
          <a:prstGeom prst="rect">
            <a:avLst/>
          </a:prstGeom>
          <a:solidFill>
            <a:srgbClr val="F8CB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1"/>
              <a:t>EL  ENJAMBRE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95288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pic>
        <p:nvPicPr>
          <p:cNvPr id="29711" name="Picture 15" descr="abejas y re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34486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164388" y="2205038"/>
            <a:ext cx="1296987" cy="366712"/>
          </a:xfrm>
          <a:prstGeom prst="rect">
            <a:avLst/>
          </a:prstGeom>
          <a:solidFill>
            <a:srgbClr val="EAB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HEMBRA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995738" y="1341438"/>
            <a:ext cx="3097212" cy="366712"/>
          </a:xfrm>
          <a:prstGeom prst="rect">
            <a:avLst/>
          </a:prstGeom>
          <a:solidFill>
            <a:srgbClr val="F8CB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CASTA REPRODUCTORA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067175" y="2205038"/>
            <a:ext cx="1512888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MACHOS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067175" y="5734050"/>
            <a:ext cx="4249738" cy="366713"/>
          </a:xfrm>
          <a:prstGeom prst="rect">
            <a:avLst/>
          </a:prstGeom>
          <a:solidFill>
            <a:srgbClr val="D4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CASTA TRABAJADORA : OBRERAS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795963" y="5229225"/>
            <a:ext cx="1368425" cy="366713"/>
          </a:xfrm>
          <a:prstGeom prst="rect">
            <a:avLst/>
          </a:prstGeom>
          <a:solidFill>
            <a:srgbClr val="D4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HEMBRAS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11188" y="5805488"/>
            <a:ext cx="2879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Abejas rodeando a la reina</a:t>
            </a:r>
          </a:p>
        </p:txBody>
      </p:sp>
      <p:pic>
        <p:nvPicPr>
          <p:cNvPr id="29718" name="Picture 22" descr="Imagen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0489" r="2367"/>
          <a:stretch>
            <a:fillRect/>
          </a:stretch>
        </p:blipFill>
        <p:spPr bwMode="auto">
          <a:xfrm>
            <a:off x="3563938" y="2708275"/>
            <a:ext cx="521970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979613" y="2852738"/>
            <a:ext cx="0" cy="5762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9607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s-ES"/>
              <a:t>Apicultura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altLang="es-ES"/>
          </a:p>
        </p:txBody>
      </p:sp>
      <p:pic>
        <p:nvPicPr>
          <p:cNvPr id="50180" name="Picture 4" descr="ab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3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187450" y="333375"/>
            <a:ext cx="7056438" cy="457200"/>
          </a:xfrm>
          <a:prstGeom prst="rect">
            <a:avLst/>
          </a:prstGeom>
          <a:solidFill>
            <a:srgbClr val="EAB4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400" b="1"/>
              <a:t>TIEMPO DE DESARROLLO DE LAS CASTAS</a:t>
            </a:r>
          </a:p>
        </p:txBody>
      </p:sp>
      <p:pic>
        <p:nvPicPr>
          <p:cNvPr id="50184" name="Picture 8" descr="16 Celdill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480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desarrollo larv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19188"/>
            <a:ext cx="6985000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5231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</TotalTime>
  <Words>1323</Words>
  <Application>Microsoft Office PowerPoint</Application>
  <PresentationFormat>Presentación en pantalla (4:3)</PresentationFormat>
  <Paragraphs>219</Paragraphs>
  <Slides>38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Algerian</vt:lpstr>
      <vt:lpstr>Arial</vt:lpstr>
      <vt:lpstr>Calibri</vt:lpstr>
      <vt:lpstr>Century Gothic</vt:lpstr>
      <vt:lpstr>Times New Roman</vt:lpstr>
      <vt:lpstr>Wingdings</vt:lpstr>
      <vt:lpstr>Wingdings 2</vt:lpstr>
      <vt:lpstr>Austin</vt:lpstr>
      <vt:lpstr>Unidad V </vt:lpstr>
      <vt:lpstr>Concepto de Apicultura </vt:lpstr>
      <vt:lpstr>Los habitantes de la colmena</vt:lpstr>
      <vt:lpstr>La colonia de abejas</vt:lpstr>
      <vt:lpstr>Un papel esencial en la naturaleza</vt:lpstr>
      <vt:lpstr>Einstein dijo:</vt:lpstr>
      <vt:lpstr>Una colmena contiene: Una reina 300-400 Zánganos 60.000-80000 Operarias</vt:lpstr>
      <vt:lpstr>Presentación de PowerPoint</vt:lpstr>
      <vt:lpstr>Presentación de PowerPoint</vt:lpstr>
      <vt:lpstr>ABEJAS - anatomía</vt:lpstr>
      <vt:lpstr>ABEJA REINA</vt:lpstr>
      <vt:lpstr>ABEJA REINA</vt:lpstr>
      <vt:lpstr>Presentación de PowerPoint</vt:lpstr>
      <vt:lpstr>ABEJA OBRERA</vt:lpstr>
      <vt:lpstr>ABEJA OBRERA</vt:lpstr>
      <vt:lpstr>Presentación de PowerPoint</vt:lpstr>
      <vt:lpstr>Presentación de PowerPoint</vt:lpstr>
      <vt:lpstr>ABEJA ZÁNGANO</vt:lpstr>
      <vt:lpstr>ABEJA ZÁNGANO</vt:lpstr>
      <vt:lpstr>Presentación de PowerPoint</vt:lpstr>
      <vt:lpstr>Los productos de la colmena</vt:lpstr>
      <vt:lpstr>Miel</vt:lpstr>
      <vt:lpstr>MIEL</vt:lpstr>
      <vt:lpstr>MIEL</vt:lpstr>
      <vt:lpstr>MIEL - ELABORACIÓN</vt:lpstr>
      <vt:lpstr>MIEL</vt:lpstr>
      <vt:lpstr>MIEL</vt:lpstr>
      <vt:lpstr>Cera</vt:lpstr>
      <vt:lpstr>Jalea real</vt:lpstr>
      <vt:lpstr>Propóleo</vt:lpstr>
      <vt:lpstr>propóleo</vt:lpstr>
      <vt:lpstr>Polen</vt:lpstr>
      <vt:lpstr>Veneno</vt:lpstr>
      <vt:lpstr>Estructura de una colmena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Davinia</dc:creator>
  <cp:lastModifiedBy>Davinia Sánchez Macías</cp:lastModifiedBy>
  <cp:revision>22</cp:revision>
  <dcterms:created xsi:type="dcterms:W3CDTF">2016-01-30T23:06:35Z</dcterms:created>
  <dcterms:modified xsi:type="dcterms:W3CDTF">2020-08-11T16:51:00Z</dcterms:modified>
</cp:coreProperties>
</file>