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37" r:id="rId2"/>
    <p:sldId id="338" r:id="rId3"/>
    <p:sldId id="341" r:id="rId4"/>
    <p:sldId id="360" r:id="rId5"/>
    <p:sldId id="361" r:id="rId6"/>
    <p:sldId id="339" r:id="rId7"/>
    <p:sldId id="359" r:id="rId8"/>
    <p:sldId id="363" r:id="rId9"/>
    <p:sldId id="362" r:id="rId10"/>
    <p:sldId id="364" r:id="rId11"/>
    <p:sldId id="365" r:id="rId12"/>
    <p:sldId id="3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5DA3DB-243D-56D5-6981-A88946C46C44}" v="2" dt="2023-11-16T13:18:55.121"/>
    <p1510:client id="{5EA5E9B8-4769-2343-11E3-B644DDC4E84B}" v="2" dt="2023-11-17T04:25:26.724"/>
    <p1510:client id="{9EAE9A61-0C7A-11D1-19BE-2C641BA2567B}" v="1" dt="2023-11-17T04:07:54.350"/>
    <p1510:client id="{A5C9CCCF-50E2-17AA-3331-F6DA02625CAE}" v="1" dt="2023-11-16T14:30:43.339"/>
    <p1510:client id="{E8A9378B-619F-668F-AC67-CA432B4471A8}" v="2" dt="2023-11-17T00:51:57.7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suario invitado" userId="S::urn:spo:anon#238def93c3ebdadc468b0d5c3ed7298a644c7c6ed4c0b303a9146fb417af8562::" providerId="AD" clId="Web-{595DA3DB-243D-56D5-6981-A88946C46C44}"/>
    <pc:docChg chg="sldOrd">
      <pc:chgData name="Usuario invitado" userId="S::urn:spo:anon#238def93c3ebdadc468b0d5c3ed7298a644c7c6ed4c0b303a9146fb417af8562::" providerId="AD" clId="Web-{595DA3DB-243D-56D5-6981-A88946C46C44}" dt="2023-11-16T13:18:55.121" v="1"/>
      <pc:docMkLst>
        <pc:docMk/>
      </pc:docMkLst>
      <pc:sldChg chg="ord">
        <pc:chgData name="Usuario invitado" userId="S::urn:spo:anon#238def93c3ebdadc468b0d5c3ed7298a644c7c6ed4c0b303a9146fb417af8562::" providerId="AD" clId="Web-{595DA3DB-243D-56D5-6981-A88946C46C44}" dt="2023-11-16T13:18:55.121" v="1"/>
        <pc:sldMkLst>
          <pc:docMk/>
          <pc:sldMk cId="3769200194" sldId="339"/>
        </pc:sldMkLst>
      </pc:sldChg>
      <pc:sldChg chg="ord">
        <pc:chgData name="Usuario invitado" userId="S::urn:spo:anon#238def93c3ebdadc468b0d5c3ed7298a644c7c6ed4c0b303a9146fb417af8562::" providerId="AD" clId="Web-{595DA3DB-243D-56D5-6981-A88946C46C44}" dt="2023-11-16T13:14:04.364" v="0"/>
        <pc:sldMkLst>
          <pc:docMk/>
          <pc:sldMk cId="3933986443" sldId="359"/>
        </pc:sldMkLst>
      </pc:sldChg>
    </pc:docChg>
  </pc:docChgLst>
  <pc:docChgLst>
    <pc:chgData name="Usuario invitado" userId="S::urn:spo:anon#238def93c3ebdadc468b0d5c3ed7298a644c7c6ed4c0b303a9146fb417af8562::" providerId="AD" clId="Web-{A5C9CCCF-50E2-17AA-3331-F6DA02625CAE}"/>
    <pc:docChg chg="sldOrd">
      <pc:chgData name="Usuario invitado" userId="S::urn:spo:anon#238def93c3ebdadc468b0d5c3ed7298a644c7c6ed4c0b303a9146fb417af8562::" providerId="AD" clId="Web-{A5C9CCCF-50E2-17AA-3331-F6DA02625CAE}" dt="2023-11-16T14:30:43.339" v="0"/>
      <pc:docMkLst>
        <pc:docMk/>
      </pc:docMkLst>
      <pc:sldChg chg="ord">
        <pc:chgData name="Usuario invitado" userId="S::urn:spo:anon#238def93c3ebdadc468b0d5c3ed7298a644c7c6ed4c0b303a9146fb417af8562::" providerId="AD" clId="Web-{A5C9CCCF-50E2-17AA-3331-F6DA02625CAE}" dt="2023-11-16T14:30:43.339" v="0"/>
        <pc:sldMkLst>
          <pc:docMk/>
          <pc:sldMk cId="2223199052" sldId="362"/>
        </pc:sldMkLst>
      </pc:sldChg>
    </pc:docChg>
  </pc:docChgLst>
  <pc:docChgLst>
    <pc:chgData name="Usuario invitado" userId="S::urn:spo:anon#238def93c3ebdadc468b0d5c3ed7298a644c7c6ed4c0b303a9146fb417af8562::" providerId="AD" clId="Web-{E8A9378B-619F-668F-AC67-CA432B4471A8}"/>
    <pc:docChg chg="modSld">
      <pc:chgData name="Usuario invitado" userId="S::urn:spo:anon#238def93c3ebdadc468b0d5c3ed7298a644c7c6ed4c0b303a9146fb417af8562::" providerId="AD" clId="Web-{E8A9378B-619F-668F-AC67-CA432B4471A8}" dt="2023-11-17T00:51:57.742" v="1" actId="20577"/>
      <pc:docMkLst>
        <pc:docMk/>
      </pc:docMkLst>
      <pc:sldChg chg="modSp">
        <pc:chgData name="Usuario invitado" userId="S::urn:spo:anon#238def93c3ebdadc468b0d5c3ed7298a644c7c6ed4c0b303a9146fb417af8562::" providerId="AD" clId="Web-{E8A9378B-619F-668F-AC67-CA432B4471A8}" dt="2023-11-17T00:51:57.742" v="1" actId="20577"/>
        <pc:sldMkLst>
          <pc:docMk/>
          <pc:sldMk cId="171510904" sldId="366"/>
        </pc:sldMkLst>
        <pc:spChg chg="mod">
          <ac:chgData name="Usuario invitado" userId="S::urn:spo:anon#238def93c3ebdadc468b0d5c3ed7298a644c7c6ed4c0b303a9146fb417af8562::" providerId="AD" clId="Web-{E8A9378B-619F-668F-AC67-CA432B4471A8}" dt="2023-11-17T00:51:57.742" v="1" actId="20577"/>
          <ac:spMkLst>
            <pc:docMk/>
            <pc:sldMk cId="171510904" sldId="366"/>
            <ac:spMk id="4" creationId="{45AB26AB-1333-4E22-9077-DC8115A440F0}"/>
          </ac:spMkLst>
        </pc:spChg>
      </pc:sldChg>
    </pc:docChg>
  </pc:docChgLst>
  <pc:docChgLst>
    <pc:chgData name="Usuario invitado" userId="S::urn:spo:anon#238def93c3ebdadc468b0d5c3ed7298a644c7c6ed4c0b303a9146fb417af8562::" providerId="AD" clId="Web-{5EA5E9B8-4769-2343-11E3-B644DDC4E84B}"/>
    <pc:docChg chg="modSld">
      <pc:chgData name="Usuario invitado" userId="S::urn:spo:anon#238def93c3ebdadc468b0d5c3ed7298a644c7c6ed4c0b303a9146fb417af8562::" providerId="AD" clId="Web-{5EA5E9B8-4769-2343-11E3-B644DDC4E84B}" dt="2023-11-17T04:25:26.724" v="1" actId="20577"/>
      <pc:docMkLst>
        <pc:docMk/>
      </pc:docMkLst>
      <pc:sldChg chg="modSp">
        <pc:chgData name="Usuario invitado" userId="S::urn:spo:anon#238def93c3ebdadc468b0d5c3ed7298a644c7c6ed4c0b303a9146fb417af8562::" providerId="AD" clId="Web-{5EA5E9B8-4769-2343-11E3-B644DDC4E84B}" dt="2023-11-17T04:25:26.724" v="1" actId="20577"/>
        <pc:sldMkLst>
          <pc:docMk/>
          <pc:sldMk cId="3048132836" sldId="363"/>
        </pc:sldMkLst>
        <pc:spChg chg="mod">
          <ac:chgData name="Usuario invitado" userId="S::urn:spo:anon#238def93c3ebdadc468b0d5c3ed7298a644c7c6ed4c0b303a9146fb417af8562::" providerId="AD" clId="Web-{5EA5E9B8-4769-2343-11E3-B644DDC4E84B}" dt="2023-11-17T04:25:26.724" v="1" actId="20577"/>
          <ac:spMkLst>
            <pc:docMk/>
            <pc:sldMk cId="3048132836" sldId="363"/>
            <ac:spMk id="4" creationId="{45AB26AB-1333-4E22-9077-DC8115A440F0}"/>
          </ac:spMkLst>
        </pc:spChg>
      </pc:sldChg>
    </pc:docChg>
  </pc:docChgLst>
  <pc:docChgLst>
    <pc:chgData name="Usuario invitado" userId="S::urn:spo:anon#238def93c3ebdadc468b0d5c3ed7298a644c7c6ed4c0b303a9146fb417af8562::" providerId="AD" clId="Web-{9EAE9A61-0C7A-11D1-19BE-2C641BA2567B}"/>
    <pc:docChg chg="sldOrd">
      <pc:chgData name="Usuario invitado" userId="S::urn:spo:anon#238def93c3ebdadc468b0d5c3ed7298a644c7c6ed4c0b303a9146fb417af8562::" providerId="AD" clId="Web-{9EAE9A61-0C7A-11D1-19BE-2C641BA2567B}" dt="2023-11-17T04:07:54.350" v="0"/>
      <pc:docMkLst>
        <pc:docMk/>
      </pc:docMkLst>
      <pc:sldChg chg="ord">
        <pc:chgData name="Usuario invitado" userId="S::urn:spo:anon#238def93c3ebdadc468b0d5c3ed7298a644c7c6ed4c0b303a9146fb417af8562::" providerId="AD" clId="Web-{9EAE9A61-0C7A-11D1-19BE-2C641BA2567B}" dt="2023-11-17T04:07:54.350" v="0"/>
        <pc:sldMkLst>
          <pc:docMk/>
          <pc:sldMk cId="3769200194" sldId="33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DF56D9-AF07-4870-9496-1597D93E8534}" type="datetimeFigureOut">
              <a:rPr lang="es-ES" smtClean="0"/>
              <a:t>02/04/2024</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9C3B1-512C-44DF-A265-093CF597EED9}" type="slidenum">
              <a:rPr lang="es-ES" smtClean="0"/>
              <a:t>‹Nº›</a:t>
            </a:fld>
            <a:endParaRPr lang="es-ES"/>
          </a:p>
        </p:txBody>
      </p:sp>
    </p:spTree>
    <p:extLst>
      <p:ext uri="{BB962C8B-B14F-4D97-AF65-F5344CB8AC3E}">
        <p14:creationId xmlns:p14="http://schemas.microsoft.com/office/powerpoint/2010/main" val="322577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2852074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96245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430EAF-F706-4FE9-8154-0EDA6DB7CAB9}" type="slidenum">
              <a:rPr lang="es-ES" smtClean="0"/>
              <a:t>‹Nº›</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887905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690722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30EAF-F706-4FE9-8154-0EDA6DB7CAB9}" type="slidenum">
              <a:rPr lang="es-ES" smtClean="0"/>
              <a:t>‹Nº›</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684259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1389771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854668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467532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2004759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BE882E2-8956-4342-981B-10D003273BD2}" type="datetimeFigureOut">
              <a:rPr lang="es-ES" smtClean="0"/>
              <a:t>02/04/2024</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33356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56883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EBE882E2-8956-4342-981B-10D003273BD2}" type="datetimeFigureOut">
              <a:rPr lang="es-ES" smtClean="0"/>
              <a:t>02/04/2024</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128773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EBE882E2-8956-4342-981B-10D003273BD2}" type="datetimeFigureOut">
              <a:rPr lang="es-ES" smtClean="0"/>
              <a:t>02/04/2024</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19169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E882E2-8956-4342-981B-10D003273BD2}" type="datetimeFigureOut">
              <a:rPr lang="es-ES" smtClean="0"/>
              <a:t>02/04/2024</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2923512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4263550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BE882E2-8956-4342-981B-10D003273BD2}" type="datetimeFigureOut">
              <a:rPr lang="es-ES" smtClean="0"/>
              <a:t>02/04/2024</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30EAF-F706-4FE9-8154-0EDA6DB7CAB9}" type="slidenum">
              <a:rPr lang="es-ES" smtClean="0"/>
              <a:t>‹Nº›</a:t>
            </a:fld>
            <a:endParaRPr lang="es-ES"/>
          </a:p>
        </p:txBody>
      </p:sp>
    </p:spTree>
    <p:extLst>
      <p:ext uri="{BB962C8B-B14F-4D97-AF65-F5344CB8AC3E}">
        <p14:creationId xmlns:p14="http://schemas.microsoft.com/office/powerpoint/2010/main" val="355802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BE882E2-8956-4342-981B-10D003273BD2}" type="datetimeFigureOut">
              <a:rPr lang="es-ES" smtClean="0"/>
              <a:t>02/04/2024</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5430EAF-F706-4FE9-8154-0EDA6DB7CAB9}" type="slidenum">
              <a:rPr lang="es-ES" smtClean="0"/>
              <a:t>‹Nº›</a:t>
            </a:fld>
            <a:endParaRPr lang="es-ES"/>
          </a:p>
        </p:txBody>
      </p:sp>
    </p:spTree>
    <p:extLst>
      <p:ext uri="{BB962C8B-B14F-4D97-AF65-F5344CB8AC3E}">
        <p14:creationId xmlns:p14="http://schemas.microsoft.com/office/powerpoint/2010/main" val="2118450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D68556-DE4F-4E26-95E1-BA617FB5F611}"/>
              </a:ext>
            </a:extLst>
          </p:cNvPr>
          <p:cNvSpPr>
            <a:spLocks noGrp="1"/>
          </p:cNvSpPr>
          <p:nvPr>
            <p:ph type="title"/>
          </p:nvPr>
        </p:nvSpPr>
        <p:spPr>
          <a:xfrm>
            <a:off x="1886342" y="2809461"/>
            <a:ext cx="8911687" cy="1589029"/>
          </a:xfrm>
        </p:spPr>
        <p:txBody>
          <a:bodyPr>
            <a:normAutofit/>
          </a:bodyPr>
          <a:lstStyle/>
          <a:p>
            <a:pPr algn="ctr"/>
            <a:r>
              <a:rPr lang="es-ES" sz="4400" b="1"/>
              <a:t>PSICOLOGÍA DEL DESARROLLO I</a:t>
            </a:r>
          </a:p>
        </p:txBody>
      </p:sp>
    </p:spTree>
    <p:extLst>
      <p:ext uri="{BB962C8B-B14F-4D97-AF65-F5344CB8AC3E}">
        <p14:creationId xmlns:p14="http://schemas.microsoft.com/office/powerpoint/2010/main" val="549460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1855306" y="954157"/>
            <a:ext cx="8786190" cy="5473147"/>
          </a:xfrm>
        </p:spPr>
        <p:txBody>
          <a:bodyPr>
            <a:normAutofit fontScale="92500" lnSpcReduction="10000"/>
          </a:bodyPr>
          <a:lstStyle/>
          <a:p>
            <a:pPr marL="285750" indent="-285750" algn="just">
              <a:buFont typeface="Arial" panose="020B0604020202020204" pitchFamily="34" charset="0"/>
              <a:buChar char="•"/>
            </a:pPr>
            <a:r>
              <a:rPr lang="es-ES" b="1" u="sng">
                <a:solidFill>
                  <a:schemeClr val="tx1"/>
                </a:solidFill>
              </a:rPr>
              <a:t>VIH/Sida</a:t>
            </a:r>
            <a:r>
              <a:rPr lang="es-ES">
                <a:solidFill>
                  <a:schemeClr val="tx1"/>
                </a:solidFill>
              </a:rPr>
              <a:t>: El síndrome de inmunodeficiencia adquirida (Sida). Si una mujer embarazada tiene el virus en su sangre, puede darse una </a:t>
            </a:r>
            <a:r>
              <a:rPr lang="es-ES" b="1" i="1">
                <a:solidFill>
                  <a:schemeClr val="tx1"/>
                </a:solidFill>
              </a:rPr>
              <a:t>transmisión perinatal</a:t>
            </a:r>
            <a:r>
              <a:rPr lang="es-ES">
                <a:solidFill>
                  <a:schemeClr val="tx1"/>
                </a:solidFill>
              </a:rPr>
              <a:t>.</a:t>
            </a:r>
          </a:p>
          <a:p>
            <a:pPr marL="285750" indent="-285750" algn="just">
              <a:buFont typeface="Arial" panose="020B0604020202020204" pitchFamily="34" charset="0"/>
              <a:buChar char="•"/>
            </a:pPr>
            <a:r>
              <a:rPr lang="es-ES" b="1" u="sng">
                <a:solidFill>
                  <a:schemeClr val="tx1"/>
                </a:solidFill>
              </a:rPr>
              <a:t>Estrés materno</a:t>
            </a:r>
            <a:r>
              <a:rPr lang="es-ES">
                <a:solidFill>
                  <a:schemeClr val="tx1"/>
                </a:solidFill>
              </a:rPr>
              <a:t>: El estrés materno moderado puede </a:t>
            </a:r>
            <a:r>
              <a:rPr lang="es-ES" b="1" i="1">
                <a:solidFill>
                  <a:schemeClr val="tx1"/>
                </a:solidFill>
              </a:rPr>
              <a:t>estimular la organización del cerebro</a:t>
            </a:r>
            <a:r>
              <a:rPr lang="es-ES">
                <a:solidFill>
                  <a:schemeClr val="tx1"/>
                </a:solidFill>
              </a:rPr>
              <a:t> en desarrollo. </a:t>
            </a:r>
          </a:p>
          <a:p>
            <a:pPr marL="285750" indent="-285750" algn="just">
              <a:buFont typeface="Arial" panose="020B0604020202020204" pitchFamily="34" charset="0"/>
              <a:buChar char="•"/>
            </a:pPr>
            <a:r>
              <a:rPr lang="es-ES">
                <a:solidFill>
                  <a:schemeClr val="tx1"/>
                </a:solidFill>
              </a:rPr>
              <a:t>El estrés materno excesivo puede afectar al bebé de manera negativa ocasionando </a:t>
            </a:r>
            <a:r>
              <a:rPr lang="es-ES" b="1" i="1">
                <a:solidFill>
                  <a:schemeClr val="tx1"/>
                </a:solidFill>
              </a:rPr>
              <a:t>labio leporino, paladar hendido y malformaciones cardiacas, </a:t>
            </a:r>
            <a:r>
              <a:rPr lang="es-ES">
                <a:solidFill>
                  <a:schemeClr val="tx1"/>
                </a:solidFill>
              </a:rPr>
              <a:t>puede influir en el </a:t>
            </a:r>
            <a:r>
              <a:rPr lang="es-ES" b="1" i="1">
                <a:solidFill>
                  <a:schemeClr val="tx1"/>
                </a:solidFill>
              </a:rPr>
              <a:t>desarrollo del autismo al ocasionar deformidades en el cerebro</a:t>
            </a:r>
            <a:r>
              <a:rPr lang="es-ES">
                <a:solidFill>
                  <a:schemeClr val="tx1"/>
                </a:solidFill>
              </a:rPr>
              <a:t> en desarrollo (</a:t>
            </a:r>
            <a:r>
              <a:rPr lang="es-ES" err="1">
                <a:solidFill>
                  <a:schemeClr val="tx1"/>
                </a:solidFill>
              </a:rPr>
              <a:t>Beversdorf</a:t>
            </a:r>
            <a:r>
              <a:rPr lang="es-ES">
                <a:solidFill>
                  <a:schemeClr val="tx1"/>
                </a:solidFill>
              </a:rPr>
              <a:t> et al., 2001).</a:t>
            </a:r>
          </a:p>
          <a:p>
            <a:pPr marL="285750" indent="-285750" algn="just">
              <a:buFont typeface="Arial" panose="020B0604020202020204" pitchFamily="34" charset="0"/>
              <a:buChar char="•"/>
            </a:pPr>
            <a:r>
              <a:rPr lang="es-ES" b="1" u="sng">
                <a:solidFill>
                  <a:schemeClr val="tx1"/>
                </a:solidFill>
              </a:rPr>
              <a:t>Edad materna</a:t>
            </a:r>
            <a:r>
              <a:rPr lang="es-ES">
                <a:solidFill>
                  <a:schemeClr val="tx1"/>
                </a:solidFill>
              </a:rPr>
              <a:t>: El riesgo de </a:t>
            </a:r>
            <a:r>
              <a:rPr lang="es-ES" b="1" i="1">
                <a:solidFill>
                  <a:schemeClr val="tx1"/>
                </a:solidFill>
              </a:rPr>
              <a:t>aborto espontáneo alcanza </a:t>
            </a:r>
            <a:r>
              <a:rPr lang="es-ES">
                <a:solidFill>
                  <a:schemeClr val="tx1"/>
                </a:solidFill>
              </a:rPr>
              <a:t>una probabilidad de 90% en mujeres de </a:t>
            </a:r>
            <a:r>
              <a:rPr lang="es-ES" b="1" i="1">
                <a:solidFill>
                  <a:schemeClr val="tx1"/>
                </a:solidFill>
              </a:rPr>
              <a:t>45 años </a:t>
            </a:r>
            <a:r>
              <a:rPr lang="es-ES">
                <a:solidFill>
                  <a:schemeClr val="tx1"/>
                </a:solidFill>
              </a:rPr>
              <a:t>de edad o mayores (</a:t>
            </a:r>
            <a:r>
              <a:rPr lang="es-ES" err="1">
                <a:solidFill>
                  <a:schemeClr val="tx1"/>
                </a:solidFill>
              </a:rPr>
              <a:t>Heffner</a:t>
            </a:r>
            <a:r>
              <a:rPr lang="es-ES">
                <a:solidFill>
                  <a:schemeClr val="tx1"/>
                </a:solidFill>
              </a:rPr>
              <a:t>, 2004). </a:t>
            </a:r>
          </a:p>
          <a:p>
            <a:pPr marL="285750" indent="-285750" algn="just">
              <a:buFont typeface="Arial" panose="020B0604020202020204" pitchFamily="34" charset="0"/>
              <a:buChar char="•"/>
            </a:pPr>
            <a:r>
              <a:rPr lang="es-ES">
                <a:solidFill>
                  <a:schemeClr val="tx1"/>
                </a:solidFill>
              </a:rPr>
              <a:t>Las mujeres entre 30 y 35 años de edad tienen mayores posibilidades de </a:t>
            </a:r>
            <a:r>
              <a:rPr lang="es-ES" b="1" i="1">
                <a:solidFill>
                  <a:schemeClr val="tx1"/>
                </a:solidFill>
              </a:rPr>
              <a:t>parto prematuro, demoras en el crecimiento fetal, defectos congénitos y anormalidades cromosómicas como síndrome de Down</a:t>
            </a:r>
            <a:r>
              <a:rPr lang="es-ES">
                <a:solidFill>
                  <a:schemeClr val="tx1"/>
                </a:solidFill>
              </a:rPr>
              <a:t>. </a:t>
            </a:r>
          </a:p>
          <a:p>
            <a:pPr marL="285750" indent="-285750" algn="just">
              <a:buFont typeface="Arial" panose="020B0604020202020204" pitchFamily="34" charset="0"/>
              <a:buChar char="•"/>
            </a:pPr>
            <a:r>
              <a:rPr lang="es-ES">
                <a:solidFill>
                  <a:schemeClr val="tx1"/>
                </a:solidFill>
              </a:rPr>
              <a:t>Las mujeres de </a:t>
            </a:r>
            <a:r>
              <a:rPr lang="es-ES" b="1" i="1">
                <a:solidFill>
                  <a:schemeClr val="tx1"/>
                </a:solidFill>
              </a:rPr>
              <a:t>40 años </a:t>
            </a:r>
            <a:r>
              <a:rPr lang="es-ES">
                <a:solidFill>
                  <a:schemeClr val="tx1"/>
                </a:solidFill>
              </a:rPr>
              <a:t>de edad y mayores corren mayor riesgo de requerir </a:t>
            </a:r>
            <a:r>
              <a:rPr lang="es-ES" b="1" i="1">
                <a:solidFill>
                  <a:schemeClr val="tx1"/>
                </a:solidFill>
              </a:rPr>
              <a:t>partos quirúrgicos </a:t>
            </a:r>
            <a:r>
              <a:rPr lang="es-ES">
                <a:solidFill>
                  <a:schemeClr val="tx1"/>
                </a:solidFill>
              </a:rPr>
              <a:t>(Gilbert, </a:t>
            </a:r>
            <a:r>
              <a:rPr lang="es-ES" err="1">
                <a:solidFill>
                  <a:schemeClr val="tx1"/>
                </a:solidFill>
              </a:rPr>
              <a:t>Nesbitt</a:t>
            </a:r>
            <a:r>
              <a:rPr lang="es-ES">
                <a:solidFill>
                  <a:schemeClr val="tx1"/>
                </a:solidFill>
              </a:rPr>
              <a:t> y </a:t>
            </a:r>
            <a:r>
              <a:rPr lang="es-ES" err="1">
                <a:solidFill>
                  <a:schemeClr val="tx1"/>
                </a:solidFill>
              </a:rPr>
              <a:t>Danielsen</a:t>
            </a:r>
            <a:r>
              <a:rPr lang="es-ES">
                <a:solidFill>
                  <a:schemeClr val="tx1"/>
                </a:solidFill>
              </a:rPr>
              <a:t>, 1999). </a:t>
            </a:r>
          </a:p>
          <a:p>
            <a:pPr marL="285750" indent="-285750" algn="just">
              <a:buFont typeface="Arial" panose="020B0604020202020204" pitchFamily="34" charset="0"/>
              <a:buChar char="•"/>
            </a:pPr>
            <a:r>
              <a:rPr lang="es-ES">
                <a:solidFill>
                  <a:schemeClr val="tx1"/>
                </a:solidFill>
              </a:rPr>
              <a:t>Las mujeres que dan a luz después de los </a:t>
            </a:r>
            <a:r>
              <a:rPr lang="es-ES" b="1" i="1">
                <a:solidFill>
                  <a:schemeClr val="tx1"/>
                </a:solidFill>
              </a:rPr>
              <a:t>50 años </a:t>
            </a:r>
            <a:r>
              <a:rPr lang="es-ES">
                <a:solidFill>
                  <a:schemeClr val="tx1"/>
                </a:solidFill>
              </a:rPr>
              <a:t>de edad tienen el doble o triple de probabilidades de dar a luz bebés muy </a:t>
            </a:r>
            <a:r>
              <a:rPr lang="es-ES" b="1" i="1">
                <a:solidFill>
                  <a:schemeClr val="tx1"/>
                </a:solidFill>
              </a:rPr>
              <a:t>pequeños</a:t>
            </a:r>
            <a:r>
              <a:rPr lang="es-ES">
                <a:solidFill>
                  <a:schemeClr val="tx1"/>
                </a:solidFill>
              </a:rPr>
              <a:t>, nacidos de forma </a:t>
            </a:r>
            <a:r>
              <a:rPr lang="es-ES" b="1" i="1">
                <a:solidFill>
                  <a:schemeClr val="tx1"/>
                </a:solidFill>
              </a:rPr>
              <a:t>prematura o mortinatos</a:t>
            </a:r>
            <a:r>
              <a:rPr lang="es-ES">
                <a:solidFill>
                  <a:schemeClr val="tx1"/>
                </a:solidFill>
              </a:rPr>
              <a:t>(</a:t>
            </a:r>
            <a:r>
              <a:rPr lang="es-ES" err="1">
                <a:solidFill>
                  <a:schemeClr val="tx1"/>
                </a:solidFill>
              </a:rPr>
              <a:t>Salihu</a:t>
            </a:r>
            <a:r>
              <a:rPr lang="es-ES">
                <a:solidFill>
                  <a:schemeClr val="tx1"/>
                </a:solidFill>
              </a:rPr>
              <a:t>, </a:t>
            </a:r>
            <a:r>
              <a:rPr lang="es-ES" err="1">
                <a:solidFill>
                  <a:schemeClr val="tx1"/>
                </a:solidFill>
              </a:rPr>
              <a:t>Shumpert</a:t>
            </a:r>
            <a:r>
              <a:rPr lang="es-ES">
                <a:solidFill>
                  <a:schemeClr val="tx1"/>
                </a:solidFill>
              </a:rPr>
              <a:t>, </a:t>
            </a:r>
            <a:r>
              <a:rPr lang="es-ES" err="1">
                <a:solidFill>
                  <a:schemeClr val="tx1"/>
                </a:solidFill>
              </a:rPr>
              <a:t>Saly</a:t>
            </a:r>
            <a:r>
              <a:rPr lang="es-ES">
                <a:solidFill>
                  <a:schemeClr val="tx1"/>
                </a:solidFill>
              </a:rPr>
              <a:t>, </a:t>
            </a:r>
            <a:r>
              <a:rPr lang="es-ES" err="1">
                <a:solidFill>
                  <a:schemeClr val="tx1"/>
                </a:solidFill>
              </a:rPr>
              <a:t>Kirby</a:t>
            </a:r>
            <a:r>
              <a:rPr lang="es-ES">
                <a:solidFill>
                  <a:schemeClr val="tx1"/>
                </a:solidFill>
              </a:rPr>
              <a:t> y Alexander, 2003).</a:t>
            </a:r>
          </a:p>
        </p:txBody>
      </p:sp>
    </p:spTree>
    <p:extLst>
      <p:ext uri="{BB962C8B-B14F-4D97-AF65-F5344CB8AC3E}">
        <p14:creationId xmlns:p14="http://schemas.microsoft.com/office/powerpoint/2010/main" val="1779448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1643269" y="954157"/>
            <a:ext cx="9568069" cy="5473147"/>
          </a:xfrm>
        </p:spPr>
        <p:txBody>
          <a:bodyPr>
            <a:normAutofit fontScale="92500" lnSpcReduction="10000"/>
          </a:bodyPr>
          <a:lstStyle/>
          <a:p>
            <a:pPr marL="285750" indent="-285750" algn="just">
              <a:buFont typeface="Arial" panose="020B0604020202020204" pitchFamily="34" charset="0"/>
              <a:buChar char="•"/>
            </a:pPr>
            <a:r>
              <a:rPr lang="es-ES" b="1" u="sng">
                <a:solidFill>
                  <a:schemeClr val="tx1"/>
                </a:solidFill>
              </a:rPr>
              <a:t>Peligros ambientales externos</a:t>
            </a:r>
            <a:r>
              <a:rPr lang="es-ES">
                <a:solidFill>
                  <a:schemeClr val="tx1"/>
                </a:solidFill>
              </a:rPr>
              <a:t>: La </a:t>
            </a:r>
            <a:r>
              <a:rPr lang="es-ES" b="1" i="1">
                <a:solidFill>
                  <a:schemeClr val="tx1"/>
                </a:solidFill>
              </a:rPr>
              <a:t>contaminación ambiental, los químicos, la radiación, el calor y la humedad extremos y otros peligros de la vida moderna pueden afectar el desarrollo prenatal</a:t>
            </a:r>
            <a:r>
              <a:rPr lang="es-ES">
                <a:solidFill>
                  <a:schemeClr val="tx1"/>
                </a:solidFill>
              </a:rPr>
              <a:t>. </a:t>
            </a:r>
          </a:p>
          <a:p>
            <a:pPr marL="285750" indent="-285750" algn="just">
              <a:buFont typeface="Arial" panose="020B0604020202020204" pitchFamily="34" charset="0"/>
              <a:buChar char="•"/>
            </a:pPr>
            <a:r>
              <a:rPr lang="es-ES">
                <a:solidFill>
                  <a:schemeClr val="tx1"/>
                </a:solidFill>
              </a:rPr>
              <a:t>Las mujeres embarazadas que de manera regular respiran altos niveles de partículas finas relacionadas con la </a:t>
            </a:r>
            <a:r>
              <a:rPr lang="es-ES" b="1" i="1">
                <a:solidFill>
                  <a:schemeClr val="tx1"/>
                </a:solidFill>
              </a:rPr>
              <a:t>combustión</a:t>
            </a:r>
            <a:r>
              <a:rPr lang="es-ES">
                <a:solidFill>
                  <a:schemeClr val="tx1"/>
                </a:solidFill>
              </a:rPr>
              <a:t>, tienen mayores probabilidades de dar a luz a lactantes </a:t>
            </a:r>
            <a:r>
              <a:rPr lang="es-ES" b="1" i="1">
                <a:solidFill>
                  <a:schemeClr val="tx1"/>
                </a:solidFill>
              </a:rPr>
              <a:t>prematuros o pequeños </a:t>
            </a:r>
            <a:r>
              <a:rPr lang="es-ES">
                <a:solidFill>
                  <a:schemeClr val="tx1"/>
                </a:solidFill>
              </a:rPr>
              <a:t>o con </a:t>
            </a:r>
            <a:r>
              <a:rPr lang="es-ES" b="1" i="1">
                <a:solidFill>
                  <a:schemeClr val="tx1"/>
                </a:solidFill>
              </a:rPr>
              <a:t>anormalidades cromosómicas. </a:t>
            </a:r>
          </a:p>
          <a:p>
            <a:pPr marL="285750" indent="-285750" algn="just">
              <a:buFont typeface="Arial" panose="020B0604020202020204" pitchFamily="34" charset="0"/>
              <a:buChar char="•"/>
            </a:pPr>
            <a:r>
              <a:rPr lang="es-ES">
                <a:solidFill>
                  <a:schemeClr val="tx1"/>
                </a:solidFill>
              </a:rPr>
              <a:t>La exposición a altas concentraciones de subproductos de la </a:t>
            </a:r>
            <a:r>
              <a:rPr lang="es-ES" b="1" i="1">
                <a:solidFill>
                  <a:schemeClr val="tx1"/>
                </a:solidFill>
              </a:rPr>
              <a:t>desinfección</a:t>
            </a:r>
            <a:r>
              <a:rPr lang="es-ES">
                <a:solidFill>
                  <a:schemeClr val="tx1"/>
                </a:solidFill>
              </a:rPr>
              <a:t> se asocia con </a:t>
            </a:r>
            <a:r>
              <a:rPr lang="es-ES" b="1" i="1">
                <a:solidFill>
                  <a:schemeClr val="tx1"/>
                </a:solidFill>
              </a:rPr>
              <a:t>bajo peso al nacer y con demoras en el crecimiento fetal </a:t>
            </a:r>
            <a:r>
              <a:rPr lang="es-ES">
                <a:solidFill>
                  <a:schemeClr val="tx1"/>
                </a:solidFill>
              </a:rPr>
              <a:t>y altas probabilidades de </a:t>
            </a:r>
            <a:r>
              <a:rPr lang="es-ES" b="1" i="1">
                <a:solidFill>
                  <a:schemeClr val="tx1"/>
                </a:solidFill>
              </a:rPr>
              <a:t>abortos espontáneos.</a:t>
            </a:r>
          </a:p>
          <a:p>
            <a:pPr marL="285750" indent="-285750" algn="just">
              <a:buFont typeface="Arial" panose="020B0604020202020204" pitchFamily="34" charset="0"/>
              <a:buChar char="•"/>
            </a:pPr>
            <a:r>
              <a:rPr lang="es-ES">
                <a:solidFill>
                  <a:schemeClr val="tx1"/>
                </a:solidFill>
              </a:rPr>
              <a:t>La exposición fetal a bajos niveles de toxinas ambientales, tales como plomo, mercurio y dioxina, así como a la nicotina y al etanol, puede ayudar a explicar el marcado aumento en </a:t>
            </a:r>
            <a:r>
              <a:rPr lang="es-ES" b="1" i="1">
                <a:solidFill>
                  <a:schemeClr val="tx1"/>
                </a:solidFill>
              </a:rPr>
              <a:t>asma, alergias y trastornos autoinmunes, como lupus.</a:t>
            </a:r>
          </a:p>
          <a:p>
            <a:pPr marL="285750" indent="-285750" algn="just">
              <a:buFont typeface="Arial" panose="020B0604020202020204" pitchFamily="34" charset="0"/>
              <a:buChar char="•"/>
            </a:pPr>
            <a:r>
              <a:rPr lang="es-ES">
                <a:solidFill>
                  <a:schemeClr val="tx1"/>
                </a:solidFill>
              </a:rPr>
              <a:t>Los </a:t>
            </a:r>
            <a:r>
              <a:rPr lang="es-ES" b="1" i="1">
                <a:solidFill>
                  <a:schemeClr val="tx1"/>
                </a:solidFill>
              </a:rPr>
              <a:t>cánceres infantiles</a:t>
            </a:r>
            <a:r>
              <a:rPr lang="es-ES">
                <a:solidFill>
                  <a:schemeClr val="tx1"/>
                </a:solidFill>
              </a:rPr>
              <a:t>, incluyendo leucemia, se han vinculado con la ingesta de </a:t>
            </a:r>
            <a:r>
              <a:rPr lang="es-ES" b="1" i="1">
                <a:solidFill>
                  <a:schemeClr val="tx1"/>
                </a:solidFill>
              </a:rPr>
              <a:t>agua subterránea </a:t>
            </a:r>
            <a:r>
              <a:rPr lang="es-ES">
                <a:solidFill>
                  <a:schemeClr val="tx1"/>
                </a:solidFill>
              </a:rPr>
              <a:t>químicamente contaminada y con el uso de </a:t>
            </a:r>
            <a:r>
              <a:rPr lang="es-ES" b="1" i="1">
                <a:solidFill>
                  <a:schemeClr val="tx1"/>
                </a:solidFill>
              </a:rPr>
              <a:t>pesticidas caseros.</a:t>
            </a:r>
          </a:p>
          <a:p>
            <a:pPr marL="285750" indent="-285750" algn="just">
              <a:buFont typeface="Arial" panose="020B0604020202020204" pitchFamily="34" charset="0"/>
              <a:buChar char="•"/>
            </a:pPr>
            <a:r>
              <a:rPr lang="es-ES">
                <a:solidFill>
                  <a:schemeClr val="tx1"/>
                </a:solidFill>
              </a:rPr>
              <a:t>Los lactantes expuestos incluso a niveles bajos de plomo durante la etapa prenatal,, tienden a exhibir </a:t>
            </a:r>
            <a:r>
              <a:rPr lang="es-ES" b="1" i="1">
                <a:solidFill>
                  <a:schemeClr val="tx1"/>
                </a:solidFill>
              </a:rPr>
              <a:t>déficit de CI.</a:t>
            </a:r>
          </a:p>
          <a:p>
            <a:pPr marL="285750" indent="-285750" algn="just">
              <a:buFont typeface="Arial" panose="020B0604020202020204" pitchFamily="34" charset="0"/>
              <a:buChar char="•"/>
            </a:pPr>
            <a:r>
              <a:rPr lang="es-ES">
                <a:solidFill>
                  <a:schemeClr val="tx1"/>
                </a:solidFill>
              </a:rPr>
              <a:t>La </a:t>
            </a:r>
            <a:r>
              <a:rPr lang="es-ES" b="1" i="1">
                <a:solidFill>
                  <a:schemeClr val="tx1"/>
                </a:solidFill>
              </a:rPr>
              <a:t>exposición a la radiación </a:t>
            </a:r>
            <a:r>
              <a:rPr lang="es-ES">
                <a:solidFill>
                  <a:schemeClr val="tx1"/>
                </a:solidFill>
              </a:rPr>
              <a:t>se ha asociado con </a:t>
            </a:r>
            <a:r>
              <a:rPr lang="es-ES" b="1" i="1">
                <a:solidFill>
                  <a:schemeClr val="tx1"/>
                </a:solidFill>
              </a:rPr>
              <a:t>retraso mental, tamaño pequeño de la cabeza, malformaciones cromosómicas, síndrome de Down, convulsiones y mal desempeño en pruebas de CI y en la escuela.</a:t>
            </a:r>
          </a:p>
          <a:p>
            <a:pPr algn="just"/>
            <a:endParaRPr lang="es-ES">
              <a:solidFill>
                <a:schemeClr val="tx1"/>
              </a:solidFill>
            </a:endParaRPr>
          </a:p>
        </p:txBody>
      </p:sp>
    </p:spTree>
    <p:extLst>
      <p:ext uri="{BB962C8B-B14F-4D97-AF65-F5344CB8AC3E}">
        <p14:creationId xmlns:p14="http://schemas.microsoft.com/office/powerpoint/2010/main" val="1028612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2186609" y="1434548"/>
            <a:ext cx="7818781" cy="3988904"/>
          </a:xfrm>
        </p:spPr>
        <p:txBody>
          <a:bodyPr>
            <a:normAutofit/>
          </a:bodyPr>
          <a:lstStyle/>
          <a:p>
            <a:pPr marL="285750" indent="-285750" algn="just">
              <a:buFont typeface="Arial" panose="020B0604020202020204" pitchFamily="34" charset="0"/>
              <a:buChar char="•"/>
            </a:pPr>
            <a:r>
              <a:rPr lang="es-ES" b="1" u="sng">
                <a:solidFill>
                  <a:schemeClr val="tx1"/>
                </a:solidFill>
              </a:rPr>
              <a:t>Factores paternos</a:t>
            </a:r>
            <a:r>
              <a:rPr lang="es-ES">
                <a:solidFill>
                  <a:schemeClr val="tx1"/>
                </a:solidFill>
              </a:rPr>
              <a:t>: La exposición del varón al plomo, humo de marihuana o tabaco, grandes cantidades de alcohol o radiación, pesticidas o niveles elevados de ozono pueden dar por resultado </a:t>
            </a:r>
            <a:r>
              <a:rPr lang="es-ES" b="1" i="1">
                <a:solidFill>
                  <a:schemeClr val="tx1"/>
                </a:solidFill>
              </a:rPr>
              <a:t>espermatozoides anormales o de baja calidad</a:t>
            </a:r>
            <a:r>
              <a:rPr lang="es-ES">
                <a:solidFill>
                  <a:schemeClr val="tx1"/>
                </a:solidFill>
              </a:rPr>
              <a:t>. </a:t>
            </a:r>
          </a:p>
          <a:p>
            <a:pPr marL="285750" indent="-285750" algn="just">
              <a:buFont typeface="Arial" panose="020B0604020202020204" pitchFamily="34" charset="0"/>
              <a:buChar char="•"/>
            </a:pPr>
            <a:r>
              <a:rPr lang="es-ES">
                <a:solidFill>
                  <a:schemeClr val="tx1"/>
                </a:solidFill>
              </a:rPr>
              <a:t>Presentan bajo peso al nacer y demoras en el crecimiento fetal.</a:t>
            </a:r>
          </a:p>
          <a:p>
            <a:pPr marL="285750" indent="-285750" algn="just">
              <a:buFont typeface="Arial" panose="020B0604020202020204" pitchFamily="34" charset="0"/>
              <a:buChar char="•"/>
            </a:pPr>
            <a:r>
              <a:rPr lang="es-ES">
                <a:solidFill>
                  <a:schemeClr val="tx1"/>
                </a:solidFill>
              </a:rPr>
              <a:t>Los hombres que fuman tienen mayores probabilidades de transmitir </a:t>
            </a:r>
            <a:r>
              <a:rPr lang="es-ES" b="1" i="1">
                <a:solidFill>
                  <a:schemeClr val="tx1"/>
                </a:solidFill>
              </a:rPr>
              <a:t>anormalidades genéticas, bajo peso al nacer, infecciones respiratorias </a:t>
            </a:r>
            <a:r>
              <a:rPr lang="es-ES">
                <a:solidFill>
                  <a:schemeClr val="tx1"/>
                </a:solidFill>
              </a:rPr>
              <a:t>en el lactante, </a:t>
            </a:r>
            <a:r>
              <a:rPr lang="es-ES" b="1" i="1">
                <a:solidFill>
                  <a:schemeClr val="tx1"/>
                </a:solidFill>
              </a:rPr>
              <a:t>muerte súbita infantil y cáncer durante la infancia y la adultez.</a:t>
            </a:r>
          </a:p>
          <a:p>
            <a:pPr marL="285750" indent="-285750" algn="just">
              <a:buFont typeface="Arial" panose="020B0604020202020204" pitchFamily="34" charset="0"/>
              <a:buChar char="•"/>
            </a:pPr>
            <a:r>
              <a:rPr lang="es-ES">
                <a:solidFill>
                  <a:schemeClr val="tx1"/>
                </a:solidFill>
              </a:rPr>
              <a:t>Los padres de </a:t>
            </a:r>
            <a:r>
              <a:rPr lang="es-ES" b="1" i="1">
                <a:solidFill>
                  <a:schemeClr val="tx1"/>
                </a:solidFill>
              </a:rPr>
              <a:t>mayor edad </a:t>
            </a:r>
            <a:r>
              <a:rPr lang="es-ES">
                <a:solidFill>
                  <a:schemeClr val="tx1"/>
                </a:solidFill>
              </a:rPr>
              <a:t>pueden ser una fuente significativa de </a:t>
            </a:r>
            <a:r>
              <a:rPr lang="es-ES" b="1" i="1">
                <a:solidFill>
                  <a:schemeClr val="tx1"/>
                </a:solidFill>
              </a:rPr>
              <a:t>defectos congénitos</a:t>
            </a:r>
            <a:r>
              <a:rPr lang="es-ES">
                <a:solidFill>
                  <a:schemeClr val="tx1"/>
                </a:solidFill>
              </a:rPr>
              <a:t> debido a espermatozoides dañados o deteriorados. </a:t>
            </a:r>
          </a:p>
        </p:txBody>
      </p:sp>
    </p:spTree>
    <p:extLst>
      <p:ext uri="{BB962C8B-B14F-4D97-AF65-F5344CB8AC3E}">
        <p14:creationId xmlns:p14="http://schemas.microsoft.com/office/powerpoint/2010/main" val="171510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E9D36BB-B7AD-4836-AD49-25E8DB9328DA}"/>
              </a:ext>
            </a:extLst>
          </p:cNvPr>
          <p:cNvSpPr>
            <a:spLocks noGrp="1"/>
          </p:cNvSpPr>
          <p:nvPr>
            <p:ph type="title"/>
          </p:nvPr>
        </p:nvSpPr>
        <p:spPr>
          <a:xfrm>
            <a:off x="1565564" y="2022765"/>
            <a:ext cx="9573491" cy="2521526"/>
          </a:xfrm>
        </p:spPr>
        <p:txBody>
          <a:bodyPr>
            <a:normAutofit/>
          </a:bodyPr>
          <a:lstStyle/>
          <a:p>
            <a:pPr algn="ctr"/>
            <a:r>
              <a:rPr lang="es-ES" b="1"/>
              <a:t>UNIDAD 2</a:t>
            </a:r>
            <a:br>
              <a:rPr lang="es-ES" b="1"/>
            </a:br>
            <a:r>
              <a:rPr lang="es-ES" b="1"/>
              <a:t/>
            </a:r>
            <a:br>
              <a:rPr lang="es-ES" b="1"/>
            </a:br>
            <a:r>
              <a:rPr lang="es-ES" b="1"/>
              <a:t>DESARROLLO PSICOEVOLUTIVO DE LA ETAPA PRENATAL, NATAL Y POSTNATAL</a:t>
            </a:r>
          </a:p>
        </p:txBody>
      </p:sp>
    </p:spTree>
    <p:extLst>
      <p:ext uri="{BB962C8B-B14F-4D97-AF65-F5344CB8AC3E}">
        <p14:creationId xmlns:p14="http://schemas.microsoft.com/office/powerpoint/2010/main" val="3945443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BE9D36BB-B7AD-4836-AD49-25E8DB9328DA}"/>
              </a:ext>
            </a:extLst>
          </p:cNvPr>
          <p:cNvSpPr>
            <a:spLocks noGrp="1"/>
          </p:cNvSpPr>
          <p:nvPr>
            <p:ph type="title"/>
          </p:nvPr>
        </p:nvSpPr>
        <p:spPr>
          <a:xfrm>
            <a:off x="1565564" y="2022765"/>
            <a:ext cx="9573491" cy="2521526"/>
          </a:xfrm>
        </p:spPr>
        <p:txBody>
          <a:bodyPr>
            <a:normAutofit fontScale="90000"/>
          </a:bodyPr>
          <a:lstStyle/>
          <a:p>
            <a:pPr algn="ctr"/>
            <a:r>
              <a:rPr lang="es-ES" sz="4000" b="1"/>
              <a:t>TEMA</a:t>
            </a:r>
            <a:r>
              <a:rPr lang="es-ES" b="1"/>
              <a:t/>
            </a:r>
            <a:br>
              <a:rPr lang="es-ES" b="1"/>
            </a:br>
            <a:r>
              <a:rPr lang="es-ES" b="1"/>
              <a:t/>
            </a:r>
            <a:br>
              <a:rPr lang="es-ES" b="1"/>
            </a:br>
            <a:r>
              <a:rPr lang="es-ES" sz="4000" b="1"/>
              <a:t>2.2. Factores Generales de Riesgo y</a:t>
            </a:r>
            <a:br>
              <a:rPr lang="es-ES" sz="4000" b="1"/>
            </a:br>
            <a:r>
              <a:rPr lang="es-ES" sz="4000" b="1"/>
              <a:t>Teratógenos</a:t>
            </a:r>
            <a:r>
              <a:rPr lang="es-ES" b="1"/>
              <a:t/>
            </a:r>
            <a:br>
              <a:rPr lang="es-ES" b="1"/>
            </a:br>
            <a:endParaRPr lang="es-ES" b="1"/>
          </a:p>
        </p:txBody>
      </p:sp>
    </p:spTree>
    <p:extLst>
      <p:ext uri="{BB962C8B-B14F-4D97-AF65-F5344CB8AC3E}">
        <p14:creationId xmlns:p14="http://schemas.microsoft.com/office/powerpoint/2010/main" val="3368106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1577010" y="702365"/>
            <a:ext cx="9674086" cy="5645426"/>
          </a:xfrm>
        </p:spPr>
        <p:txBody>
          <a:bodyPr>
            <a:normAutofit lnSpcReduction="10000"/>
          </a:bodyPr>
          <a:lstStyle/>
          <a:p>
            <a:pPr algn="just"/>
            <a:r>
              <a:rPr lang="es-ES"/>
              <a:t>	</a:t>
            </a:r>
            <a:r>
              <a:rPr lang="es-EC" b="1" u="sng">
                <a:solidFill>
                  <a:schemeClr val="tx1"/>
                </a:solidFill>
              </a:rPr>
              <a:t> </a:t>
            </a:r>
            <a:r>
              <a:rPr lang="es-ES" b="1" u="sng">
                <a:solidFill>
                  <a:schemeClr val="tx1"/>
                </a:solidFill>
              </a:rPr>
              <a:t>2.2.1. Factores generales de riesgo y Teratógenos</a:t>
            </a:r>
          </a:p>
          <a:p>
            <a:pPr algn="just"/>
            <a:r>
              <a:rPr lang="es-ES" b="1">
                <a:solidFill>
                  <a:schemeClr val="tx1"/>
                </a:solidFill>
              </a:rPr>
              <a:t>		</a:t>
            </a:r>
            <a:r>
              <a:rPr lang="es-ES" b="1" u="sng">
                <a:solidFill>
                  <a:schemeClr val="tx1"/>
                </a:solidFill>
              </a:rPr>
              <a:t>Nutrición y peso materno </a:t>
            </a:r>
          </a:p>
          <a:p>
            <a:pPr marL="285750" indent="-285750" algn="just">
              <a:buFont typeface="Arial" panose="020B0604020202020204" pitchFamily="34" charset="0"/>
              <a:buChar char="•"/>
            </a:pPr>
            <a:r>
              <a:rPr lang="es-ES">
                <a:solidFill>
                  <a:schemeClr val="tx1"/>
                </a:solidFill>
              </a:rPr>
              <a:t>El biólogo evolutivo </a:t>
            </a:r>
            <a:r>
              <a:rPr lang="es-ES" err="1">
                <a:solidFill>
                  <a:schemeClr val="tx1"/>
                </a:solidFill>
              </a:rPr>
              <a:t>Davig</a:t>
            </a:r>
            <a:r>
              <a:rPr lang="es-ES">
                <a:solidFill>
                  <a:schemeClr val="tx1"/>
                </a:solidFill>
              </a:rPr>
              <a:t> </a:t>
            </a:r>
            <a:r>
              <a:rPr lang="es-ES" err="1">
                <a:solidFill>
                  <a:schemeClr val="tx1"/>
                </a:solidFill>
              </a:rPr>
              <a:t>Haig</a:t>
            </a:r>
            <a:r>
              <a:rPr lang="es-ES">
                <a:solidFill>
                  <a:schemeClr val="tx1"/>
                </a:solidFill>
              </a:rPr>
              <a:t> (1993) sugiere que el embarazo crea un conflicto inconsciente entre la madre y el feto acerca de los nutrientes que la madre proporciona. </a:t>
            </a:r>
          </a:p>
          <a:p>
            <a:pPr marL="285750" indent="-285750" algn="just">
              <a:buFont typeface="Arial" panose="020B0604020202020204" pitchFamily="34" charset="0"/>
              <a:buChar char="•"/>
            </a:pPr>
            <a:r>
              <a:rPr lang="es-ES">
                <a:solidFill>
                  <a:schemeClr val="tx1"/>
                </a:solidFill>
              </a:rPr>
              <a:t>Desde una perspectiva evolutiva, es adaptativo que el </a:t>
            </a:r>
            <a:r>
              <a:rPr lang="es-ES" b="1" i="1">
                <a:solidFill>
                  <a:schemeClr val="tx1"/>
                </a:solidFill>
              </a:rPr>
              <a:t>feto obtenga las máximas cantidades de nutrientes de la madre</a:t>
            </a:r>
            <a:r>
              <a:rPr lang="es-ES">
                <a:solidFill>
                  <a:schemeClr val="tx1"/>
                </a:solidFill>
              </a:rPr>
              <a:t>, mientras que es adaptativo que </a:t>
            </a:r>
            <a:r>
              <a:rPr lang="es-ES" b="1" i="1">
                <a:solidFill>
                  <a:schemeClr val="tx1"/>
                </a:solidFill>
              </a:rPr>
              <a:t>la madre limite la transferencia de nutrientes al feto </a:t>
            </a:r>
            <a:r>
              <a:rPr lang="es-ES">
                <a:solidFill>
                  <a:schemeClr val="tx1"/>
                </a:solidFill>
              </a:rPr>
              <a:t>para que conserve la salud y su capacidad de dar a luz a futuros bebés. </a:t>
            </a:r>
          </a:p>
          <a:p>
            <a:pPr marL="285750" indent="-285750" algn="just">
              <a:buFont typeface="Arial" panose="020B0604020202020204" pitchFamily="34" charset="0"/>
              <a:buChar char="•"/>
            </a:pPr>
            <a:r>
              <a:rPr lang="es-ES">
                <a:solidFill>
                  <a:schemeClr val="tx1"/>
                </a:solidFill>
              </a:rPr>
              <a:t>Es importante que la madre ingiera los </a:t>
            </a:r>
            <a:r>
              <a:rPr lang="es-ES" b="1" i="1">
                <a:solidFill>
                  <a:schemeClr val="tx1"/>
                </a:solidFill>
              </a:rPr>
              <a:t>nutrientes suficientes </a:t>
            </a:r>
            <a:r>
              <a:rPr lang="es-ES">
                <a:solidFill>
                  <a:schemeClr val="tx1"/>
                </a:solidFill>
              </a:rPr>
              <a:t>para alimentarse a ella misma y a su feto, de manera adecuada. </a:t>
            </a:r>
          </a:p>
          <a:p>
            <a:pPr marL="285750" indent="-285750" algn="just">
              <a:buFont typeface="Arial" panose="020B0604020202020204" pitchFamily="34" charset="0"/>
              <a:buChar char="•"/>
            </a:pPr>
            <a:r>
              <a:rPr lang="es-ES">
                <a:solidFill>
                  <a:schemeClr val="tx1"/>
                </a:solidFill>
              </a:rPr>
              <a:t>Las mujeres embarazadas requieren entre </a:t>
            </a:r>
            <a:r>
              <a:rPr lang="es-ES" b="1" i="1">
                <a:solidFill>
                  <a:schemeClr val="tx1"/>
                </a:solidFill>
              </a:rPr>
              <a:t>300 a 500 calorías adicionales </a:t>
            </a:r>
            <a:r>
              <a:rPr lang="es-ES">
                <a:solidFill>
                  <a:schemeClr val="tx1"/>
                </a:solidFill>
              </a:rPr>
              <a:t>por día, incluyendo proteínas adicionales. Tanto el peso excesivo como la falta de peso pueden representar un peligro: entre las mujeres que tienen a sus primeros hijos. </a:t>
            </a:r>
          </a:p>
          <a:p>
            <a:pPr marL="285750" indent="-285750" algn="just">
              <a:buFont typeface="Arial" panose="020B0604020202020204" pitchFamily="34" charset="0"/>
              <a:buChar char="•"/>
            </a:pPr>
            <a:r>
              <a:rPr lang="es-ES">
                <a:solidFill>
                  <a:schemeClr val="tx1"/>
                </a:solidFill>
              </a:rPr>
              <a:t>Aquellas con </a:t>
            </a:r>
            <a:r>
              <a:rPr lang="es-ES" b="1" i="1">
                <a:solidFill>
                  <a:schemeClr val="tx1"/>
                </a:solidFill>
              </a:rPr>
              <a:t>sobrepeso antes del embarazo </a:t>
            </a:r>
            <a:r>
              <a:rPr lang="es-ES">
                <a:solidFill>
                  <a:schemeClr val="tx1"/>
                </a:solidFill>
              </a:rPr>
              <a:t>tienen </a:t>
            </a:r>
            <a:r>
              <a:rPr lang="es-ES" b="1" i="1">
                <a:solidFill>
                  <a:schemeClr val="tx1"/>
                </a:solidFill>
              </a:rPr>
              <a:t>mayor riesgo de mortinatalidad </a:t>
            </a:r>
            <a:r>
              <a:rPr lang="es-ES">
                <a:solidFill>
                  <a:schemeClr val="tx1"/>
                </a:solidFill>
              </a:rPr>
              <a:t>o de </a:t>
            </a:r>
            <a:r>
              <a:rPr lang="es-ES" b="1" i="1">
                <a:solidFill>
                  <a:schemeClr val="tx1"/>
                </a:solidFill>
              </a:rPr>
              <a:t>perder a sus bebés </a:t>
            </a:r>
            <a:r>
              <a:rPr lang="es-ES">
                <a:solidFill>
                  <a:schemeClr val="tx1"/>
                </a:solidFill>
              </a:rPr>
              <a:t>durante sus primeras semanas de vida. </a:t>
            </a:r>
          </a:p>
          <a:p>
            <a:pPr marL="285750" indent="-285750" algn="just">
              <a:buFont typeface="Arial" panose="020B0604020202020204" pitchFamily="34" charset="0"/>
              <a:buChar char="•"/>
            </a:pPr>
            <a:r>
              <a:rPr lang="es-ES">
                <a:solidFill>
                  <a:schemeClr val="tx1"/>
                </a:solidFill>
              </a:rPr>
              <a:t>Las mujeres con </a:t>
            </a:r>
            <a:r>
              <a:rPr lang="es-ES" b="1" i="1">
                <a:solidFill>
                  <a:schemeClr val="tx1"/>
                </a:solidFill>
              </a:rPr>
              <a:t>falta de peso </a:t>
            </a:r>
            <a:r>
              <a:rPr lang="es-ES">
                <a:solidFill>
                  <a:schemeClr val="tx1"/>
                </a:solidFill>
              </a:rPr>
              <a:t>tienen mayores probabilidades de tener bebés peligrosamente </a:t>
            </a:r>
            <a:r>
              <a:rPr lang="es-ES" b="1" i="1">
                <a:solidFill>
                  <a:schemeClr val="tx1"/>
                </a:solidFill>
              </a:rPr>
              <a:t>pequeños</a:t>
            </a:r>
            <a:r>
              <a:rPr lang="es-ES">
                <a:solidFill>
                  <a:schemeClr val="tx1"/>
                </a:solidFill>
              </a:rPr>
              <a:t> (</a:t>
            </a:r>
            <a:r>
              <a:rPr lang="es-ES" err="1">
                <a:solidFill>
                  <a:schemeClr val="tx1"/>
                </a:solidFill>
              </a:rPr>
              <a:t>Cnattingius</a:t>
            </a:r>
            <a:r>
              <a:rPr lang="es-ES">
                <a:solidFill>
                  <a:schemeClr val="tx1"/>
                </a:solidFill>
              </a:rPr>
              <a:t> et al., 1998)</a:t>
            </a:r>
            <a:endParaRPr lang="es-EC" b="1" u="sng">
              <a:solidFill>
                <a:schemeClr val="tx1"/>
              </a:solidFill>
            </a:endParaRPr>
          </a:p>
          <a:p>
            <a:pPr algn="just"/>
            <a:endParaRPr lang="es-ES" b="1" u="sng">
              <a:solidFill>
                <a:schemeClr val="tx1"/>
              </a:solidFill>
            </a:endParaRPr>
          </a:p>
        </p:txBody>
      </p:sp>
    </p:spTree>
    <p:extLst>
      <p:ext uri="{BB962C8B-B14F-4D97-AF65-F5344CB8AC3E}">
        <p14:creationId xmlns:p14="http://schemas.microsoft.com/office/powerpoint/2010/main" val="791209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1855306" y="1639956"/>
            <a:ext cx="8786190" cy="3578088"/>
          </a:xfrm>
        </p:spPr>
        <p:txBody>
          <a:bodyPr>
            <a:normAutofit fontScale="92500"/>
          </a:bodyPr>
          <a:lstStyle/>
          <a:p>
            <a:pPr algn="just"/>
            <a:r>
              <a:rPr lang="es-ES"/>
              <a:t>		</a:t>
            </a:r>
            <a:r>
              <a:rPr lang="es-ES" b="1" u="sng">
                <a:solidFill>
                  <a:schemeClr val="tx1"/>
                </a:solidFill>
              </a:rPr>
              <a:t>Actividad física y trabajo extenuante </a:t>
            </a:r>
          </a:p>
          <a:p>
            <a:pPr algn="just"/>
            <a:endParaRPr lang="es-ES" b="1" u="sng">
              <a:solidFill>
                <a:schemeClr val="tx1"/>
              </a:solidFill>
            </a:endParaRPr>
          </a:p>
          <a:p>
            <a:pPr marL="285750" indent="-285750" algn="just">
              <a:buFont typeface="Arial" panose="020B0604020202020204" pitchFamily="34" charset="0"/>
              <a:buChar char="•"/>
            </a:pPr>
            <a:r>
              <a:rPr lang="es-ES">
                <a:solidFill>
                  <a:schemeClr val="tx1"/>
                </a:solidFill>
              </a:rPr>
              <a:t>El ejercicio moderado </a:t>
            </a:r>
            <a:r>
              <a:rPr lang="es-ES" b="1" i="1">
                <a:solidFill>
                  <a:schemeClr val="tx1"/>
                </a:solidFill>
              </a:rPr>
              <a:t>no pone en peligro </a:t>
            </a:r>
            <a:r>
              <a:rPr lang="es-ES">
                <a:solidFill>
                  <a:schemeClr val="tx1"/>
                </a:solidFill>
              </a:rPr>
              <a:t>a los fetos de mujeres sanas.</a:t>
            </a:r>
          </a:p>
          <a:p>
            <a:pPr marL="285750" indent="-285750" algn="just">
              <a:buFont typeface="Arial" panose="020B0604020202020204" pitchFamily="34" charset="0"/>
              <a:buChar char="•"/>
            </a:pPr>
            <a:r>
              <a:rPr lang="es-ES">
                <a:solidFill>
                  <a:schemeClr val="tx1"/>
                </a:solidFill>
              </a:rPr>
              <a:t>El ejercicio regular </a:t>
            </a:r>
            <a:r>
              <a:rPr lang="es-ES" b="1" i="1">
                <a:solidFill>
                  <a:schemeClr val="tx1"/>
                </a:solidFill>
              </a:rPr>
              <a:t>evita el estreñimiento y mejora la respiración, circulación, tono muscular y elasticidad de la piel</a:t>
            </a:r>
            <a:r>
              <a:rPr lang="es-ES">
                <a:solidFill>
                  <a:schemeClr val="tx1"/>
                </a:solidFill>
              </a:rPr>
              <a:t>, todos los cuales contribuyen a un embarazo más cómodo y a un parto más fácil y seguro. </a:t>
            </a:r>
          </a:p>
          <a:p>
            <a:pPr marL="285750" indent="-285750" algn="just">
              <a:buFont typeface="Arial" panose="020B0604020202020204" pitchFamily="34" charset="0"/>
              <a:buChar char="•"/>
            </a:pPr>
            <a:r>
              <a:rPr lang="es-ES">
                <a:solidFill>
                  <a:schemeClr val="tx1"/>
                </a:solidFill>
              </a:rPr>
              <a:t>Las condiciones </a:t>
            </a:r>
            <a:r>
              <a:rPr lang="es-ES" b="1" i="1">
                <a:solidFill>
                  <a:schemeClr val="tx1"/>
                </a:solidFill>
              </a:rPr>
              <a:t>extenuantes</a:t>
            </a:r>
            <a:r>
              <a:rPr lang="es-ES">
                <a:solidFill>
                  <a:schemeClr val="tx1"/>
                </a:solidFill>
              </a:rPr>
              <a:t> de trabajo, la </a:t>
            </a:r>
            <a:r>
              <a:rPr lang="es-ES" b="1" i="1">
                <a:solidFill>
                  <a:schemeClr val="tx1"/>
                </a:solidFill>
              </a:rPr>
              <a:t>fatiga</a:t>
            </a:r>
            <a:r>
              <a:rPr lang="es-ES">
                <a:solidFill>
                  <a:schemeClr val="tx1"/>
                </a:solidFill>
              </a:rPr>
              <a:t> ocupacional y las </a:t>
            </a:r>
            <a:r>
              <a:rPr lang="es-ES" b="1" i="1">
                <a:solidFill>
                  <a:schemeClr val="tx1"/>
                </a:solidFill>
              </a:rPr>
              <a:t>largas horas </a:t>
            </a:r>
            <a:r>
              <a:rPr lang="es-ES">
                <a:solidFill>
                  <a:schemeClr val="tx1"/>
                </a:solidFill>
              </a:rPr>
              <a:t>de trabajo pueden asociarse con un mayor riesgo de </a:t>
            </a:r>
            <a:r>
              <a:rPr lang="es-ES" b="1" i="1">
                <a:solidFill>
                  <a:schemeClr val="tx1"/>
                </a:solidFill>
              </a:rPr>
              <a:t>parto prematuro</a:t>
            </a:r>
            <a:r>
              <a:rPr lang="es-ES">
                <a:solidFill>
                  <a:schemeClr val="tx1"/>
                </a:solidFill>
              </a:rPr>
              <a:t>.</a:t>
            </a:r>
          </a:p>
          <a:p>
            <a:pPr marL="285750" indent="-285750" algn="just">
              <a:buFont typeface="Arial" panose="020B0604020202020204" pitchFamily="34" charset="0"/>
              <a:buChar char="•"/>
            </a:pPr>
            <a:r>
              <a:rPr lang="es-ES">
                <a:solidFill>
                  <a:schemeClr val="tx1"/>
                </a:solidFill>
              </a:rPr>
              <a:t>Las mujeres embarazadas pueden realizar </a:t>
            </a:r>
            <a:r>
              <a:rPr lang="es-ES" b="1" i="1">
                <a:solidFill>
                  <a:schemeClr val="tx1"/>
                </a:solidFill>
              </a:rPr>
              <a:t>ejercicio moderado</a:t>
            </a:r>
            <a:r>
              <a:rPr lang="es-ES">
                <a:solidFill>
                  <a:schemeClr val="tx1"/>
                </a:solidFill>
              </a:rPr>
              <a:t> sin agotarse y sin elevar su frecuencia cardiaca arriba de 150 y que finalicen su sesión de manera gradual y no súbita.</a:t>
            </a:r>
          </a:p>
          <a:p>
            <a:pPr algn="just"/>
            <a:endParaRPr lang="es-ES">
              <a:solidFill>
                <a:schemeClr val="tx1"/>
              </a:solidFill>
            </a:endParaRPr>
          </a:p>
        </p:txBody>
      </p:sp>
    </p:spTree>
    <p:extLst>
      <p:ext uri="{BB962C8B-B14F-4D97-AF65-F5344CB8AC3E}">
        <p14:creationId xmlns:p14="http://schemas.microsoft.com/office/powerpoint/2010/main" val="2924896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2130839" y="1870213"/>
            <a:ext cx="7930321" cy="3117574"/>
          </a:xfrm>
        </p:spPr>
        <p:txBody>
          <a:bodyPr>
            <a:normAutofit/>
          </a:bodyPr>
          <a:lstStyle/>
          <a:p>
            <a:pPr algn="just"/>
            <a:r>
              <a:rPr lang="es-ES"/>
              <a:t>	</a:t>
            </a:r>
            <a:r>
              <a:rPr lang="es-ES" b="1" u="sng">
                <a:solidFill>
                  <a:schemeClr val="tx1"/>
                </a:solidFill>
              </a:rPr>
              <a:t>Factores maternos </a:t>
            </a:r>
          </a:p>
          <a:p>
            <a:pPr marL="285750" indent="-285750" algn="just">
              <a:buFont typeface="Arial" panose="020B0604020202020204" pitchFamily="34" charset="0"/>
              <a:buChar char="•"/>
            </a:pPr>
            <a:r>
              <a:rPr lang="es-ES">
                <a:solidFill>
                  <a:schemeClr val="tx1"/>
                </a:solidFill>
              </a:rPr>
              <a:t>Debido a que el ambiente prenatal se encuentra dentro del cuerpo de la madre, casi todo lo que afecta el bienestar de ella, desde su dieta hasta sus estados de ánimo, puede alterar el ambiente del neonato e influir en su crecimiento. </a:t>
            </a:r>
          </a:p>
          <a:p>
            <a:pPr marL="285750" indent="-285750" algn="just">
              <a:buFont typeface="Arial" panose="020B0604020202020204" pitchFamily="34" charset="0"/>
              <a:buChar char="•"/>
            </a:pPr>
            <a:r>
              <a:rPr lang="es-ES">
                <a:solidFill>
                  <a:schemeClr val="tx1"/>
                </a:solidFill>
              </a:rPr>
              <a:t>No todos los riesgos ambientales son igualmente peligrosos para todos los fetos. </a:t>
            </a:r>
          </a:p>
          <a:p>
            <a:pPr marL="285750" indent="-285750" algn="just">
              <a:buFont typeface="Arial" panose="020B0604020202020204" pitchFamily="34" charset="0"/>
              <a:buChar char="•"/>
            </a:pPr>
            <a:r>
              <a:rPr lang="es-ES">
                <a:solidFill>
                  <a:schemeClr val="tx1"/>
                </a:solidFill>
              </a:rPr>
              <a:t>La vulnerabilidad puede depender de un gen que se encuentre ya sea en el feto o en la madre (factores teratógenos). </a:t>
            </a:r>
          </a:p>
        </p:txBody>
      </p:sp>
    </p:spTree>
    <p:extLst>
      <p:ext uri="{BB962C8B-B14F-4D97-AF65-F5344CB8AC3E}">
        <p14:creationId xmlns:p14="http://schemas.microsoft.com/office/powerpoint/2010/main" val="3769200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1590262" y="1060174"/>
            <a:ext cx="9674086" cy="5049078"/>
          </a:xfrm>
        </p:spPr>
        <p:txBody>
          <a:bodyPr>
            <a:normAutofit/>
          </a:bodyPr>
          <a:lstStyle/>
          <a:p>
            <a:pPr marL="285750" indent="-285750" algn="just">
              <a:buFont typeface="Arial" panose="020B0604020202020204" pitchFamily="34" charset="0"/>
              <a:buChar char="•"/>
            </a:pPr>
            <a:r>
              <a:rPr lang="es-ES">
                <a:solidFill>
                  <a:schemeClr val="tx1"/>
                </a:solidFill>
              </a:rPr>
              <a:t>Las </a:t>
            </a:r>
            <a:r>
              <a:rPr lang="es-ES" b="1" i="1">
                <a:solidFill>
                  <a:schemeClr val="tx1"/>
                </a:solidFill>
              </a:rPr>
              <a:t>mujeres obesas </a:t>
            </a:r>
            <a:r>
              <a:rPr lang="es-ES">
                <a:solidFill>
                  <a:schemeClr val="tx1"/>
                </a:solidFill>
              </a:rPr>
              <a:t>corren peligro de tener hijos con </a:t>
            </a:r>
            <a:r>
              <a:rPr lang="es-ES" b="1" i="1">
                <a:solidFill>
                  <a:schemeClr val="tx1"/>
                </a:solidFill>
              </a:rPr>
              <a:t>defectos del tubo neural</a:t>
            </a:r>
            <a:r>
              <a:rPr lang="es-ES">
                <a:solidFill>
                  <a:schemeClr val="tx1"/>
                </a:solidFill>
              </a:rPr>
              <a:t>, así como con </a:t>
            </a:r>
            <a:r>
              <a:rPr lang="es-ES" b="1" i="1">
                <a:solidFill>
                  <a:schemeClr val="tx1"/>
                </a:solidFill>
              </a:rPr>
              <a:t>defectos del corazón </a:t>
            </a:r>
            <a:r>
              <a:rPr lang="es-ES">
                <a:solidFill>
                  <a:schemeClr val="tx1"/>
                </a:solidFill>
              </a:rPr>
              <a:t>y otros </a:t>
            </a:r>
            <a:r>
              <a:rPr lang="es-ES" b="1" i="1">
                <a:solidFill>
                  <a:schemeClr val="tx1"/>
                </a:solidFill>
              </a:rPr>
              <a:t>defectos congénitos, </a:t>
            </a:r>
            <a:r>
              <a:rPr lang="es-ES">
                <a:solidFill>
                  <a:schemeClr val="tx1"/>
                </a:solidFill>
              </a:rPr>
              <a:t> altas posibilidades de </a:t>
            </a:r>
            <a:r>
              <a:rPr lang="es-ES" b="1" i="1">
                <a:solidFill>
                  <a:schemeClr val="tx1"/>
                </a:solidFill>
              </a:rPr>
              <a:t>aborto espontáneo, </a:t>
            </a:r>
            <a:r>
              <a:rPr lang="es-ES">
                <a:solidFill>
                  <a:schemeClr val="tx1"/>
                </a:solidFill>
              </a:rPr>
              <a:t>dificultades para </a:t>
            </a:r>
            <a:r>
              <a:rPr lang="es-ES" b="1" i="1">
                <a:solidFill>
                  <a:schemeClr val="tx1"/>
                </a:solidFill>
              </a:rPr>
              <a:t>inducir el parto </a:t>
            </a:r>
            <a:r>
              <a:rPr lang="es-ES">
                <a:solidFill>
                  <a:schemeClr val="tx1"/>
                </a:solidFill>
              </a:rPr>
              <a:t>y una mayor probabilidad de </a:t>
            </a:r>
            <a:r>
              <a:rPr lang="es-ES" b="1" i="1">
                <a:solidFill>
                  <a:schemeClr val="tx1"/>
                </a:solidFill>
              </a:rPr>
              <a:t>partos por cesárea </a:t>
            </a:r>
            <a:r>
              <a:rPr lang="es-ES">
                <a:solidFill>
                  <a:schemeClr val="tx1"/>
                </a:solidFill>
              </a:rPr>
              <a:t>(Brousseau, 2006). </a:t>
            </a:r>
          </a:p>
          <a:p>
            <a:pPr marL="285750" indent="-285750" algn="just">
              <a:buFont typeface="Arial" panose="020B0604020202020204" pitchFamily="34" charset="0"/>
              <a:buChar char="•"/>
            </a:pPr>
            <a:r>
              <a:rPr lang="es-ES">
                <a:solidFill>
                  <a:schemeClr val="tx1"/>
                </a:solidFill>
              </a:rPr>
              <a:t>Mientras más </a:t>
            </a:r>
            <a:r>
              <a:rPr lang="es-ES" b="1" i="1">
                <a:solidFill>
                  <a:schemeClr val="tx1"/>
                </a:solidFill>
              </a:rPr>
              <a:t>pescado</a:t>
            </a:r>
            <a:r>
              <a:rPr lang="es-ES">
                <a:solidFill>
                  <a:schemeClr val="tx1"/>
                </a:solidFill>
              </a:rPr>
              <a:t> come la madre mejor se desempeña su lactante de seis meses de edad en una prueba de </a:t>
            </a:r>
            <a:r>
              <a:rPr lang="es-ES" b="1" i="1">
                <a:solidFill>
                  <a:schemeClr val="tx1"/>
                </a:solidFill>
              </a:rPr>
              <a:t>memoria visual</a:t>
            </a:r>
            <a:r>
              <a:rPr lang="es-ES">
                <a:solidFill>
                  <a:schemeClr val="tx1"/>
                </a:solidFill>
              </a:rPr>
              <a:t>. </a:t>
            </a:r>
          </a:p>
          <a:p>
            <a:pPr marL="285750" indent="-285750" algn="just">
              <a:buFont typeface="Arial" panose="020B0604020202020204" pitchFamily="34" charset="0"/>
              <a:buChar char="•"/>
            </a:pPr>
            <a:r>
              <a:rPr lang="es-ES">
                <a:solidFill>
                  <a:schemeClr val="tx1"/>
                </a:solidFill>
              </a:rPr>
              <a:t>Es de gran importancia crítica del </a:t>
            </a:r>
            <a:r>
              <a:rPr lang="es-ES" b="1" i="1">
                <a:solidFill>
                  <a:schemeClr val="tx1"/>
                </a:solidFill>
              </a:rPr>
              <a:t>ácido fólico </a:t>
            </a:r>
            <a:r>
              <a:rPr lang="es-ES">
                <a:solidFill>
                  <a:schemeClr val="tx1"/>
                </a:solidFill>
              </a:rPr>
              <a:t>o folato, para </a:t>
            </a:r>
            <a:r>
              <a:rPr lang="es-ES" b="1" i="1">
                <a:solidFill>
                  <a:schemeClr val="tx1"/>
                </a:solidFill>
              </a:rPr>
              <a:t>evitar la anencefalia y espina bífida</a:t>
            </a:r>
            <a:r>
              <a:rPr lang="es-ES">
                <a:solidFill>
                  <a:schemeClr val="tx1"/>
                </a:solidFill>
              </a:rPr>
              <a:t>.</a:t>
            </a:r>
          </a:p>
          <a:p>
            <a:pPr marL="285750" indent="-285750" algn="just">
              <a:buFont typeface="Arial" panose="020B0604020202020204" pitchFamily="34" charset="0"/>
              <a:buChar char="•"/>
            </a:pPr>
            <a:r>
              <a:rPr lang="es-ES">
                <a:solidFill>
                  <a:schemeClr val="tx1"/>
                </a:solidFill>
              </a:rPr>
              <a:t>Las graves deficiencias nutricionales prenatales en el primero o segundo trimestre afectan </a:t>
            </a:r>
            <a:r>
              <a:rPr lang="es-ES" b="1" i="1">
                <a:solidFill>
                  <a:schemeClr val="tx1"/>
                </a:solidFill>
              </a:rPr>
              <a:t>al cerebro </a:t>
            </a:r>
            <a:r>
              <a:rPr lang="es-ES">
                <a:solidFill>
                  <a:schemeClr val="tx1"/>
                </a:solidFill>
              </a:rPr>
              <a:t>en desarrollo y aumentan el </a:t>
            </a:r>
            <a:r>
              <a:rPr lang="es-ES" b="1" u="sng">
                <a:solidFill>
                  <a:schemeClr val="tx1"/>
                </a:solidFill>
              </a:rPr>
              <a:t>riesgo de trastornos antisociales de la personalidad </a:t>
            </a:r>
            <a:r>
              <a:rPr lang="es-ES">
                <a:solidFill>
                  <a:schemeClr val="tx1"/>
                </a:solidFill>
              </a:rPr>
              <a:t>a los 18 años de edad. </a:t>
            </a:r>
          </a:p>
          <a:p>
            <a:pPr marL="285750" indent="-285750" algn="just">
              <a:buFont typeface="Arial" panose="020B0604020202020204" pitchFamily="34" charset="0"/>
              <a:buChar char="•"/>
            </a:pPr>
            <a:r>
              <a:rPr lang="es-ES">
                <a:solidFill>
                  <a:schemeClr val="tx1"/>
                </a:solidFill>
              </a:rPr>
              <a:t>Los niños cuyas madres tuvieron niveles bajos de vitamina D a finales de su embarazo </a:t>
            </a:r>
            <a:r>
              <a:rPr lang="es-ES" b="1" i="1">
                <a:solidFill>
                  <a:schemeClr val="tx1"/>
                </a:solidFill>
              </a:rPr>
              <a:t>presentaron bajos niveles de contenido mineral óseo </a:t>
            </a:r>
            <a:r>
              <a:rPr lang="es-ES">
                <a:solidFill>
                  <a:schemeClr val="tx1"/>
                </a:solidFill>
              </a:rPr>
              <a:t>a los nueve años de edad, aumentando el riesgo de </a:t>
            </a:r>
            <a:r>
              <a:rPr lang="es-ES" b="1" i="1">
                <a:solidFill>
                  <a:schemeClr val="tx1"/>
                </a:solidFill>
              </a:rPr>
              <a:t>osteoporosis.</a:t>
            </a:r>
          </a:p>
          <a:p>
            <a:pPr marL="285750" indent="-285750" algn="just">
              <a:buFont typeface="Arial" panose="020B0604020202020204" pitchFamily="34" charset="0"/>
              <a:buChar char="•"/>
            </a:pPr>
            <a:r>
              <a:rPr lang="es-ES">
                <a:solidFill>
                  <a:schemeClr val="tx1"/>
                </a:solidFill>
              </a:rPr>
              <a:t>Hay relación entre la </a:t>
            </a:r>
            <a:r>
              <a:rPr lang="es-ES" b="1" i="1">
                <a:solidFill>
                  <a:schemeClr val="tx1"/>
                </a:solidFill>
              </a:rPr>
              <a:t>desnutrición fetal y la esquizofrenia </a:t>
            </a:r>
            <a:r>
              <a:rPr lang="es-ES">
                <a:solidFill>
                  <a:schemeClr val="tx1"/>
                </a:solidFill>
              </a:rPr>
              <a:t>(</a:t>
            </a:r>
            <a:r>
              <a:rPr lang="es-ES" err="1">
                <a:solidFill>
                  <a:schemeClr val="tx1"/>
                </a:solidFill>
              </a:rPr>
              <a:t>Wahlbeck</a:t>
            </a:r>
            <a:r>
              <a:rPr lang="es-ES">
                <a:solidFill>
                  <a:schemeClr val="tx1"/>
                </a:solidFill>
              </a:rPr>
              <a:t> et al., 2001).</a:t>
            </a:r>
          </a:p>
        </p:txBody>
      </p:sp>
    </p:spTree>
    <p:extLst>
      <p:ext uri="{BB962C8B-B14F-4D97-AF65-F5344CB8AC3E}">
        <p14:creationId xmlns:p14="http://schemas.microsoft.com/office/powerpoint/2010/main" val="3933986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1464364" y="1162878"/>
            <a:ext cx="9793357" cy="4532243"/>
          </a:xfrm>
        </p:spPr>
        <p:txBody>
          <a:bodyPr>
            <a:normAutofit/>
          </a:bodyPr>
          <a:lstStyle/>
          <a:p>
            <a:pPr marL="285750" indent="-285750" algn="just">
              <a:buFont typeface="Arial" panose="020B0604020202020204" pitchFamily="34" charset="0"/>
              <a:buChar char="•"/>
            </a:pPr>
            <a:r>
              <a:rPr lang="es-ES" b="1" u="sng">
                <a:solidFill>
                  <a:schemeClr val="tx1"/>
                </a:solidFill>
              </a:rPr>
              <a:t>r</a:t>
            </a:r>
            <a:r>
              <a:rPr lang="es-ES">
                <a:solidFill>
                  <a:schemeClr val="tx1"/>
                </a:solidFill>
              </a:rPr>
              <a:t>: El uso intenso de marihuana puede ocasionar </a:t>
            </a:r>
            <a:r>
              <a:rPr lang="es-ES" b="1" i="1">
                <a:solidFill>
                  <a:schemeClr val="tx1"/>
                </a:solidFill>
              </a:rPr>
              <a:t>defectos congénitos, bajo peso al nacer, síntomas de abstinencia </a:t>
            </a:r>
            <a:r>
              <a:rPr lang="es-ES">
                <a:solidFill>
                  <a:schemeClr val="tx1"/>
                </a:solidFill>
              </a:rPr>
              <a:t>al momento del nacimiento y aumento en el riesgo de </a:t>
            </a:r>
            <a:r>
              <a:rPr lang="es-ES" b="1" i="1">
                <a:solidFill>
                  <a:schemeClr val="tx1"/>
                </a:solidFill>
              </a:rPr>
              <a:t>trastornos de atención y problemas de aprendizaje </a:t>
            </a:r>
            <a:r>
              <a:rPr lang="es-ES">
                <a:solidFill>
                  <a:schemeClr val="tx1"/>
                </a:solidFill>
              </a:rPr>
              <a:t>más adelante en la vida. </a:t>
            </a:r>
          </a:p>
          <a:p>
            <a:pPr marL="285750" indent="-285750" algn="just">
              <a:buFont typeface="Arial" panose="020B0604020202020204" pitchFamily="34" charset="0"/>
              <a:buChar char="•"/>
            </a:pPr>
            <a:r>
              <a:rPr lang="es-ES">
                <a:solidFill>
                  <a:schemeClr val="tx1"/>
                </a:solidFill>
              </a:rPr>
              <a:t>En dos estudios longitudinales, el uso prenatal de marihuana se asoció con </a:t>
            </a:r>
            <a:r>
              <a:rPr lang="es-ES" b="1" i="1">
                <a:solidFill>
                  <a:schemeClr val="tx1"/>
                </a:solidFill>
              </a:rPr>
              <a:t>alteraciones de la atención, impulsividad y dificultad en el uso de habilidades visuales y perceptuales </a:t>
            </a:r>
            <a:r>
              <a:rPr lang="es-ES">
                <a:solidFill>
                  <a:schemeClr val="tx1"/>
                </a:solidFill>
              </a:rPr>
              <a:t>después de los tres años de edad.</a:t>
            </a:r>
          </a:p>
          <a:p>
            <a:pPr marL="285750" indent="-285750" algn="just">
              <a:buFont typeface="Arial" panose="020B0604020202020204" pitchFamily="34" charset="0"/>
              <a:buChar char="•"/>
            </a:pPr>
            <a:r>
              <a:rPr lang="es-ES">
                <a:solidFill>
                  <a:schemeClr val="tx1"/>
                </a:solidFill>
              </a:rPr>
              <a:t>El uso de </a:t>
            </a:r>
            <a:r>
              <a:rPr lang="es-ES" b="1" i="1">
                <a:solidFill>
                  <a:schemeClr val="tx1"/>
                </a:solidFill>
              </a:rPr>
              <a:t>cocaína</a:t>
            </a:r>
            <a:r>
              <a:rPr lang="es-ES">
                <a:solidFill>
                  <a:schemeClr val="tx1"/>
                </a:solidFill>
              </a:rPr>
              <a:t> durante el embarazo se ha asociado con </a:t>
            </a:r>
            <a:r>
              <a:rPr lang="es-ES" b="1" i="1">
                <a:solidFill>
                  <a:schemeClr val="tx1"/>
                </a:solidFill>
              </a:rPr>
              <a:t>abortos espontáneos, demoras en el crecimiento, trabajo de parto prematuro, bajo peso al nacer, tamaño pequeño de la cabeza, defectos de nacimiento y alteraciones en el desarrollo neurológico, síntomas agudos de abstinencia y trastornos del sueño, problemas conductuales </a:t>
            </a:r>
            <a:r>
              <a:rPr lang="es-ES">
                <a:solidFill>
                  <a:schemeClr val="tx1"/>
                </a:solidFill>
              </a:rPr>
              <a:t>en la infancia. </a:t>
            </a:r>
          </a:p>
          <a:p>
            <a:pPr marL="285750" indent="-285750" algn="just">
              <a:buFont typeface="Arial" panose="020B0604020202020204" pitchFamily="34" charset="0"/>
              <a:buChar char="•"/>
            </a:pPr>
            <a:r>
              <a:rPr lang="es-ES">
                <a:solidFill>
                  <a:schemeClr val="tx1"/>
                </a:solidFill>
              </a:rPr>
              <a:t>El uso de </a:t>
            </a:r>
            <a:r>
              <a:rPr lang="es-ES" b="1" i="1">
                <a:solidFill>
                  <a:schemeClr val="tx1"/>
                </a:solidFill>
              </a:rPr>
              <a:t>metanfetamina</a:t>
            </a:r>
            <a:r>
              <a:rPr lang="es-ES">
                <a:solidFill>
                  <a:schemeClr val="tx1"/>
                </a:solidFill>
              </a:rPr>
              <a:t> ocasiona mayores probabilidades de presentar </a:t>
            </a:r>
            <a:r>
              <a:rPr lang="es-ES" b="1" i="1">
                <a:solidFill>
                  <a:schemeClr val="tx1"/>
                </a:solidFill>
              </a:rPr>
              <a:t>bajo peso al nacer </a:t>
            </a:r>
            <a:r>
              <a:rPr lang="es-ES">
                <a:solidFill>
                  <a:schemeClr val="tx1"/>
                </a:solidFill>
              </a:rPr>
              <a:t>y restricciones de crecimiento fetal (Smith et al., 2006).</a:t>
            </a:r>
          </a:p>
        </p:txBody>
      </p:sp>
    </p:spTree>
    <p:extLst>
      <p:ext uri="{BB962C8B-B14F-4D97-AF65-F5344CB8AC3E}">
        <p14:creationId xmlns:p14="http://schemas.microsoft.com/office/powerpoint/2010/main" val="3048132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a:extLst>
              <a:ext uri="{FF2B5EF4-FFF2-40B4-BE49-F238E27FC236}">
                <a16:creationId xmlns:a16="http://schemas.microsoft.com/office/drawing/2014/main" id="{45AB26AB-1333-4E22-9077-DC8115A440F0}"/>
              </a:ext>
            </a:extLst>
          </p:cNvPr>
          <p:cNvSpPr>
            <a:spLocks noGrp="1"/>
          </p:cNvSpPr>
          <p:nvPr>
            <p:ph type="subTitle" idx="1"/>
          </p:nvPr>
        </p:nvSpPr>
        <p:spPr>
          <a:xfrm>
            <a:off x="1702905" y="834886"/>
            <a:ext cx="9216886" cy="5565913"/>
          </a:xfrm>
        </p:spPr>
        <p:txBody>
          <a:bodyPr>
            <a:normAutofit lnSpcReduction="10000"/>
          </a:bodyPr>
          <a:lstStyle/>
          <a:p>
            <a:pPr marL="285750" indent="-285750" algn="just">
              <a:buFont typeface="Arial" panose="020B0604020202020204" pitchFamily="34" charset="0"/>
              <a:buChar char="•"/>
            </a:pPr>
            <a:r>
              <a:rPr lang="es-ES" b="1" u="sng">
                <a:solidFill>
                  <a:schemeClr val="tx1"/>
                </a:solidFill>
              </a:rPr>
              <a:t>Alcohol:</a:t>
            </a:r>
            <a:r>
              <a:rPr lang="es-ES">
                <a:solidFill>
                  <a:schemeClr val="tx1"/>
                </a:solidFill>
              </a:rPr>
              <a:t> Causa el </a:t>
            </a:r>
            <a:r>
              <a:rPr lang="es-ES" b="1" i="1">
                <a:solidFill>
                  <a:schemeClr val="tx1"/>
                </a:solidFill>
              </a:rPr>
              <a:t>síndrome alcohólico fetal </a:t>
            </a:r>
            <a:r>
              <a:rPr lang="es-ES">
                <a:solidFill>
                  <a:schemeClr val="tx1"/>
                </a:solidFill>
              </a:rPr>
              <a:t>(SAF), una combinación de </a:t>
            </a:r>
            <a:r>
              <a:rPr lang="es-ES" b="1" i="1">
                <a:solidFill>
                  <a:schemeClr val="tx1"/>
                </a:solidFill>
              </a:rPr>
              <a:t>demoras del crecimiento, malformaciones faciales y corporales, y trastornos del sistema nervioso central</a:t>
            </a:r>
            <a:r>
              <a:rPr lang="es-ES">
                <a:solidFill>
                  <a:schemeClr val="tx1"/>
                </a:solidFill>
              </a:rPr>
              <a:t>. </a:t>
            </a:r>
          </a:p>
          <a:p>
            <a:pPr marL="285750" indent="-285750" algn="just">
              <a:buFont typeface="Arial" panose="020B0604020202020204" pitchFamily="34" charset="0"/>
              <a:buChar char="•"/>
            </a:pPr>
            <a:r>
              <a:rPr lang="es-ES">
                <a:solidFill>
                  <a:schemeClr val="tx1"/>
                </a:solidFill>
              </a:rPr>
              <a:t>Es la causa más común de </a:t>
            </a:r>
            <a:r>
              <a:rPr lang="es-ES" b="1" i="1">
                <a:solidFill>
                  <a:schemeClr val="tx1"/>
                </a:solidFill>
              </a:rPr>
              <a:t>retraso mental </a:t>
            </a:r>
            <a:r>
              <a:rPr lang="es-ES">
                <a:solidFill>
                  <a:schemeClr val="tx1"/>
                </a:solidFill>
              </a:rPr>
              <a:t>y la causa prevenible principal de </a:t>
            </a:r>
            <a:r>
              <a:rPr lang="es-ES" b="1" i="1">
                <a:solidFill>
                  <a:schemeClr val="tx1"/>
                </a:solidFill>
              </a:rPr>
              <a:t>defectos congénitos </a:t>
            </a:r>
            <a:r>
              <a:rPr lang="es-ES">
                <a:solidFill>
                  <a:schemeClr val="tx1"/>
                </a:solidFill>
              </a:rPr>
              <a:t>en Estados Unidos (</a:t>
            </a:r>
            <a:r>
              <a:rPr lang="es-ES" err="1">
                <a:solidFill>
                  <a:schemeClr val="tx1"/>
                </a:solidFill>
              </a:rPr>
              <a:t>Sokol</a:t>
            </a:r>
            <a:r>
              <a:rPr lang="es-ES">
                <a:solidFill>
                  <a:schemeClr val="tx1"/>
                </a:solidFill>
              </a:rPr>
              <a:t> et al., 2003) y es un factor de riesgo para el desarrollo de problemas y trastornos relacionados con el </a:t>
            </a:r>
            <a:r>
              <a:rPr lang="es-ES" b="1" i="1">
                <a:solidFill>
                  <a:schemeClr val="tx1"/>
                </a:solidFill>
              </a:rPr>
              <a:t>alcohol en la adultez temprana.</a:t>
            </a:r>
          </a:p>
          <a:p>
            <a:pPr marL="285750" indent="-285750" algn="just">
              <a:buFont typeface="Arial" panose="020B0604020202020204" pitchFamily="34" charset="0"/>
              <a:buChar char="•"/>
            </a:pPr>
            <a:r>
              <a:rPr lang="es-ES">
                <a:solidFill>
                  <a:schemeClr val="tx1"/>
                </a:solidFill>
              </a:rPr>
              <a:t>Beber en forma moderada o intensa durante el embarazo parece alterar el funcionamiento </a:t>
            </a:r>
            <a:r>
              <a:rPr lang="es-ES" b="1" i="1">
                <a:solidFill>
                  <a:schemeClr val="tx1"/>
                </a:solidFill>
              </a:rPr>
              <a:t>neurológico y conductual </a:t>
            </a:r>
            <a:r>
              <a:rPr lang="es-ES">
                <a:solidFill>
                  <a:schemeClr val="tx1"/>
                </a:solidFill>
              </a:rPr>
              <a:t>del lactante. </a:t>
            </a:r>
          </a:p>
          <a:p>
            <a:pPr algn="just"/>
            <a:endParaRPr lang="es-ES">
              <a:solidFill>
                <a:schemeClr val="tx1"/>
              </a:solidFill>
            </a:endParaRPr>
          </a:p>
          <a:p>
            <a:pPr marL="285750" indent="-285750" algn="just">
              <a:buFont typeface="Arial" panose="020B0604020202020204" pitchFamily="34" charset="0"/>
              <a:buChar char="•"/>
            </a:pPr>
            <a:r>
              <a:rPr lang="es-ES" b="1" u="sng">
                <a:solidFill>
                  <a:schemeClr val="tx1"/>
                </a:solidFill>
              </a:rPr>
              <a:t>Nicotina:</a:t>
            </a:r>
            <a:r>
              <a:rPr lang="es-ES">
                <a:solidFill>
                  <a:schemeClr val="tx1"/>
                </a:solidFill>
              </a:rPr>
              <a:t> Las mujeres que fuman durante su embarazo tienen una probabilidad 1.5 veces mayor de dar a luz a niños con </a:t>
            </a:r>
            <a:r>
              <a:rPr lang="es-ES" b="1" i="1">
                <a:solidFill>
                  <a:schemeClr val="tx1"/>
                </a:solidFill>
              </a:rPr>
              <a:t>bajo peso </a:t>
            </a:r>
            <a:r>
              <a:rPr lang="es-ES">
                <a:solidFill>
                  <a:schemeClr val="tx1"/>
                </a:solidFill>
              </a:rPr>
              <a:t>al nacer.</a:t>
            </a:r>
          </a:p>
          <a:p>
            <a:pPr marL="285750" indent="-285750" algn="just">
              <a:buFont typeface="Arial" panose="020B0604020202020204" pitchFamily="34" charset="0"/>
              <a:buChar char="•"/>
            </a:pPr>
            <a:r>
              <a:rPr lang="es-ES">
                <a:solidFill>
                  <a:schemeClr val="tx1"/>
                </a:solidFill>
              </a:rPr>
              <a:t>Aumenta el riesgo de </a:t>
            </a:r>
            <a:r>
              <a:rPr lang="es-ES" b="1" i="1">
                <a:solidFill>
                  <a:schemeClr val="tx1"/>
                </a:solidFill>
              </a:rPr>
              <a:t>aborto espontáneo, retrasos del crecimiento, mortinatalidad, pequeña circunferencia de la cabeza, muerte infantil súbita, cólicos a inicios de la lactancia, trastorno </a:t>
            </a:r>
            <a:r>
              <a:rPr lang="es-ES" b="1" i="1" err="1">
                <a:solidFill>
                  <a:schemeClr val="tx1"/>
                </a:solidFill>
              </a:rPr>
              <a:t>hiperquinético</a:t>
            </a:r>
            <a:r>
              <a:rPr lang="es-ES" b="1" i="1">
                <a:solidFill>
                  <a:schemeClr val="tx1"/>
                </a:solidFill>
              </a:rPr>
              <a:t>.</a:t>
            </a:r>
          </a:p>
          <a:p>
            <a:pPr marL="285750" indent="-285750" algn="just">
              <a:buFont typeface="Arial" panose="020B0604020202020204" pitchFamily="34" charset="0"/>
              <a:buChar char="•"/>
            </a:pPr>
            <a:r>
              <a:rPr lang="es-EC">
                <a:solidFill>
                  <a:schemeClr val="tx1"/>
                </a:solidFill>
              </a:rPr>
              <a:t>Genera </a:t>
            </a:r>
            <a:r>
              <a:rPr lang="es-EC" b="1" i="1">
                <a:solidFill>
                  <a:schemeClr val="tx1"/>
                </a:solidFill>
              </a:rPr>
              <a:t>deficiencias de atención, hiperactividad, ansiedad, problemas del aprendizaje y comportamiento, problemas </a:t>
            </a:r>
            <a:r>
              <a:rPr lang="es-EC" b="1" i="1" err="1">
                <a:solidFill>
                  <a:schemeClr val="tx1"/>
                </a:solidFill>
              </a:rPr>
              <a:t>perceptomotores</a:t>
            </a:r>
            <a:r>
              <a:rPr lang="es-EC" b="1" i="1">
                <a:solidFill>
                  <a:schemeClr val="tx1"/>
                </a:solidFill>
              </a:rPr>
              <a:t> y lingüísticos, bajas puntuaciones de CI.</a:t>
            </a:r>
            <a:endParaRPr lang="es-ES" b="1" i="1">
              <a:solidFill>
                <a:schemeClr val="tx1"/>
              </a:solidFill>
            </a:endParaRPr>
          </a:p>
        </p:txBody>
      </p:sp>
    </p:spTree>
    <p:extLst>
      <p:ext uri="{BB962C8B-B14F-4D97-AF65-F5344CB8AC3E}">
        <p14:creationId xmlns:p14="http://schemas.microsoft.com/office/powerpoint/2010/main" val="222319905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1513</Words>
  <Application>Microsoft Office PowerPoint</Application>
  <PresentationFormat>Panorámica</PresentationFormat>
  <Paragraphs>56</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Century Gothic</vt:lpstr>
      <vt:lpstr>Wingdings 3</vt:lpstr>
      <vt:lpstr>Espiral</vt:lpstr>
      <vt:lpstr>PSICOLOGÍA DEL DESARROLLO I</vt:lpstr>
      <vt:lpstr>UNIDAD 2  DESARROLLO PSICOEVOLUTIVO DE LA ETAPA PRENATAL, NATAL Y POSTNATAL</vt:lpstr>
      <vt:lpstr>TEMA  2.2. Factores Generales de Riesgo y Teratógenos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PSICOLOGÍA APLICADA A LA ODONTOLOGÍA</dc:title>
  <dc:creator>Hp</dc:creator>
  <cp:lastModifiedBy>UNACH</cp:lastModifiedBy>
  <cp:revision>1</cp:revision>
  <dcterms:created xsi:type="dcterms:W3CDTF">2020-05-20T17:15:24Z</dcterms:created>
  <dcterms:modified xsi:type="dcterms:W3CDTF">2024-04-02T13:05:34Z</dcterms:modified>
</cp:coreProperties>
</file>