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71" r:id="rId4"/>
    <p:sldId id="266" r:id="rId5"/>
    <p:sldId id="265" r:id="rId6"/>
    <p:sldId id="267" r:id="rId7"/>
    <p:sldId id="268" r:id="rId8"/>
    <p:sldId id="269" r:id="rId9"/>
    <p:sldId id="270" r:id="rId10"/>
    <p:sldId id="258" r:id="rId11"/>
    <p:sldId id="259" r:id="rId12"/>
    <p:sldId id="260" r:id="rId13"/>
    <p:sldId id="261" r:id="rId14"/>
    <p:sldId id="262" r:id="rId15"/>
    <p:sldId id="263" r:id="rId1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1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1BFB0-73DF-4E47-8D6D-DD3BF694BC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045AE981-1E0A-47D7-B9F9-AA8B4141D5E7}">
      <dgm:prSet phldrT="[Texto]"/>
      <dgm:spPr/>
      <dgm:t>
        <a:bodyPr/>
        <a:lstStyle/>
        <a:p>
          <a:r>
            <a:rPr lang="es-EC" dirty="0"/>
            <a:t>FÁCTICO</a:t>
          </a:r>
        </a:p>
      </dgm:t>
    </dgm:pt>
    <dgm:pt modelId="{67FF99A6-E7D3-41EA-8FBC-9F3FAE0D17A5}" type="parTrans" cxnId="{98BD2407-73CC-4CD8-96E2-65DA60FD0870}">
      <dgm:prSet/>
      <dgm:spPr/>
      <dgm:t>
        <a:bodyPr/>
        <a:lstStyle/>
        <a:p>
          <a:endParaRPr lang="es-EC"/>
        </a:p>
      </dgm:t>
    </dgm:pt>
    <dgm:pt modelId="{2C466420-299A-4FCB-9920-A6B8E4CC7F23}" type="sibTrans" cxnId="{98BD2407-73CC-4CD8-96E2-65DA60FD0870}">
      <dgm:prSet/>
      <dgm:spPr/>
      <dgm:t>
        <a:bodyPr/>
        <a:lstStyle/>
        <a:p>
          <a:endParaRPr lang="es-EC"/>
        </a:p>
      </dgm:t>
    </dgm:pt>
    <dgm:pt modelId="{FDDFECA9-F8C7-42DD-9539-19A8FFB91572}">
      <dgm:prSet phldrT="[Texto]"/>
      <dgm:spPr/>
      <dgm:t>
        <a:bodyPr/>
        <a:lstStyle/>
        <a:p>
          <a:r>
            <a:rPr lang="es-EC" dirty="0"/>
            <a:t>JURÍDICO</a:t>
          </a:r>
        </a:p>
      </dgm:t>
    </dgm:pt>
    <dgm:pt modelId="{4A6CBDB6-0A34-436C-832B-AE946DC46134}" type="parTrans" cxnId="{10F057E1-4CAF-4391-AAC1-97EFF2C46D89}">
      <dgm:prSet/>
      <dgm:spPr/>
      <dgm:t>
        <a:bodyPr/>
        <a:lstStyle/>
        <a:p>
          <a:endParaRPr lang="es-EC"/>
        </a:p>
      </dgm:t>
    </dgm:pt>
    <dgm:pt modelId="{0CEA7EF4-4D20-4DAF-ABAF-6FC978AEAF57}" type="sibTrans" cxnId="{10F057E1-4CAF-4391-AAC1-97EFF2C46D89}">
      <dgm:prSet/>
      <dgm:spPr/>
      <dgm:t>
        <a:bodyPr/>
        <a:lstStyle/>
        <a:p>
          <a:endParaRPr lang="es-EC"/>
        </a:p>
      </dgm:t>
    </dgm:pt>
    <dgm:pt modelId="{B987A864-1413-44D9-BCEB-C9A28EA16999}">
      <dgm:prSet phldrT="[Texto]"/>
      <dgm:spPr/>
      <dgm:t>
        <a:bodyPr/>
        <a:lstStyle/>
        <a:p>
          <a:r>
            <a:rPr lang="es-EC" dirty="0"/>
            <a:t>PROBATORIO</a:t>
          </a:r>
        </a:p>
      </dgm:t>
    </dgm:pt>
    <dgm:pt modelId="{CB0B0DB9-5F01-4396-8B7F-A7C29E6D3FEF}" type="parTrans" cxnId="{926F47D3-B2F9-4590-9705-1053CD2A366F}">
      <dgm:prSet/>
      <dgm:spPr/>
      <dgm:t>
        <a:bodyPr/>
        <a:lstStyle/>
        <a:p>
          <a:endParaRPr lang="es-EC"/>
        </a:p>
      </dgm:t>
    </dgm:pt>
    <dgm:pt modelId="{06433723-D9C0-4310-A73C-A8D7E171788A}" type="sibTrans" cxnId="{926F47D3-B2F9-4590-9705-1053CD2A366F}">
      <dgm:prSet/>
      <dgm:spPr/>
      <dgm:t>
        <a:bodyPr/>
        <a:lstStyle/>
        <a:p>
          <a:endParaRPr lang="es-EC"/>
        </a:p>
      </dgm:t>
    </dgm:pt>
    <dgm:pt modelId="{3759567B-15CE-47C6-865C-83F61193103D}" type="pres">
      <dgm:prSet presAssocID="{4871BFB0-73DF-4E47-8D6D-DD3BF694BC14}" presName="diagram" presStyleCnt="0">
        <dgm:presLayoutVars>
          <dgm:dir/>
          <dgm:resizeHandles val="exact"/>
        </dgm:presLayoutVars>
      </dgm:prSet>
      <dgm:spPr/>
    </dgm:pt>
    <dgm:pt modelId="{BB39DF29-DEE1-4382-9AFC-88851227DC8E}" type="pres">
      <dgm:prSet presAssocID="{045AE981-1E0A-47D7-B9F9-AA8B4141D5E7}" presName="node" presStyleLbl="node1" presStyleIdx="0" presStyleCnt="3">
        <dgm:presLayoutVars>
          <dgm:bulletEnabled val="1"/>
        </dgm:presLayoutVars>
      </dgm:prSet>
      <dgm:spPr/>
    </dgm:pt>
    <dgm:pt modelId="{EA38E468-B5C4-452B-B385-6C0E1DE806F4}" type="pres">
      <dgm:prSet presAssocID="{2C466420-299A-4FCB-9920-A6B8E4CC7F23}" presName="sibTrans" presStyleCnt="0"/>
      <dgm:spPr/>
    </dgm:pt>
    <dgm:pt modelId="{F132F80E-4BDC-4E34-BBBD-5193604649D6}" type="pres">
      <dgm:prSet presAssocID="{FDDFECA9-F8C7-42DD-9539-19A8FFB91572}" presName="node" presStyleLbl="node1" presStyleIdx="1" presStyleCnt="3">
        <dgm:presLayoutVars>
          <dgm:bulletEnabled val="1"/>
        </dgm:presLayoutVars>
      </dgm:prSet>
      <dgm:spPr/>
    </dgm:pt>
    <dgm:pt modelId="{E651EB9B-9AA3-4484-97E3-4F99C5371916}" type="pres">
      <dgm:prSet presAssocID="{0CEA7EF4-4D20-4DAF-ABAF-6FC978AEAF57}" presName="sibTrans" presStyleCnt="0"/>
      <dgm:spPr/>
    </dgm:pt>
    <dgm:pt modelId="{790BD302-3EFB-45D8-8CBB-4E3CF334FFB6}" type="pres">
      <dgm:prSet presAssocID="{B987A864-1413-44D9-BCEB-C9A28EA16999}" presName="node" presStyleLbl="node1" presStyleIdx="2" presStyleCnt="3">
        <dgm:presLayoutVars>
          <dgm:bulletEnabled val="1"/>
        </dgm:presLayoutVars>
      </dgm:prSet>
      <dgm:spPr/>
    </dgm:pt>
  </dgm:ptLst>
  <dgm:cxnLst>
    <dgm:cxn modelId="{98BD2407-73CC-4CD8-96E2-65DA60FD0870}" srcId="{4871BFB0-73DF-4E47-8D6D-DD3BF694BC14}" destId="{045AE981-1E0A-47D7-B9F9-AA8B4141D5E7}" srcOrd="0" destOrd="0" parTransId="{67FF99A6-E7D3-41EA-8FBC-9F3FAE0D17A5}" sibTransId="{2C466420-299A-4FCB-9920-A6B8E4CC7F23}"/>
    <dgm:cxn modelId="{66970734-5BDB-482C-8991-8113877EF5A0}" type="presOf" srcId="{FDDFECA9-F8C7-42DD-9539-19A8FFB91572}" destId="{F132F80E-4BDC-4E34-BBBD-5193604649D6}" srcOrd="0" destOrd="0" presId="urn:microsoft.com/office/officeart/2005/8/layout/default"/>
    <dgm:cxn modelId="{92EB07A8-62AB-4C6D-9EF1-62D7E6365A8D}" type="presOf" srcId="{045AE981-1E0A-47D7-B9F9-AA8B4141D5E7}" destId="{BB39DF29-DEE1-4382-9AFC-88851227DC8E}" srcOrd="0" destOrd="0" presId="urn:microsoft.com/office/officeart/2005/8/layout/default"/>
    <dgm:cxn modelId="{DA22BBBA-5D1E-4E4C-AD7B-E4C2E526A962}" type="presOf" srcId="{4871BFB0-73DF-4E47-8D6D-DD3BF694BC14}" destId="{3759567B-15CE-47C6-865C-83F61193103D}" srcOrd="0" destOrd="0" presId="urn:microsoft.com/office/officeart/2005/8/layout/default"/>
    <dgm:cxn modelId="{926F47D3-B2F9-4590-9705-1053CD2A366F}" srcId="{4871BFB0-73DF-4E47-8D6D-DD3BF694BC14}" destId="{B987A864-1413-44D9-BCEB-C9A28EA16999}" srcOrd="2" destOrd="0" parTransId="{CB0B0DB9-5F01-4396-8B7F-A7C29E6D3FEF}" sibTransId="{06433723-D9C0-4310-A73C-A8D7E171788A}"/>
    <dgm:cxn modelId="{10F057E1-4CAF-4391-AAC1-97EFF2C46D89}" srcId="{4871BFB0-73DF-4E47-8D6D-DD3BF694BC14}" destId="{FDDFECA9-F8C7-42DD-9539-19A8FFB91572}" srcOrd="1" destOrd="0" parTransId="{4A6CBDB6-0A34-436C-832B-AE946DC46134}" sibTransId="{0CEA7EF4-4D20-4DAF-ABAF-6FC978AEAF57}"/>
    <dgm:cxn modelId="{0F9270EF-0BE9-4668-94C5-B5B3D27E9A37}" type="presOf" srcId="{B987A864-1413-44D9-BCEB-C9A28EA16999}" destId="{790BD302-3EFB-45D8-8CBB-4E3CF334FFB6}" srcOrd="0" destOrd="0" presId="urn:microsoft.com/office/officeart/2005/8/layout/default"/>
    <dgm:cxn modelId="{7630FC4C-8070-42B9-B637-D67768195F2C}" type="presParOf" srcId="{3759567B-15CE-47C6-865C-83F61193103D}" destId="{BB39DF29-DEE1-4382-9AFC-88851227DC8E}" srcOrd="0" destOrd="0" presId="urn:microsoft.com/office/officeart/2005/8/layout/default"/>
    <dgm:cxn modelId="{A0E38DF9-EF98-48FF-A05F-A1AC330304ED}" type="presParOf" srcId="{3759567B-15CE-47C6-865C-83F61193103D}" destId="{EA38E468-B5C4-452B-B385-6C0E1DE806F4}" srcOrd="1" destOrd="0" presId="urn:microsoft.com/office/officeart/2005/8/layout/default"/>
    <dgm:cxn modelId="{565DF30E-810A-40D9-98E8-3E18B09816F0}" type="presParOf" srcId="{3759567B-15CE-47C6-865C-83F61193103D}" destId="{F132F80E-4BDC-4E34-BBBD-5193604649D6}" srcOrd="2" destOrd="0" presId="urn:microsoft.com/office/officeart/2005/8/layout/default"/>
    <dgm:cxn modelId="{DAAA8C97-8791-4FB6-AAC4-76421DC9879B}" type="presParOf" srcId="{3759567B-15CE-47C6-865C-83F61193103D}" destId="{E651EB9B-9AA3-4484-97E3-4F99C5371916}" srcOrd="3" destOrd="0" presId="urn:microsoft.com/office/officeart/2005/8/layout/default"/>
    <dgm:cxn modelId="{07C38A10-7464-47AA-B617-F57EC7B599BD}" type="presParOf" srcId="{3759567B-15CE-47C6-865C-83F61193103D}" destId="{790BD302-3EFB-45D8-8CBB-4E3CF334FFB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9DF29-DEE1-4382-9AFC-88851227DC8E}">
      <dsp:nvSpPr>
        <dsp:cNvPr id="0" name=""/>
        <dsp:cNvSpPr/>
      </dsp:nvSpPr>
      <dsp:spPr>
        <a:xfrm>
          <a:off x="580703" y="178"/>
          <a:ext cx="3859291" cy="2315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s-EC" sz="5100" kern="1200" dirty="0"/>
            <a:t>FÁCTICO</a:t>
          </a:r>
        </a:p>
      </dsp:txBody>
      <dsp:txXfrm>
        <a:off x="580703" y="178"/>
        <a:ext cx="3859291" cy="2315575"/>
      </dsp:txXfrm>
    </dsp:sp>
    <dsp:sp modelId="{F132F80E-4BDC-4E34-BBBD-5193604649D6}">
      <dsp:nvSpPr>
        <dsp:cNvPr id="0" name=""/>
        <dsp:cNvSpPr/>
      </dsp:nvSpPr>
      <dsp:spPr>
        <a:xfrm>
          <a:off x="4825924" y="178"/>
          <a:ext cx="3859291" cy="2315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s-EC" sz="5100" kern="1200" dirty="0"/>
            <a:t>JURÍDICO</a:t>
          </a:r>
        </a:p>
      </dsp:txBody>
      <dsp:txXfrm>
        <a:off x="4825924" y="178"/>
        <a:ext cx="3859291" cy="2315575"/>
      </dsp:txXfrm>
    </dsp:sp>
    <dsp:sp modelId="{790BD302-3EFB-45D8-8CBB-4E3CF334FFB6}">
      <dsp:nvSpPr>
        <dsp:cNvPr id="0" name=""/>
        <dsp:cNvSpPr/>
      </dsp:nvSpPr>
      <dsp:spPr>
        <a:xfrm>
          <a:off x="2703314" y="2701682"/>
          <a:ext cx="3859291" cy="2315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s-EC" sz="5100" kern="1200" dirty="0"/>
            <a:t>PROBATORIO</a:t>
          </a:r>
        </a:p>
      </dsp:txBody>
      <dsp:txXfrm>
        <a:off x="2703314" y="2701682"/>
        <a:ext cx="3859291" cy="23155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6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63171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66852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13848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907024"/>
            <a:ext cx="7477601" cy="1666399"/>
          </a:xfrm>
          <a:prstGeom prst="rect">
            <a:avLst/>
          </a:prstGeom>
          <a:noFill/>
          <a:ln/>
        </p:spPr>
        <p:txBody>
          <a:bodyPr wrap="square" rtlCol="0" anchor="t"/>
          <a:lstStyle/>
          <a:p>
            <a:pPr marL="0" indent="0">
              <a:lnSpc>
                <a:spcPts val="6561"/>
              </a:lnSpc>
              <a:buNone/>
            </a:pPr>
            <a:r>
              <a:rPr lang="en-US" sz="5249" b="1" dirty="0">
                <a:solidFill>
                  <a:srgbClr val="443728"/>
                </a:solidFill>
                <a:latin typeface="Crimson Pro" pitchFamily="34" charset="0"/>
                <a:ea typeface="Crimson Pro" pitchFamily="34" charset="-122"/>
                <a:cs typeface="Crimson Pro" pitchFamily="34" charset="-120"/>
              </a:rPr>
              <a:t>Estrategias de Litigación Oral</a:t>
            </a:r>
            <a:endParaRPr lang="en-US" sz="5249" dirty="0"/>
          </a:p>
        </p:txBody>
      </p:sp>
      <p:sp>
        <p:nvSpPr>
          <p:cNvPr id="6" name="Text 3"/>
          <p:cNvSpPr/>
          <p:nvPr/>
        </p:nvSpPr>
        <p:spPr>
          <a:xfrm>
            <a:off x="833199" y="3906679"/>
            <a:ext cx="7477601" cy="1777008"/>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Litigar en un juicio oral es un ejercicio profundamente estratégico, tanto para quien acusa como para quien defiende. Implica el diseño de una teoría del caso, en donde cada parte busca explicar cómo ocurrieron los hechos y la participación del imputado en ellos, con la única finalidad de convencer al Juez de que su versión es la verdadera.</a:t>
            </a:r>
            <a:endParaRPr lang="en-US" sz="1750" dirty="0"/>
          </a:p>
        </p:txBody>
      </p:sp>
      <p:sp>
        <p:nvSpPr>
          <p:cNvPr id="7" name="Shape 4"/>
          <p:cNvSpPr/>
          <p:nvPr/>
        </p:nvSpPr>
        <p:spPr>
          <a:xfrm>
            <a:off x="833199" y="5950268"/>
            <a:ext cx="355402" cy="355402"/>
          </a:xfrm>
          <a:prstGeom prst="roundRect">
            <a:avLst>
              <a:gd name="adj" fmla="val 25726039"/>
            </a:avLst>
          </a:prstGeom>
          <a:solidFill>
            <a:srgbClr val="35BCAF"/>
          </a:solidFill>
          <a:ln w="7620">
            <a:solidFill>
              <a:srgbClr val="FFFFFF"/>
            </a:solidFill>
            <a:prstDash val="solid"/>
          </a:ln>
        </p:spPr>
      </p:sp>
      <p:sp>
        <p:nvSpPr>
          <p:cNvPr id="8" name="Text 5"/>
          <p:cNvSpPr/>
          <p:nvPr/>
        </p:nvSpPr>
        <p:spPr>
          <a:xfrm>
            <a:off x="895231" y="6054804"/>
            <a:ext cx="231219" cy="146328"/>
          </a:xfrm>
          <a:prstGeom prst="rect">
            <a:avLst/>
          </a:prstGeom>
          <a:noFill/>
          <a:ln/>
        </p:spPr>
        <p:txBody>
          <a:bodyPr wrap="none" rtlCol="0" anchor="t"/>
          <a:lstStyle/>
          <a:p>
            <a:pPr marL="0" indent="0" algn="ctr">
              <a:lnSpc>
                <a:spcPts val="1152"/>
              </a:lnSpc>
              <a:buNone/>
            </a:pPr>
            <a:r>
              <a:rPr lang="en-US" sz="1152" dirty="0">
                <a:solidFill>
                  <a:srgbClr val="3C3838"/>
                </a:solidFill>
                <a:latin typeface="Open Sans" pitchFamily="34" charset="0"/>
                <a:ea typeface="Open Sans" pitchFamily="34" charset="-122"/>
                <a:cs typeface="Open Sans" pitchFamily="34" charset="-120"/>
              </a:rPr>
              <a:t>Wa</a:t>
            </a:r>
            <a:endParaRPr lang="en-US" sz="1152" dirty="0"/>
          </a:p>
        </p:txBody>
      </p:sp>
      <p:sp>
        <p:nvSpPr>
          <p:cNvPr id="9" name="Text 6"/>
          <p:cNvSpPr/>
          <p:nvPr/>
        </p:nvSpPr>
        <p:spPr>
          <a:xfrm>
            <a:off x="1299686" y="5933599"/>
            <a:ext cx="2353508" cy="388858"/>
          </a:xfrm>
          <a:prstGeom prst="rect">
            <a:avLst/>
          </a:prstGeom>
          <a:noFill/>
          <a:ln/>
        </p:spPr>
        <p:txBody>
          <a:bodyPr wrap="none" rtlCol="0" anchor="t"/>
          <a:lstStyle/>
          <a:p>
            <a:pPr marL="0" indent="0" algn="l">
              <a:lnSpc>
                <a:spcPts val="3062"/>
              </a:lnSpc>
              <a:buNone/>
            </a:pPr>
            <a:r>
              <a:rPr lang="en-US" sz="2187" b="1" dirty="0">
                <a:solidFill>
                  <a:srgbClr val="443728"/>
                </a:solidFill>
                <a:latin typeface="Open Sans" pitchFamily="34" charset="0"/>
                <a:ea typeface="Open Sans" pitchFamily="34" charset="-122"/>
                <a:cs typeface="Open Sans" pitchFamily="34" charset="-120"/>
              </a:rPr>
              <a:t>by WENDY ROMERO</a:t>
            </a: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321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0" y="0"/>
            <a:ext cx="14630400" cy="2476976"/>
          </a:xfrm>
          <a:prstGeom prst="rect">
            <a:avLst/>
          </a:prstGeom>
        </p:spPr>
      </p:pic>
      <p:sp>
        <p:nvSpPr>
          <p:cNvPr id="5" name="Text 2"/>
          <p:cNvSpPr/>
          <p:nvPr/>
        </p:nvSpPr>
        <p:spPr>
          <a:xfrm>
            <a:off x="2608778" y="3021806"/>
            <a:ext cx="7002899" cy="619244"/>
          </a:xfrm>
          <a:prstGeom prst="rect">
            <a:avLst/>
          </a:prstGeom>
          <a:noFill/>
          <a:ln/>
        </p:spPr>
        <p:txBody>
          <a:bodyPr wrap="none" rtlCol="0" anchor="t"/>
          <a:lstStyle/>
          <a:p>
            <a:pPr marL="0" indent="0">
              <a:lnSpc>
                <a:spcPts val="4876"/>
              </a:lnSpc>
              <a:buNone/>
            </a:pPr>
            <a:r>
              <a:rPr lang="en-US" sz="3901" b="1" dirty="0">
                <a:solidFill>
                  <a:srgbClr val="443728"/>
                </a:solidFill>
                <a:latin typeface="Crimson Pro" pitchFamily="34" charset="0"/>
                <a:ea typeface="Crimson Pro" pitchFamily="34" charset="-122"/>
                <a:cs typeface="Crimson Pro" pitchFamily="34" charset="-120"/>
              </a:rPr>
              <a:t>Construcción de la teoría del caso</a:t>
            </a:r>
            <a:endParaRPr lang="en-US" sz="3901" dirty="0"/>
          </a:p>
        </p:txBody>
      </p:sp>
      <p:sp>
        <p:nvSpPr>
          <p:cNvPr id="6" name="Shape 3"/>
          <p:cNvSpPr/>
          <p:nvPr/>
        </p:nvSpPr>
        <p:spPr>
          <a:xfrm>
            <a:off x="2886194" y="3938230"/>
            <a:ext cx="39529" cy="3749040"/>
          </a:xfrm>
          <a:prstGeom prst="roundRect">
            <a:avLst>
              <a:gd name="adj" fmla="val 225590"/>
            </a:avLst>
          </a:prstGeom>
          <a:solidFill>
            <a:srgbClr val="D1C8C6"/>
          </a:solidFill>
          <a:ln/>
        </p:spPr>
      </p:sp>
      <p:sp>
        <p:nvSpPr>
          <p:cNvPr id="7" name="Shape 4"/>
          <p:cNvSpPr/>
          <p:nvPr/>
        </p:nvSpPr>
        <p:spPr>
          <a:xfrm>
            <a:off x="3128843" y="4296132"/>
            <a:ext cx="693539" cy="39529"/>
          </a:xfrm>
          <a:prstGeom prst="roundRect">
            <a:avLst>
              <a:gd name="adj" fmla="val 225590"/>
            </a:avLst>
          </a:prstGeom>
          <a:solidFill>
            <a:srgbClr val="D1C8C6"/>
          </a:solidFill>
          <a:ln/>
        </p:spPr>
      </p:sp>
      <p:sp>
        <p:nvSpPr>
          <p:cNvPr id="8" name="Shape 5"/>
          <p:cNvSpPr/>
          <p:nvPr/>
        </p:nvSpPr>
        <p:spPr>
          <a:xfrm>
            <a:off x="2683073" y="4093012"/>
            <a:ext cx="445770" cy="445770"/>
          </a:xfrm>
          <a:prstGeom prst="roundRect">
            <a:avLst>
              <a:gd name="adj" fmla="val 20004"/>
            </a:avLst>
          </a:prstGeom>
          <a:solidFill>
            <a:srgbClr val="EBE2E0"/>
          </a:solidFill>
          <a:ln w="7620">
            <a:solidFill>
              <a:srgbClr val="D1C8C6"/>
            </a:solidFill>
            <a:prstDash val="solid"/>
          </a:ln>
        </p:spPr>
      </p:sp>
      <p:sp>
        <p:nvSpPr>
          <p:cNvPr id="9" name="Text 6"/>
          <p:cNvSpPr/>
          <p:nvPr/>
        </p:nvSpPr>
        <p:spPr>
          <a:xfrm>
            <a:off x="2850356" y="4130040"/>
            <a:ext cx="111204" cy="371594"/>
          </a:xfrm>
          <a:prstGeom prst="rect">
            <a:avLst/>
          </a:prstGeom>
          <a:noFill/>
          <a:ln/>
        </p:spPr>
        <p:txBody>
          <a:bodyPr wrap="none" rtlCol="0" anchor="t"/>
          <a:lstStyle/>
          <a:p>
            <a:pPr marL="0" indent="0" algn="ctr">
              <a:lnSpc>
                <a:spcPts val="2926"/>
              </a:lnSpc>
              <a:buNone/>
            </a:pPr>
            <a:r>
              <a:rPr lang="en-US" sz="2341" b="1" dirty="0">
                <a:solidFill>
                  <a:srgbClr val="443728"/>
                </a:solidFill>
                <a:latin typeface="Crimson Pro" pitchFamily="34" charset="0"/>
                <a:ea typeface="Crimson Pro" pitchFamily="34" charset="-122"/>
                <a:cs typeface="Crimson Pro" pitchFamily="34" charset="-120"/>
              </a:rPr>
              <a:t>1</a:t>
            </a:r>
            <a:endParaRPr lang="en-US" sz="2341" dirty="0"/>
          </a:p>
        </p:txBody>
      </p:sp>
      <p:sp>
        <p:nvSpPr>
          <p:cNvPr id="10" name="Text 7"/>
          <p:cNvSpPr/>
          <p:nvPr/>
        </p:nvSpPr>
        <p:spPr>
          <a:xfrm>
            <a:off x="3995738" y="4136350"/>
            <a:ext cx="2667119" cy="309563"/>
          </a:xfrm>
          <a:prstGeom prst="rect">
            <a:avLst/>
          </a:prstGeom>
          <a:noFill/>
          <a:ln/>
        </p:spPr>
        <p:txBody>
          <a:bodyPr wrap="none" rtlCol="0" anchor="t"/>
          <a:lstStyle/>
          <a:p>
            <a:pPr marL="0" indent="0" algn="l">
              <a:lnSpc>
                <a:spcPts val="2438"/>
              </a:lnSpc>
              <a:buNone/>
            </a:pPr>
            <a:r>
              <a:rPr lang="en-US" sz="1950" b="1" dirty="0">
                <a:solidFill>
                  <a:srgbClr val="443728"/>
                </a:solidFill>
                <a:latin typeface="Crimson Pro" pitchFamily="34" charset="0"/>
                <a:ea typeface="Crimson Pro" pitchFamily="34" charset="-122"/>
                <a:cs typeface="Crimson Pro" pitchFamily="34" charset="-120"/>
              </a:rPr>
              <a:t>Preparación para el juicio</a:t>
            </a:r>
            <a:endParaRPr lang="en-US" sz="1950" dirty="0"/>
          </a:p>
        </p:txBody>
      </p:sp>
      <p:sp>
        <p:nvSpPr>
          <p:cNvPr id="11" name="Text 8"/>
          <p:cNvSpPr/>
          <p:nvPr/>
        </p:nvSpPr>
        <p:spPr>
          <a:xfrm>
            <a:off x="3995738" y="4564737"/>
            <a:ext cx="8025765" cy="950833"/>
          </a:xfrm>
          <a:prstGeom prst="rect">
            <a:avLst/>
          </a:prstGeom>
          <a:noFill/>
          <a:ln/>
        </p:spPr>
        <p:txBody>
          <a:bodyPr wrap="square" rtlCol="0" anchor="t"/>
          <a:lstStyle/>
          <a:p>
            <a:pPr marL="0" indent="0" algn="l">
              <a:lnSpc>
                <a:spcPts val="2497"/>
              </a:lnSpc>
              <a:buNone/>
            </a:pPr>
            <a:r>
              <a:rPr lang="en-US" sz="1560" dirty="0">
                <a:solidFill>
                  <a:srgbClr val="443728"/>
                </a:solidFill>
                <a:latin typeface="Open Sans" pitchFamily="34" charset="0"/>
                <a:ea typeface="Open Sans" pitchFamily="34" charset="-122"/>
                <a:cs typeface="Open Sans" pitchFamily="34" charset="-120"/>
              </a:rPr>
              <a:t>Una preparación adecuada permite conocer las fortalezas, oportunidades, debilidades y amenazas del caso y facilita la organización de los medios de prueba para su presentación en el juicio.</a:t>
            </a:r>
            <a:endParaRPr lang="en-US" sz="1560" dirty="0"/>
          </a:p>
        </p:txBody>
      </p:sp>
      <p:sp>
        <p:nvSpPr>
          <p:cNvPr id="12" name="Shape 9"/>
          <p:cNvSpPr/>
          <p:nvPr/>
        </p:nvSpPr>
        <p:spPr>
          <a:xfrm>
            <a:off x="3128843" y="6269712"/>
            <a:ext cx="693539" cy="39529"/>
          </a:xfrm>
          <a:prstGeom prst="roundRect">
            <a:avLst>
              <a:gd name="adj" fmla="val 225590"/>
            </a:avLst>
          </a:prstGeom>
          <a:solidFill>
            <a:srgbClr val="D1C8C6"/>
          </a:solidFill>
          <a:ln/>
        </p:spPr>
      </p:sp>
      <p:sp>
        <p:nvSpPr>
          <p:cNvPr id="13" name="Shape 10"/>
          <p:cNvSpPr/>
          <p:nvPr/>
        </p:nvSpPr>
        <p:spPr>
          <a:xfrm>
            <a:off x="2683073" y="6066592"/>
            <a:ext cx="445770" cy="445770"/>
          </a:xfrm>
          <a:prstGeom prst="roundRect">
            <a:avLst>
              <a:gd name="adj" fmla="val 20004"/>
            </a:avLst>
          </a:prstGeom>
          <a:solidFill>
            <a:srgbClr val="EBE2E0"/>
          </a:solidFill>
          <a:ln w="7620">
            <a:solidFill>
              <a:srgbClr val="D1C8C6"/>
            </a:solidFill>
            <a:prstDash val="solid"/>
          </a:ln>
        </p:spPr>
      </p:sp>
      <p:sp>
        <p:nvSpPr>
          <p:cNvPr id="14" name="Text 11"/>
          <p:cNvSpPr/>
          <p:nvPr/>
        </p:nvSpPr>
        <p:spPr>
          <a:xfrm>
            <a:off x="2830116" y="6103620"/>
            <a:ext cx="151567" cy="371594"/>
          </a:xfrm>
          <a:prstGeom prst="rect">
            <a:avLst/>
          </a:prstGeom>
          <a:noFill/>
          <a:ln/>
        </p:spPr>
        <p:txBody>
          <a:bodyPr wrap="none" rtlCol="0" anchor="t"/>
          <a:lstStyle/>
          <a:p>
            <a:pPr marL="0" indent="0" algn="ctr">
              <a:lnSpc>
                <a:spcPts val="2926"/>
              </a:lnSpc>
              <a:buNone/>
            </a:pPr>
            <a:r>
              <a:rPr lang="en-US" sz="2341" b="1" dirty="0">
                <a:solidFill>
                  <a:srgbClr val="443728"/>
                </a:solidFill>
                <a:latin typeface="Crimson Pro" pitchFamily="34" charset="0"/>
                <a:ea typeface="Crimson Pro" pitchFamily="34" charset="-122"/>
                <a:cs typeface="Crimson Pro" pitchFamily="34" charset="-120"/>
              </a:rPr>
              <a:t>2</a:t>
            </a:r>
            <a:endParaRPr lang="en-US" sz="2341" dirty="0"/>
          </a:p>
        </p:txBody>
      </p:sp>
      <p:sp>
        <p:nvSpPr>
          <p:cNvPr id="15" name="Text 12"/>
          <p:cNvSpPr/>
          <p:nvPr/>
        </p:nvSpPr>
        <p:spPr>
          <a:xfrm>
            <a:off x="3995738" y="6109930"/>
            <a:ext cx="2783205" cy="309563"/>
          </a:xfrm>
          <a:prstGeom prst="rect">
            <a:avLst/>
          </a:prstGeom>
          <a:noFill/>
          <a:ln/>
        </p:spPr>
        <p:txBody>
          <a:bodyPr wrap="none" rtlCol="0" anchor="t"/>
          <a:lstStyle/>
          <a:p>
            <a:pPr marL="0" indent="0" algn="l">
              <a:lnSpc>
                <a:spcPts val="2438"/>
              </a:lnSpc>
              <a:buNone/>
            </a:pPr>
            <a:r>
              <a:rPr lang="en-US" sz="1950" b="1" dirty="0">
                <a:solidFill>
                  <a:srgbClr val="443728"/>
                </a:solidFill>
                <a:latin typeface="Crimson Pro" pitchFamily="34" charset="0"/>
                <a:ea typeface="Crimson Pro" pitchFamily="34" charset="-122"/>
                <a:cs typeface="Crimson Pro" pitchFamily="34" charset="-120"/>
              </a:rPr>
              <a:t>Preparación de los testigos</a:t>
            </a:r>
            <a:endParaRPr lang="en-US" sz="1950" dirty="0"/>
          </a:p>
        </p:txBody>
      </p:sp>
      <p:sp>
        <p:nvSpPr>
          <p:cNvPr id="16" name="Text 13"/>
          <p:cNvSpPr/>
          <p:nvPr/>
        </p:nvSpPr>
        <p:spPr>
          <a:xfrm>
            <a:off x="3995738" y="6538317"/>
            <a:ext cx="8025765" cy="950833"/>
          </a:xfrm>
          <a:prstGeom prst="rect">
            <a:avLst/>
          </a:prstGeom>
          <a:noFill/>
          <a:ln/>
        </p:spPr>
        <p:txBody>
          <a:bodyPr wrap="square" rtlCol="0" anchor="t"/>
          <a:lstStyle/>
          <a:p>
            <a:pPr marL="0" indent="0" algn="l">
              <a:lnSpc>
                <a:spcPts val="2497"/>
              </a:lnSpc>
              <a:buNone/>
            </a:pPr>
            <a:r>
              <a:rPr lang="en-US" sz="1560" dirty="0">
                <a:solidFill>
                  <a:srgbClr val="443728"/>
                </a:solidFill>
                <a:latin typeface="Open Sans" pitchFamily="34" charset="0"/>
                <a:ea typeface="Open Sans" pitchFamily="34" charset="-122"/>
                <a:cs typeface="Open Sans" pitchFamily="34" charset="-120"/>
              </a:rPr>
              <a:t>Para que la declaración testimonial sea creíble, es importante aconsejar al testigo que, mediante su comportamiento correcto y sereno mientras declara y la seguridad de sus respuestas, debe además parecer que está diciendo la verdad.</a:t>
            </a:r>
            <a:endParaRPr lang="en-US" sz="156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
        <p:nvSpPr>
          <p:cNvPr id="4" name="Text 2"/>
          <p:cNvSpPr/>
          <p:nvPr/>
        </p:nvSpPr>
        <p:spPr>
          <a:xfrm>
            <a:off x="2037993" y="1936313"/>
            <a:ext cx="55549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Examen de testigos</a:t>
            </a:r>
            <a:endParaRPr lang="en-US" sz="4374" dirty="0"/>
          </a:p>
        </p:txBody>
      </p:sp>
      <p:sp>
        <p:nvSpPr>
          <p:cNvPr id="5" name="Shape 3"/>
          <p:cNvSpPr/>
          <p:nvPr/>
        </p:nvSpPr>
        <p:spPr>
          <a:xfrm>
            <a:off x="2037993" y="3248620"/>
            <a:ext cx="499943" cy="499943"/>
          </a:xfrm>
          <a:prstGeom prst="roundRect">
            <a:avLst>
              <a:gd name="adj" fmla="val 20000"/>
            </a:avLst>
          </a:prstGeom>
          <a:solidFill>
            <a:srgbClr val="EBE2E0"/>
          </a:solidFill>
          <a:ln w="7620">
            <a:solidFill>
              <a:srgbClr val="D1C8C6"/>
            </a:solidFill>
            <a:prstDash val="solid"/>
          </a:ln>
        </p:spPr>
      </p:sp>
      <p:sp>
        <p:nvSpPr>
          <p:cNvPr id="6" name="Text 4"/>
          <p:cNvSpPr/>
          <p:nvPr/>
        </p:nvSpPr>
        <p:spPr>
          <a:xfrm>
            <a:off x="2225635" y="3290292"/>
            <a:ext cx="124658"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1</a:t>
            </a:r>
            <a:endParaRPr lang="en-US" sz="2624" dirty="0"/>
          </a:p>
        </p:txBody>
      </p:sp>
      <p:sp>
        <p:nvSpPr>
          <p:cNvPr id="7" name="Text 5"/>
          <p:cNvSpPr/>
          <p:nvPr/>
        </p:nvSpPr>
        <p:spPr>
          <a:xfrm>
            <a:off x="2760107" y="3324939"/>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Objetivos del examen</a:t>
            </a:r>
            <a:endParaRPr lang="en-US" sz="2187" dirty="0"/>
          </a:p>
        </p:txBody>
      </p:sp>
      <p:sp>
        <p:nvSpPr>
          <p:cNvPr id="8" name="Text 6"/>
          <p:cNvSpPr/>
          <p:nvPr/>
        </p:nvSpPr>
        <p:spPr>
          <a:xfrm>
            <a:off x="2760107" y="3805357"/>
            <a:ext cx="4444008"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Solventar la credibilidad del testigo y acreditar las proposiciones fácticas de nuestra teoría del caso.</a:t>
            </a:r>
            <a:endParaRPr lang="en-US" sz="1750" dirty="0"/>
          </a:p>
        </p:txBody>
      </p:sp>
      <p:sp>
        <p:nvSpPr>
          <p:cNvPr id="9" name="Shape 7"/>
          <p:cNvSpPr/>
          <p:nvPr/>
        </p:nvSpPr>
        <p:spPr>
          <a:xfrm>
            <a:off x="7426285" y="3248620"/>
            <a:ext cx="499943" cy="499943"/>
          </a:xfrm>
          <a:prstGeom prst="roundRect">
            <a:avLst>
              <a:gd name="adj" fmla="val 20000"/>
            </a:avLst>
          </a:prstGeom>
          <a:solidFill>
            <a:srgbClr val="EBE2E0"/>
          </a:solidFill>
          <a:ln w="7620">
            <a:solidFill>
              <a:srgbClr val="D1C8C6"/>
            </a:solidFill>
            <a:prstDash val="solid"/>
          </a:ln>
        </p:spPr>
      </p:sp>
      <p:sp>
        <p:nvSpPr>
          <p:cNvPr id="10" name="Text 8"/>
          <p:cNvSpPr/>
          <p:nvPr/>
        </p:nvSpPr>
        <p:spPr>
          <a:xfrm>
            <a:off x="7591306" y="3290292"/>
            <a:ext cx="169902"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2</a:t>
            </a:r>
            <a:endParaRPr lang="en-US" sz="2624" dirty="0"/>
          </a:p>
        </p:txBody>
      </p:sp>
      <p:sp>
        <p:nvSpPr>
          <p:cNvPr id="11" name="Text 9"/>
          <p:cNvSpPr/>
          <p:nvPr/>
        </p:nvSpPr>
        <p:spPr>
          <a:xfrm>
            <a:off x="8148399" y="3324939"/>
            <a:ext cx="288667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Estrategias en el examen</a:t>
            </a:r>
            <a:endParaRPr lang="en-US" sz="2187" dirty="0"/>
          </a:p>
        </p:txBody>
      </p:sp>
      <p:sp>
        <p:nvSpPr>
          <p:cNvPr id="12" name="Text 10"/>
          <p:cNvSpPr/>
          <p:nvPr/>
        </p:nvSpPr>
        <p:spPr>
          <a:xfrm>
            <a:off x="8148399" y="3805357"/>
            <a:ext cx="4444008" cy="2487811"/>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Al preguntar usar lenguaje común e ir directo al punto, formular preguntas que produzcan respuestas en orden cronológico, y dejar para el final las preguntas que produzcan una respuesta impactante sobre un aspecto importante o climático del caso.</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
        <p:nvSpPr>
          <p:cNvPr id="4" name="Text 2"/>
          <p:cNvSpPr/>
          <p:nvPr/>
        </p:nvSpPr>
        <p:spPr>
          <a:xfrm>
            <a:off x="2037993" y="2438876"/>
            <a:ext cx="607445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Contraexamen de testigos</a:t>
            </a:r>
            <a:endParaRPr lang="en-US" sz="4374" dirty="0"/>
          </a:p>
        </p:txBody>
      </p:sp>
      <p:pic>
        <p:nvPicPr>
          <p:cNvPr id="5" name="Image 0" descr="preencoded.png"/>
          <p:cNvPicPr>
            <a:picLocks noChangeAspect="1"/>
          </p:cNvPicPr>
          <p:nvPr/>
        </p:nvPicPr>
        <p:blipFill>
          <a:blip r:embed="rId3"/>
          <a:stretch>
            <a:fillRect/>
          </a:stretch>
        </p:blipFill>
        <p:spPr>
          <a:xfrm>
            <a:off x="2037993" y="3577590"/>
            <a:ext cx="444341" cy="444341"/>
          </a:xfrm>
          <a:prstGeom prst="rect">
            <a:avLst/>
          </a:prstGeom>
        </p:spPr>
      </p:pic>
      <p:sp>
        <p:nvSpPr>
          <p:cNvPr id="6" name="Text 3"/>
          <p:cNvSpPr/>
          <p:nvPr/>
        </p:nvSpPr>
        <p:spPr>
          <a:xfrm>
            <a:off x="2037993" y="4244102"/>
            <a:ext cx="3276005"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Objetivos del contraexamen</a:t>
            </a:r>
            <a:endParaRPr lang="en-US" sz="2187" dirty="0"/>
          </a:p>
        </p:txBody>
      </p:sp>
      <p:sp>
        <p:nvSpPr>
          <p:cNvPr id="7" name="Text 4"/>
          <p:cNvSpPr/>
          <p:nvPr/>
        </p:nvSpPr>
        <p:spPr>
          <a:xfrm>
            <a:off x="2037993" y="4724519"/>
            <a:ext cx="5110520" cy="1066205"/>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Desacreditar al testigo y acreditar nuestras propias proposiciones fácticas o prueba material propia.</a:t>
            </a:r>
            <a:endParaRPr lang="en-US" sz="1750" dirty="0"/>
          </a:p>
        </p:txBody>
      </p:sp>
      <p:pic>
        <p:nvPicPr>
          <p:cNvPr id="8" name="Image 1" descr="preencoded.png"/>
          <p:cNvPicPr>
            <a:picLocks noChangeAspect="1"/>
          </p:cNvPicPr>
          <p:nvPr/>
        </p:nvPicPr>
        <p:blipFill>
          <a:blip r:embed="rId4"/>
          <a:stretch>
            <a:fillRect/>
          </a:stretch>
        </p:blipFill>
        <p:spPr>
          <a:xfrm>
            <a:off x="7481768" y="3577590"/>
            <a:ext cx="444341" cy="444341"/>
          </a:xfrm>
          <a:prstGeom prst="rect">
            <a:avLst/>
          </a:prstGeom>
        </p:spPr>
      </p:pic>
      <p:sp>
        <p:nvSpPr>
          <p:cNvPr id="9" name="Text 5"/>
          <p:cNvSpPr/>
          <p:nvPr/>
        </p:nvSpPr>
        <p:spPr>
          <a:xfrm>
            <a:off x="7481768" y="4244102"/>
            <a:ext cx="3654862"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Estrategias en el contraexamen</a:t>
            </a:r>
            <a:endParaRPr lang="en-US" sz="2187" dirty="0"/>
          </a:p>
        </p:txBody>
      </p:sp>
      <p:sp>
        <p:nvSpPr>
          <p:cNvPr id="10" name="Text 6"/>
          <p:cNvSpPr/>
          <p:nvPr/>
        </p:nvSpPr>
        <p:spPr>
          <a:xfrm>
            <a:off x="7481768" y="4724519"/>
            <a:ext cx="5110639" cy="1066205"/>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Demostrar que el perito no es experto que dice ser y obtener inconsistencias con otras pruebas de la contraparte.</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1717596"/>
            <a:ext cx="9306401" cy="1388745"/>
          </a:xfrm>
          <a:prstGeom prst="rect">
            <a:avLst/>
          </a:prstGeom>
          <a:noFill/>
          <a:ln/>
        </p:spPr>
        <p:txBody>
          <a:bodyPr wrap="squar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Prueba material (objetos y documentos)</a:t>
            </a:r>
            <a:endParaRPr lang="en-US" sz="4374" dirty="0"/>
          </a:p>
        </p:txBody>
      </p:sp>
      <p:sp>
        <p:nvSpPr>
          <p:cNvPr id="6" name="Shape 3"/>
          <p:cNvSpPr/>
          <p:nvPr/>
        </p:nvSpPr>
        <p:spPr>
          <a:xfrm>
            <a:off x="833199" y="3439597"/>
            <a:ext cx="4542115" cy="3072408"/>
          </a:xfrm>
          <a:prstGeom prst="roundRect">
            <a:avLst>
              <a:gd name="adj" fmla="val 3254"/>
            </a:avLst>
          </a:prstGeom>
          <a:solidFill>
            <a:srgbClr val="EBE2E0"/>
          </a:solidFill>
          <a:ln w="7620">
            <a:solidFill>
              <a:srgbClr val="D1C8C6"/>
            </a:solidFill>
            <a:prstDash val="solid"/>
          </a:ln>
        </p:spPr>
      </p:sp>
      <p:sp>
        <p:nvSpPr>
          <p:cNvPr id="7" name="Text 4"/>
          <p:cNvSpPr/>
          <p:nvPr/>
        </p:nvSpPr>
        <p:spPr>
          <a:xfrm>
            <a:off x="1062990" y="3669387"/>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Acreditar los objetos</a:t>
            </a:r>
            <a:endParaRPr lang="en-US" sz="2187" dirty="0"/>
          </a:p>
        </p:txBody>
      </p:sp>
      <p:sp>
        <p:nvSpPr>
          <p:cNvPr id="8" name="Text 5"/>
          <p:cNvSpPr/>
          <p:nvPr/>
        </p:nvSpPr>
        <p:spPr>
          <a:xfrm>
            <a:off x="1062990" y="4149804"/>
            <a:ext cx="4082534" cy="1777008"/>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Utilizar un testigo idóneo a quien se le exhiba el documento para que lo reconozca, para luego ofrecerlo como prueba en el juicio y utilizarlo dentro de nuestra teoría del caso.</a:t>
            </a:r>
            <a:endParaRPr lang="en-US" sz="1750" dirty="0"/>
          </a:p>
        </p:txBody>
      </p:sp>
      <p:sp>
        <p:nvSpPr>
          <p:cNvPr id="9" name="Shape 6"/>
          <p:cNvSpPr/>
          <p:nvPr/>
        </p:nvSpPr>
        <p:spPr>
          <a:xfrm>
            <a:off x="5597485" y="3439597"/>
            <a:ext cx="4542115" cy="3072408"/>
          </a:xfrm>
          <a:prstGeom prst="roundRect">
            <a:avLst>
              <a:gd name="adj" fmla="val 3254"/>
            </a:avLst>
          </a:prstGeom>
          <a:solidFill>
            <a:srgbClr val="EBE2E0"/>
          </a:solidFill>
          <a:ln w="7620">
            <a:solidFill>
              <a:srgbClr val="D1C8C6"/>
            </a:solidFill>
            <a:prstDash val="solid"/>
          </a:ln>
        </p:spPr>
      </p:sp>
      <p:sp>
        <p:nvSpPr>
          <p:cNvPr id="10" name="Text 7"/>
          <p:cNvSpPr/>
          <p:nvPr/>
        </p:nvSpPr>
        <p:spPr>
          <a:xfrm>
            <a:off x="5827276" y="3669387"/>
            <a:ext cx="3001685"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Acreditar los documentos</a:t>
            </a:r>
            <a:endParaRPr lang="en-US" sz="2187" dirty="0"/>
          </a:p>
        </p:txBody>
      </p:sp>
      <p:sp>
        <p:nvSpPr>
          <p:cNvPr id="11" name="Text 8"/>
          <p:cNvSpPr/>
          <p:nvPr/>
        </p:nvSpPr>
        <p:spPr>
          <a:xfrm>
            <a:off x="5827276" y="4149804"/>
            <a:ext cx="4082534" cy="2132409"/>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Invitar a un testigo idóneo que reconozca el documento exhibido, solicitándole explicaciones acerca de cómo lo reconoce, para finalmente utilizar el documento como prueba leyendo la parte relevante del mismo.</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1716762"/>
            <a:ext cx="55549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Alegato final</a:t>
            </a:r>
            <a:endParaRPr lang="en-US" sz="4374" dirty="0"/>
          </a:p>
        </p:txBody>
      </p:sp>
      <p:pic>
        <p:nvPicPr>
          <p:cNvPr id="6" name="Image 1" descr="preencoded.png"/>
          <p:cNvPicPr>
            <a:picLocks noChangeAspect="1"/>
          </p:cNvPicPr>
          <p:nvPr/>
        </p:nvPicPr>
        <p:blipFill>
          <a:blip r:embed="rId4"/>
          <a:stretch>
            <a:fillRect/>
          </a:stretch>
        </p:blipFill>
        <p:spPr>
          <a:xfrm>
            <a:off x="833199" y="2744391"/>
            <a:ext cx="1110972" cy="1990963"/>
          </a:xfrm>
          <a:prstGeom prst="rect">
            <a:avLst/>
          </a:prstGeom>
        </p:spPr>
      </p:pic>
      <p:sp>
        <p:nvSpPr>
          <p:cNvPr id="7" name="Text 3"/>
          <p:cNvSpPr/>
          <p:nvPr/>
        </p:nvSpPr>
        <p:spPr>
          <a:xfrm>
            <a:off x="2277428" y="2966561"/>
            <a:ext cx="277749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Conclusiones</a:t>
            </a:r>
            <a:endParaRPr lang="en-US" sz="2187" dirty="0"/>
          </a:p>
        </p:txBody>
      </p:sp>
      <p:sp>
        <p:nvSpPr>
          <p:cNvPr id="8" name="Text 4"/>
          <p:cNvSpPr/>
          <p:nvPr/>
        </p:nvSpPr>
        <p:spPr>
          <a:xfrm>
            <a:off x="2277428" y="3446978"/>
            <a:ext cx="7862173" cy="1066205"/>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Extraer conclusiones sobre los hechos y las pruebas, y argumentar la idoneidad de las proposiciones fácticas acreditadas para satisfacer cada uno de los elementos de la teoría jurídica utilizada.</a:t>
            </a:r>
            <a:endParaRPr lang="en-US" sz="1750" dirty="0"/>
          </a:p>
        </p:txBody>
      </p:sp>
      <p:pic>
        <p:nvPicPr>
          <p:cNvPr id="9" name="Image 2" descr="preencoded.png"/>
          <p:cNvPicPr>
            <a:picLocks noChangeAspect="1"/>
          </p:cNvPicPr>
          <p:nvPr/>
        </p:nvPicPr>
        <p:blipFill>
          <a:blip r:embed="rId5"/>
          <a:stretch>
            <a:fillRect/>
          </a:stretch>
        </p:blipFill>
        <p:spPr>
          <a:xfrm>
            <a:off x="833199" y="4735354"/>
            <a:ext cx="1110972" cy="1777484"/>
          </a:xfrm>
          <a:prstGeom prst="rect">
            <a:avLst/>
          </a:prstGeom>
        </p:spPr>
      </p:pic>
      <p:sp>
        <p:nvSpPr>
          <p:cNvPr id="10" name="Text 5"/>
          <p:cNvSpPr/>
          <p:nvPr/>
        </p:nvSpPr>
        <p:spPr>
          <a:xfrm>
            <a:off x="2277428" y="4957524"/>
            <a:ext cx="277749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Prueba directa</a:t>
            </a:r>
            <a:endParaRPr lang="en-US" sz="2187" dirty="0"/>
          </a:p>
        </p:txBody>
      </p:sp>
      <p:sp>
        <p:nvSpPr>
          <p:cNvPr id="11" name="Text 6"/>
          <p:cNvSpPr/>
          <p:nvPr/>
        </p:nvSpPr>
        <p:spPr>
          <a:xfrm>
            <a:off x="2277428" y="5437942"/>
            <a:ext cx="7862173" cy="710803"/>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Es aquella que no exige proceso de razonamiento alguno para concluir, desde la prueba, la proposición fáctica.</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2712482"/>
            <a:ext cx="55549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Conclusión</a:t>
            </a:r>
            <a:endParaRPr lang="en-US" sz="4374" dirty="0"/>
          </a:p>
        </p:txBody>
      </p:sp>
      <p:sp>
        <p:nvSpPr>
          <p:cNvPr id="6" name="Text 3"/>
          <p:cNvSpPr/>
          <p:nvPr/>
        </p:nvSpPr>
        <p:spPr>
          <a:xfrm>
            <a:off x="833199" y="3740110"/>
            <a:ext cx="7477601" cy="1777008"/>
          </a:xfrm>
          <a:prstGeom prst="rect">
            <a:avLst/>
          </a:prstGeom>
          <a:noFill/>
          <a:ln/>
        </p:spPr>
        <p:txBody>
          <a:bodyPr wrap="square" rtlCol="0" anchor="t"/>
          <a:lstStyle/>
          <a:p>
            <a:pPr marL="0" indent="0" algn="just">
              <a:lnSpc>
                <a:spcPts val="2799"/>
              </a:lnSpc>
              <a:buNone/>
            </a:pPr>
            <a:r>
              <a:rPr lang="en-US" sz="1750" dirty="0">
                <a:solidFill>
                  <a:srgbClr val="443728"/>
                </a:solidFill>
                <a:latin typeface="Open Sans" pitchFamily="34" charset="0"/>
                <a:ea typeface="Open Sans" pitchFamily="34" charset="-122"/>
                <a:cs typeface="Open Sans" pitchFamily="34" charset="-120"/>
              </a:rPr>
              <a:t>Si un abogado no sabe litigar y únicamente elabora teorías jurídicas abstractas, solo conseguirá desnaturalizar la idea del proceso entendido como el método de debate pacífico y dialéctico de resolución de conflictos mejor elaborado por el hombre. Por tal razón, no podemos dejar de lado las herramientas que nos brinda la disciplina de litigación.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txBody>
          <a:bodyPr/>
          <a:lstStyle/>
          <a:p>
            <a:endParaRPr lang="es-EC" dirty="0"/>
          </a:p>
        </p:txBody>
      </p:sp>
      <p:sp>
        <p:nvSpPr>
          <p:cNvPr id="4" name="Text 2"/>
          <p:cNvSpPr/>
          <p:nvPr/>
        </p:nvSpPr>
        <p:spPr>
          <a:xfrm>
            <a:off x="1874363" y="1284775"/>
            <a:ext cx="5973604"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¿Qué es la teoría del caso?</a:t>
            </a:r>
            <a:endParaRPr lang="en-US" sz="4374" dirty="0"/>
          </a:p>
        </p:txBody>
      </p:sp>
      <p:sp>
        <p:nvSpPr>
          <p:cNvPr id="5" name="Text 3"/>
          <p:cNvSpPr/>
          <p:nvPr/>
        </p:nvSpPr>
        <p:spPr>
          <a:xfrm>
            <a:off x="2371249" y="3165781"/>
            <a:ext cx="10221158"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Es un ángulo, un punto de vista desde el cual mirar la prueba, en términos tales que si el juez la mira desde allí verá en ella lo que nosotros vemos. Es nuestra simple, lógica y persuasiva historia acerca de lo que realmente ocurrió.</a:t>
            </a:r>
            <a:endParaRPr lang="en-US" sz="1750" dirty="0"/>
          </a:p>
        </p:txBody>
      </p:sp>
      <p:sp>
        <p:nvSpPr>
          <p:cNvPr id="6" name="Shape 4"/>
          <p:cNvSpPr/>
          <p:nvPr/>
        </p:nvSpPr>
        <p:spPr>
          <a:xfrm>
            <a:off x="2037993" y="2495794"/>
            <a:ext cx="44410" cy="1566029"/>
          </a:xfrm>
          <a:prstGeom prst="rect">
            <a:avLst/>
          </a:prstGeom>
          <a:solidFill>
            <a:srgbClr val="835E54"/>
          </a:solidFill>
          <a:ln/>
        </p:spPr>
      </p:sp>
      <p:sp>
        <p:nvSpPr>
          <p:cNvPr id="7" name="Elipse 6">
            <a:extLst>
              <a:ext uri="{FF2B5EF4-FFF2-40B4-BE49-F238E27FC236}">
                <a16:creationId xmlns:a16="http://schemas.microsoft.com/office/drawing/2014/main" id="{9A29E63C-66D3-4242-9E08-2969986743D7}"/>
              </a:ext>
            </a:extLst>
          </p:cNvPr>
          <p:cNvSpPr/>
          <p:nvPr/>
        </p:nvSpPr>
        <p:spPr>
          <a:xfrm>
            <a:off x="7352097" y="5481703"/>
            <a:ext cx="2656572" cy="1482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IDENTIFICACIÓN DEL HECHO </a:t>
            </a:r>
          </a:p>
        </p:txBody>
      </p:sp>
      <p:sp>
        <p:nvSpPr>
          <p:cNvPr id="8" name="Elipse 7">
            <a:extLst>
              <a:ext uri="{FF2B5EF4-FFF2-40B4-BE49-F238E27FC236}">
                <a16:creationId xmlns:a16="http://schemas.microsoft.com/office/drawing/2014/main" id="{8F2B4CB6-67B0-4260-BB90-E5D3148A25D3}"/>
              </a:ext>
            </a:extLst>
          </p:cNvPr>
          <p:cNvSpPr/>
          <p:nvPr/>
        </p:nvSpPr>
        <p:spPr>
          <a:xfrm>
            <a:off x="10518809" y="5467112"/>
            <a:ext cx="2656572" cy="1482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HECHO NO SE PUEDE CAMBIAR</a:t>
            </a:r>
          </a:p>
        </p:txBody>
      </p:sp>
      <p:sp>
        <p:nvSpPr>
          <p:cNvPr id="9" name="Elipse 8">
            <a:extLst>
              <a:ext uri="{FF2B5EF4-FFF2-40B4-BE49-F238E27FC236}">
                <a16:creationId xmlns:a16="http://schemas.microsoft.com/office/drawing/2014/main" id="{35BB056B-F13F-4989-9D08-B4E9F0F76F02}"/>
              </a:ext>
            </a:extLst>
          </p:cNvPr>
          <p:cNvSpPr/>
          <p:nvPr/>
        </p:nvSpPr>
        <p:spPr>
          <a:xfrm>
            <a:off x="8846577" y="4231986"/>
            <a:ext cx="2656572" cy="1482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DUSSEL Y BEITEMMAL</a:t>
            </a:r>
          </a:p>
        </p:txBody>
      </p:sp>
      <p:sp>
        <p:nvSpPr>
          <p:cNvPr id="10" name="Elipse 9">
            <a:extLst>
              <a:ext uri="{FF2B5EF4-FFF2-40B4-BE49-F238E27FC236}">
                <a16:creationId xmlns:a16="http://schemas.microsoft.com/office/drawing/2014/main" id="{06614B99-FAE4-4DCB-827D-E87939BE5043}"/>
              </a:ext>
            </a:extLst>
          </p:cNvPr>
          <p:cNvSpPr/>
          <p:nvPr/>
        </p:nvSpPr>
        <p:spPr>
          <a:xfrm>
            <a:off x="1798965" y="5248456"/>
            <a:ext cx="2656572" cy="1482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CARBONELL= METODOLOGÍA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D26823-BEB4-439A-8DA7-3CDEDFA954FC}"/>
              </a:ext>
            </a:extLst>
          </p:cNvPr>
          <p:cNvSpPr txBox="1"/>
          <p:nvPr/>
        </p:nvSpPr>
        <p:spPr>
          <a:xfrm>
            <a:off x="2550695" y="1106905"/>
            <a:ext cx="7305574" cy="707886"/>
          </a:xfrm>
          <a:prstGeom prst="rect">
            <a:avLst/>
          </a:prstGeom>
          <a:noFill/>
        </p:spPr>
        <p:txBody>
          <a:bodyPr wrap="square" rtlCol="0">
            <a:spAutoFit/>
          </a:bodyPr>
          <a:lstStyle/>
          <a:p>
            <a:r>
              <a:rPr lang="es-EC" sz="4000" dirty="0"/>
              <a:t>ELEMENTOS</a:t>
            </a:r>
          </a:p>
        </p:txBody>
      </p:sp>
      <p:graphicFrame>
        <p:nvGraphicFramePr>
          <p:cNvPr id="3" name="Diagrama 2">
            <a:extLst>
              <a:ext uri="{FF2B5EF4-FFF2-40B4-BE49-F238E27FC236}">
                <a16:creationId xmlns:a16="http://schemas.microsoft.com/office/drawing/2014/main" id="{CF1FAEC5-CFC2-4EFB-95B9-327A2F9D1BFD}"/>
              </a:ext>
            </a:extLst>
          </p:cNvPr>
          <p:cNvGraphicFramePr/>
          <p:nvPr>
            <p:extLst>
              <p:ext uri="{D42A27DB-BD31-4B8C-83A1-F6EECF244321}">
                <p14:modId xmlns:p14="http://schemas.microsoft.com/office/powerpoint/2010/main" val="1021812779"/>
              </p:ext>
            </p:extLst>
          </p:nvPr>
        </p:nvGraphicFramePr>
        <p:xfrm>
          <a:off x="2926080" y="2348564"/>
          <a:ext cx="9265920" cy="5017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23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32100"/>
          </a:xfrm>
          <a:prstGeom prst="rect">
            <a:avLst/>
          </a:prstGeom>
          <a:solidFill>
            <a:srgbClr val="FFFCFA"/>
          </a:solidFill>
          <a:ln/>
        </p:spPr>
        <p:txBody>
          <a:bodyPr/>
          <a:lstStyle/>
          <a:p>
            <a:endParaRPr lang="es-EC" dirty="0"/>
          </a:p>
        </p:txBody>
      </p:sp>
      <p:pic>
        <p:nvPicPr>
          <p:cNvPr id="4" name="Image 0" descr="preencoded.png"/>
          <p:cNvPicPr>
            <a:picLocks noChangeAspect="1"/>
          </p:cNvPicPr>
          <p:nvPr/>
        </p:nvPicPr>
        <p:blipFill>
          <a:blip r:embed="rId3"/>
          <a:stretch>
            <a:fillRect/>
          </a:stretch>
        </p:blipFill>
        <p:spPr>
          <a:xfrm>
            <a:off x="0" y="0"/>
            <a:ext cx="14630400" cy="2476976"/>
          </a:xfrm>
          <a:prstGeom prst="rect">
            <a:avLst/>
          </a:prstGeom>
        </p:spPr>
      </p:pic>
      <p:sp>
        <p:nvSpPr>
          <p:cNvPr id="5" name="Text 2"/>
          <p:cNvSpPr/>
          <p:nvPr/>
        </p:nvSpPr>
        <p:spPr>
          <a:xfrm>
            <a:off x="2608778" y="3021806"/>
            <a:ext cx="7002899" cy="619244"/>
          </a:xfrm>
          <a:prstGeom prst="rect">
            <a:avLst/>
          </a:prstGeom>
          <a:noFill/>
          <a:ln/>
        </p:spPr>
        <p:txBody>
          <a:bodyPr wrap="none" rtlCol="0" anchor="t"/>
          <a:lstStyle/>
          <a:p>
            <a:pPr marL="0" indent="0">
              <a:lnSpc>
                <a:spcPts val="4876"/>
              </a:lnSpc>
              <a:buNone/>
            </a:pPr>
            <a:r>
              <a:rPr lang="en-US" sz="3901" b="1" dirty="0" err="1">
                <a:solidFill>
                  <a:srgbClr val="443728"/>
                </a:solidFill>
                <a:latin typeface="Crimson Pro" pitchFamily="34" charset="0"/>
                <a:ea typeface="Crimson Pro" pitchFamily="34" charset="-122"/>
                <a:cs typeface="Crimson Pro" pitchFamily="34" charset="-120"/>
              </a:rPr>
              <a:t>Caracteristicas</a:t>
            </a:r>
            <a:r>
              <a:rPr lang="en-US" sz="3901" b="1" dirty="0">
                <a:solidFill>
                  <a:srgbClr val="443728"/>
                </a:solidFill>
                <a:latin typeface="Crimson Pro" pitchFamily="34" charset="0"/>
                <a:ea typeface="Crimson Pro" pitchFamily="34" charset="-122"/>
                <a:cs typeface="Crimson Pro" pitchFamily="34" charset="-120"/>
              </a:rPr>
              <a:t> de la teoría del caso</a:t>
            </a:r>
            <a:endParaRPr lang="en-US" sz="3901" dirty="0"/>
          </a:p>
        </p:txBody>
      </p:sp>
      <p:sp>
        <p:nvSpPr>
          <p:cNvPr id="6" name="Shape 3"/>
          <p:cNvSpPr/>
          <p:nvPr/>
        </p:nvSpPr>
        <p:spPr>
          <a:xfrm>
            <a:off x="2886194" y="3938230"/>
            <a:ext cx="39529" cy="3749040"/>
          </a:xfrm>
          <a:prstGeom prst="roundRect">
            <a:avLst>
              <a:gd name="adj" fmla="val 225590"/>
            </a:avLst>
          </a:prstGeom>
          <a:solidFill>
            <a:srgbClr val="D1C8C6"/>
          </a:solidFill>
          <a:ln/>
        </p:spPr>
      </p:sp>
      <p:sp>
        <p:nvSpPr>
          <p:cNvPr id="7" name="Shape 4"/>
          <p:cNvSpPr/>
          <p:nvPr/>
        </p:nvSpPr>
        <p:spPr>
          <a:xfrm>
            <a:off x="3128843" y="4296132"/>
            <a:ext cx="693539" cy="39529"/>
          </a:xfrm>
          <a:prstGeom prst="roundRect">
            <a:avLst>
              <a:gd name="adj" fmla="val 225590"/>
            </a:avLst>
          </a:prstGeom>
          <a:solidFill>
            <a:srgbClr val="D1C8C6"/>
          </a:solidFill>
          <a:ln/>
        </p:spPr>
      </p:sp>
      <p:sp>
        <p:nvSpPr>
          <p:cNvPr id="8" name="Shape 5"/>
          <p:cNvSpPr/>
          <p:nvPr/>
        </p:nvSpPr>
        <p:spPr>
          <a:xfrm>
            <a:off x="2683073" y="4093012"/>
            <a:ext cx="445770" cy="445770"/>
          </a:xfrm>
          <a:prstGeom prst="roundRect">
            <a:avLst>
              <a:gd name="adj" fmla="val 20004"/>
            </a:avLst>
          </a:prstGeom>
          <a:solidFill>
            <a:srgbClr val="EBE2E0"/>
          </a:solidFill>
          <a:ln w="7620">
            <a:solidFill>
              <a:srgbClr val="D1C8C6"/>
            </a:solidFill>
            <a:prstDash val="solid"/>
          </a:ln>
        </p:spPr>
      </p:sp>
      <p:sp>
        <p:nvSpPr>
          <p:cNvPr id="9" name="Text 6"/>
          <p:cNvSpPr/>
          <p:nvPr/>
        </p:nvSpPr>
        <p:spPr>
          <a:xfrm>
            <a:off x="2850356" y="4130040"/>
            <a:ext cx="111204" cy="371594"/>
          </a:xfrm>
          <a:prstGeom prst="rect">
            <a:avLst/>
          </a:prstGeom>
          <a:noFill/>
          <a:ln/>
        </p:spPr>
        <p:txBody>
          <a:bodyPr wrap="none" rtlCol="0" anchor="t"/>
          <a:lstStyle/>
          <a:p>
            <a:pPr marL="0" indent="0" algn="ctr">
              <a:lnSpc>
                <a:spcPts val="2926"/>
              </a:lnSpc>
              <a:buNone/>
            </a:pPr>
            <a:endParaRPr lang="en-US" sz="2341" dirty="0"/>
          </a:p>
        </p:txBody>
      </p:sp>
      <p:sp>
        <p:nvSpPr>
          <p:cNvPr id="10" name="Text 7"/>
          <p:cNvSpPr/>
          <p:nvPr/>
        </p:nvSpPr>
        <p:spPr>
          <a:xfrm>
            <a:off x="3995738" y="4136350"/>
            <a:ext cx="2667119" cy="309563"/>
          </a:xfrm>
          <a:prstGeom prst="rect">
            <a:avLst/>
          </a:prstGeom>
          <a:noFill/>
          <a:ln/>
        </p:spPr>
        <p:txBody>
          <a:bodyPr wrap="none" rtlCol="0" anchor="t"/>
          <a:lstStyle/>
          <a:p>
            <a:pPr marL="0" indent="0" algn="l">
              <a:lnSpc>
                <a:spcPts val="2438"/>
              </a:lnSpc>
              <a:buNone/>
            </a:pPr>
            <a:r>
              <a:rPr lang="en-US" sz="1950" b="1" dirty="0">
                <a:solidFill>
                  <a:srgbClr val="443728"/>
                </a:solidFill>
                <a:latin typeface="Crimson Pro" pitchFamily="34" charset="0"/>
                <a:ea typeface="Crimson Pro" pitchFamily="34" charset="-122"/>
                <a:cs typeface="Crimson Pro" pitchFamily="34" charset="-120"/>
              </a:rPr>
              <a:t>ÚNICA ; CLARA; PLANIFICADA</a:t>
            </a:r>
            <a:endParaRPr lang="en-US" sz="1950" dirty="0"/>
          </a:p>
        </p:txBody>
      </p:sp>
      <p:sp>
        <p:nvSpPr>
          <p:cNvPr id="11" name="Text 8"/>
          <p:cNvSpPr/>
          <p:nvPr/>
        </p:nvSpPr>
        <p:spPr>
          <a:xfrm>
            <a:off x="3995738" y="4564737"/>
            <a:ext cx="8025765" cy="950833"/>
          </a:xfrm>
          <a:prstGeom prst="rect">
            <a:avLst/>
          </a:prstGeom>
          <a:noFill/>
          <a:ln/>
        </p:spPr>
        <p:txBody>
          <a:bodyPr wrap="square" rtlCol="0" anchor="t"/>
          <a:lstStyle/>
          <a:p>
            <a:pPr marL="0" indent="0" algn="l">
              <a:lnSpc>
                <a:spcPts val="2497"/>
              </a:lnSpc>
              <a:buNone/>
            </a:pPr>
            <a:endParaRPr lang="en-US" sz="1560" dirty="0"/>
          </a:p>
        </p:txBody>
      </p:sp>
      <p:sp>
        <p:nvSpPr>
          <p:cNvPr id="12" name="Shape 9"/>
          <p:cNvSpPr/>
          <p:nvPr/>
        </p:nvSpPr>
        <p:spPr>
          <a:xfrm>
            <a:off x="3128843" y="6269712"/>
            <a:ext cx="693539" cy="39529"/>
          </a:xfrm>
          <a:prstGeom prst="roundRect">
            <a:avLst>
              <a:gd name="adj" fmla="val 225590"/>
            </a:avLst>
          </a:prstGeom>
          <a:solidFill>
            <a:srgbClr val="D1C8C6"/>
          </a:solidFill>
          <a:ln/>
        </p:spPr>
      </p:sp>
      <p:sp>
        <p:nvSpPr>
          <p:cNvPr id="13" name="Shape 10"/>
          <p:cNvSpPr/>
          <p:nvPr/>
        </p:nvSpPr>
        <p:spPr>
          <a:xfrm>
            <a:off x="2683073" y="6066592"/>
            <a:ext cx="445770" cy="445770"/>
          </a:xfrm>
          <a:prstGeom prst="roundRect">
            <a:avLst>
              <a:gd name="adj" fmla="val 20004"/>
            </a:avLst>
          </a:prstGeom>
          <a:solidFill>
            <a:srgbClr val="EBE2E0"/>
          </a:solidFill>
          <a:ln w="7620">
            <a:solidFill>
              <a:srgbClr val="D1C8C6"/>
            </a:solidFill>
            <a:prstDash val="solid"/>
          </a:ln>
        </p:spPr>
      </p:sp>
      <p:sp>
        <p:nvSpPr>
          <p:cNvPr id="14" name="Text 11"/>
          <p:cNvSpPr/>
          <p:nvPr/>
        </p:nvSpPr>
        <p:spPr>
          <a:xfrm>
            <a:off x="2830116" y="6103620"/>
            <a:ext cx="151567" cy="371594"/>
          </a:xfrm>
          <a:prstGeom prst="rect">
            <a:avLst/>
          </a:prstGeom>
          <a:noFill/>
          <a:ln/>
        </p:spPr>
        <p:txBody>
          <a:bodyPr wrap="none" rtlCol="0" anchor="t"/>
          <a:lstStyle/>
          <a:p>
            <a:pPr marL="0" indent="0" algn="ctr">
              <a:lnSpc>
                <a:spcPts val="2926"/>
              </a:lnSpc>
              <a:buNone/>
            </a:pPr>
            <a:endParaRPr lang="en-US" sz="2341" dirty="0"/>
          </a:p>
        </p:txBody>
      </p:sp>
      <p:sp>
        <p:nvSpPr>
          <p:cNvPr id="15" name="Text 12"/>
          <p:cNvSpPr/>
          <p:nvPr/>
        </p:nvSpPr>
        <p:spPr>
          <a:xfrm>
            <a:off x="3995738" y="6109930"/>
            <a:ext cx="2783205" cy="309563"/>
          </a:xfrm>
          <a:prstGeom prst="rect">
            <a:avLst/>
          </a:prstGeom>
          <a:noFill/>
          <a:ln/>
        </p:spPr>
        <p:txBody>
          <a:bodyPr wrap="none" rtlCol="0" anchor="t"/>
          <a:lstStyle/>
          <a:p>
            <a:pPr marL="0" indent="0" algn="l">
              <a:lnSpc>
                <a:spcPts val="2438"/>
              </a:lnSpc>
              <a:buNone/>
            </a:pPr>
            <a:r>
              <a:rPr lang="en-US" sz="1950" b="1" dirty="0">
                <a:solidFill>
                  <a:srgbClr val="443728"/>
                </a:solidFill>
                <a:latin typeface="Crimson Pro" pitchFamily="34" charset="0"/>
                <a:ea typeface="Crimson Pro" pitchFamily="34" charset="-122"/>
                <a:cs typeface="Crimson Pro" pitchFamily="34" charset="-120"/>
              </a:rPr>
              <a:t>COHERENTE- CREIBLE; SISTEMÁTICO (H=P)</a:t>
            </a:r>
            <a:endParaRPr lang="en-US" sz="1950" dirty="0"/>
          </a:p>
        </p:txBody>
      </p:sp>
      <p:sp>
        <p:nvSpPr>
          <p:cNvPr id="16" name="Text 13"/>
          <p:cNvSpPr/>
          <p:nvPr/>
        </p:nvSpPr>
        <p:spPr>
          <a:xfrm>
            <a:off x="3995738" y="6538317"/>
            <a:ext cx="8025765" cy="950833"/>
          </a:xfrm>
          <a:prstGeom prst="rect">
            <a:avLst/>
          </a:prstGeom>
          <a:noFill/>
          <a:ln/>
        </p:spPr>
        <p:txBody>
          <a:bodyPr wrap="square" rtlCol="0" anchor="t"/>
          <a:lstStyle/>
          <a:p>
            <a:pPr marL="0" indent="0" algn="l">
              <a:lnSpc>
                <a:spcPts val="2497"/>
              </a:lnSpc>
              <a:buNone/>
            </a:pPr>
            <a:endParaRPr lang="en-US" sz="1560" dirty="0"/>
          </a:p>
        </p:txBody>
      </p:sp>
    </p:spTree>
    <p:extLst>
      <p:ext uri="{BB962C8B-B14F-4D97-AF65-F5344CB8AC3E}">
        <p14:creationId xmlns:p14="http://schemas.microsoft.com/office/powerpoint/2010/main" val="258678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321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0" y="0"/>
            <a:ext cx="14630400" cy="2476976"/>
          </a:xfrm>
          <a:prstGeom prst="rect">
            <a:avLst/>
          </a:prstGeom>
        </p:spPr>
      </p:pic>
      <p:sp>
        <p:nvSpPr>
          <p:cNvPr id="5" name="Text 2"/>
          <p:cNvSpPr/>
          <p:nvPr/>
        </p:nvSpPr>
        <p:spPr>
          <a:xfrm>
            <a:off x="2608778" y="3021806"/>
            <a:ext cx="7002899" cy="619244"/>
          </a:xfrm>
          <a:prstGeom prst="rect">
            <a:avLst/>
          </a:prstGeom>
          <a:noFill/>
          <a:ln/>
        </p:spPr>
        <p:txBody>
          <a:bodyPr wrap="none" rtlCol="0" anchor="t"/>
          <a:lstStyle/>
          <a:p>
            <a:pPr marL="0" indent="0">
              <a:lnSpc>
                <a:spcPts val="4876"/>
              </a:lnSpc>
              <a:buNone/>
            </a:pPr>
            <a:endParaRPr lang="en-US" sz="3901" dirty="0"/>
          </a:p>
        </p:txBody>
      </p:sp>
      <p:sp>
        <p:nvSpPr>
          <p:cNvPr id="6" name="Shape 3"/>
          <p:cNvSpPr/>
          <p:nvPr/>
        </p:nvSpPr>
        <p:spPr>
          <a:xfrm>
            <a:off x="2886194" y="3938230"/>
            <a:ext cx="39529" cy="3749040"/>
          </a:xfrm>
          <a:prstGeom prst="roundRect">
            <a:avLst>
              <a:gd name="adj" fmla="val 225590"/>
            </a:avLst>
          </a:prstGeom>
          <a:solidFill>
            <a:srgbClr val="D1C8C6"/>
          </a:solidFill>
          <a:ln/>
        </p:spPr>
      </p:sp>
      <p:sp>
        <p:nvSpPr>
          <p:cNvPr id="7" name="Shape 4"/>
          <p:cNvSpPr/>
          <p:nvPr/>
        </p:nvSpPr>
        <p:spPr>
          <a:xfrm>
            <a:off x="3128843" y="4296132"/>
            <a:ext cx="693539" cy="39529"/>
          </a:xfrm>
          <a:prstGeom prst="roundRect">
            <a:avLst>
              <a:gd name="adj" fmla="val 225590"/>
            </a:avLst>
          </a:prstGeom>
          <a:solidFill>
            <a:srgbClr val="D1C8C6"/>
          </a:solidFill>
          <a:ln/>
        </p:spPr>
      </p:sp>
      <p:sp>
        <p:nvSpPr>
          <p:cNvPr id="8" name="Shape 5"/>
          <p:cNvSpPr/>
          <p:nvPr/>
        </p:nvSpPr>
        <p:spPr>
          <a:xfrm>
            <a:off x="2683073" y="4093012"/>
            <a:ext cx="445770" cy="445770"/>
          </a:xfrm>
          <a:prstGeom prst="roundRect">
            <a:avLst>
              <a:gd name="adj" fmla="val 20004"/>
            </a:avLst>
          </a:prstGeom>
          <a:solidFill>
            <a:srgbClr val="EBE2E0"/>
          </a:solidFill>
          <a:ln w="7620">
            <a:solidFill>
              <a:srgbClr val="D1C8C6"/>
            </a:solidFill>
            <a:prstDash val="solid"/>
          </a:ln>
        </p:spPr>
      </p:sp>
      <p:sp>
        <p:nvSpPr>
          <p:cNvPr id="9" name="Text 6"/>
          <p:cNvSpPr/>
          <p:nvPr/>
        </p:nvSpPr>
        <p:spPr>
          <a:xfrm>
            <a:off x="2850356" y="4130040"/>
            <a:ext cx="111204" cy="371594"/>
          </a:xfrm>
          <a:prstGeom prst="rect">
            <a:avLst/>
          </a:prstGeom>
          <a:noFill/>
          <a:ln/>
        </p:spPr>
        <p:txBody>
          <a:bodyPr wrap="none" rtlCol="0" anchor="t"/>
          <a:lstStyle/>
          <a:p>
            <a:pPr marL="0" indent="0" algn="ctr">
              <a:lnSpc>
                <a:spcPts val="2926"/>
              </a:lnSpc>
              <a:buNone/>
            </a:pPr>
            <a:endParaRPr lang="en-US" sz="2341" dirty="0"/>
          </a:p>
        </p:txBody>
      </p:sp>
      <p:sp>
        <p:nvSpPr>
          <p:cNvPr id="10" name="Text 7"/>
          <p:cNvSpPr/>
          <p:nvPr/>
        </p:nvSpPr>
        <p:spPr>
          <a:xfrm>
            <a:off x="3995738" y="4136350"/>
            <a:ext cx="2667119" cy="309563"/>
          </a:xfrm>
          <a:prstGeom prst="rect">
            <a:avLst/>
          </a:prstGeom>
          <a:noFill/>
          <a:ln/>
        </p:spPr>
        <p:txBody>
          <a:bodyPr wrap="none" rtlCol="0" anchor="t"/>
          <a:lstStyle/>
          <a:p>
            <a:pPr marL="0" indent="0" algn="l">
              <a:lnSpc>
                <a:spcPts val="2438"/>
              </a:lnSpc>
              <a:buNone/>
            </a:pPr>
            <a:endParaRPr lang="en-US" sz="1950" dirty="0"/>
          </a:p>
        </p:txBody>
      </p:sp>
      <p:sp>
        <p:nvSpPr>
          <p:cNvPr id="11" name="Text 8"/>
          <p:cNvSpPr/>
          <p:nvPr/>
        </p:nvSpPr>
        <p:spPr>
          <a:xfrm>
            <a:off x="3995738" y="4564737"/>
            <a:ext cx="8025765" cy="950833"/>
          </a:xfrm>
          <a:prstGeom prst="rect">
            <a:avLst/>
          </a:prstGeom>
          <a:noFill/>
          <a:ln/>
        </p:spPr>
        <p:txBody>
          <a:bodyPr wrap="square" rtlCol="0" anchor="t"/>
          <a:lstStyle/>
          <a:p>
            <a:pPr marL="0" indent="0" algn="l">
              <a:lnSpc>
                <a:spcPts val="2497"/>
              </a:lnSpc>
              <a:buNone/>
            </a:pPr>
            <a:endParaRPr lang="en-US" sz="1560" dirty="0"/>
          </a:p>
        </p:txBody>
      </p:sp>
      <p:sp>
        <p:nvSpPr>
          <p:cNvPr id="12" name="Shape 9"/>
          <p:cNvSpPr/>
          <p:nvPr/>
        </p:nvSpPr>
        <p:spPr>
          <a:xfrm>
            <a:off x="3128843" y="6269712"/>
            <a:ext cx="693539" cy="39529"/>
          </a:xfrm>
          <a:prstGeom prst="roundRect">
            <a:avLst>
              <a:gd name="adj" fmla="val 225590"/>
            </a:avLst>
          </a:prstGeom>
          <a:solidFill>
            <a:srgbClr val="D1C8C6"/>
          </a:solidFill>
          <a:ln/>
        </p:spPr>
      </p:sp>
      <p:sp>
        <p:nvSpPr>
          <p:cNvPr id="13" name="Shape 10"/>
          <p:cNvSpPr/>
          <p:nvPr/>
        </p:nvSpPr>
        <p:spPr>
          <a:xfrm>
            <a:off x="2683073" y="6066592"/>
            <a:ext cx="445770" cy="445770"/>
          </a:xfrm>
          <a:prstGeom prst="roundRect">
            <a:avLst>
              <a:gd name="adj" fmla="val 20004"/>
            </a:avLst>
          </a:prstGeom>
          <a:solidFill>
            <a:srgbClr val="EBE2E0"/>
          </a:solidFill>
          <a:ln w="7620">
            <a:solidFill>
              <a:srgbClr val="D1C8C6"/>
            </a:solidFill>
            <a:prstDash val="solid"/>
          </a:ln>
        </p:spPr>
      </p:sp>
      <p:sp>
        <p:nvSpPr>
          <p:cNvPr id="14" name="Text 11"/>
          <p:cNvSpPr/>
          <p:nvPr/>
        </p:nvSpPr>
        <p:spPr>
          <a:xfrm>
            <a:off x="2830116" y="6103620"/>
            <a:ext cx="151567" cy="371594"/>
          </a:xfrm>
          <a:prstGeom prst="rect">
            <a:avLst/>
          </a:prstGeom>
          <a:noFill/>
          <a:ln/>
        </p:spPr>
        <p:txBody>
          <a:bodyPr wrap="none" rtlCol="0" anchor="t"/>
          <a:lstStyle/>
          <a:p>
            <a:pPr marL="0" indent="0" algn="ctr">
              <a:lnSpc>
                <a:spcPts val="2926"/>
              </a:lnSpc>
              <a:buNone/>
            </a:pPr>
            <a:endParaRPr lang="en-US" sz="2341" dirty="0"/>
          </a:p>
        </p:txBody>
      </p:sp>
      <p:sp>
        <p:nvSpPr>
          <p:cNvPr id="16" name="Text 13"/>
          <p:cNvSpPr/>
          <p:nvPr/>
        </p:nvSpPr>
        <p:spPr>
          <a:xfrm>
            <a:off x="3995738" y="6538317"/>
            <a:ext cx="8025765" cy="950833"/>
          </a:xfrm>
          <a:prstGeom prst="rect">
            <a:avLst/>
          </a:prstGeom>
          <a:noFill/>
          <a:ln/>
        </p:spPr>
        <p:txBody>
          <a:bodyPr wrap="square" rtlCol="0" anchor="t"/>
          <a:lstStyle/>
          <a:p>
            <a:pPr marL="0" indent="0" algn="l">
              <a:lnSpc>
                <a:spcPts val="2497"/>
              </a:lnSpc>
              <a:buNone/>
            </a:pPr>
            <a:endParaRPr lang="en-US" sz="1560" dirty="0"/>
          </a:p>
        </p:txBody>
      </p:sp>
      <p:pic>
        <p:nvPicPr>
          <p:cNvPr id="18" name="Imagen 17">
            <a:extLst>
              <a:ext uri="{FF2B5EF4-FFF2-40B4-BE49-F238E27FC236}">
                <a16:creationId xmlns:a16="http://schemas.microsoft.com/office/drawing/2014/main" id="{47690B8E-5EC6-47BC-9045-2FFF3678C3DA}"/>
              </a:ext>
            </a:extLst>
          </p:cNvPr>
          <p:cNvPicPr>
            <a:picLocks noChangeAspect="1"/>
          </p:cNvPicPr>
          <p:nvPr/>
        </p:nvPicPr>
        <p:blipFill rotWithShape="1">
          <a:blip r:embed="rId4"/>
          <a:srcRect l="15263" t="36719" r="55132" b="33183"/>
          <a:stretch/>
        </p:blipFill>
        <p:spPr>
          <a:xfrm>
            <a:off x="795875" y="511373"/>
            <a:ext cx="13141506" cy="7515221"/>
          </a:xfrm>
          <a:prstGeom prst="rect">
            <a:avLst/>
          </a:prstGeom>
        </p:spPr>
      </p:pic>
    </p:spTree>
    <p:extLst>
      <p:ext uri="{BB962C8B-B14F-4D97-AF65-F5344CB8AC3E}">
        <p14:creationId xmlns:p14="http://schemas.microsoft.com/office/powerpoint/2010/main" val="90427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
        <p:nvSpPr>
          <p:cNvPr id="4" name="Text 2"/>
          <p:cNvSpPr/>
          <p:nvPr/>
        </p:nvSpPr>
        <p:spPr>
          <a:xfrm>
            <a:off x="2037993" y="1936313"/>
            <a:ext cx="5554980" cy="694373"/>
          </a:xfrm>
          <a:prstGeom prst="rect">
            <a:avLst/>
          </a:prstGeom>
          <a:noFill/>
          <a:ln/>
        </p:spPr>
        <p:txBody>
          <a:bodyPr wrap="none" rtlCol="0" anchor="t"/>
          <a:lstStyle/>
          <a:p>
            <a:pPr marL="0" indent="0">
              <a:lnSpc>
                <a:spcPts val="5468"/>
              </a:lnSpc>
              <a:buNone/>
            </a:pPr>
            <a:r>
              <a:rPr lang="en-US" sz="4374" dirty="0"/>
              <a:t>DESARROLLO </a:t>
            </a:r>
          </a:p>
        </p:txBody>
      </p:sp>
      <p:sp>
        <p:nvSpPr>
          <p:cNvPr id="5" name="Shape 3"/>
          <p:cNvSpPr/>
          <p:nvPr/>
        </p:nvSpPr>
        <p:spPr>
          <a:xfrm>
            <a:off x="2037993" y="3248620"/>
            <a:ext cx="499943" cy="499943"/>
          </a:xfrm>
          <a:prstGeom prst="roundRect">
            <a:avLst>
              <a:gd name="adj" fmla="val 20000"/>
            </a:avLst>
          </a:prstGeom>
          <a:solidFill>
            <a:srgbClr val="EBE2E0"/>
          </a:solidFill>
          <a:ln w="7620">
            <a:solidFill>
              <a:srgbClr val="D1C8C6"/>
            </a:solidFill>
            <a:prstDash val="solid"/>
          </a:ln>
        </p:spPr>
      </p:sp>
      <p:sp>
        <p:nvSpPr>
          <p:cNvPr id="6" name="Text 4"/>
          <p:cNvSpPr/>
          <p:nvPr/>
        </p:nvSpPr>
        <p:spPr>
          <a:xfrm>
            <a:off x="2225635" y="3290292"/>
            <a:ext cx="124658"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1</a:t>
            </a:r>
            <a:endParaRPr lang="en-US" sz="2624" dirty="0"/>
          </a:p>
        </p:txBody>
      </p:sp>
      <p:sp>
        <p:nvSpPr>
          <p:cNvPr id="7" name="Text 5"/>
          <p:cNvSpPr/>
          <p:nvPr/>
        </p:nvSpPr>
        <p:spPr>
          <a:xfrm>
            <a:off x="2760107" y="3324939"/>
            <a:ext cx="2777490" cy="347186"/>
          </a:xfrm>
          <a:prstGeom prst="rect">
            <a:avLst/>
          </a:prstGeom>
          <a:noFill/>
          <a:ln/>
        </p:spPr>
        <p:txBody>
          <a:bodyPr wrap="none" rtlCol="0" anchor="t"/>
          <a:lstStyle/>
          <a:p>
            <a:pPr marL="0" indent="0">
              <a:lnSpc>
                <a:spcPts val="2734"/>
              </a:lnSpc>
              <a:buNone/>
            </a:pPr>
            <a:r>
              <a:rPr lang="en-US" sz="2187" dirty="0"/>
              <a:t>FORMULAR HIPÓTESIS</a:t>
            </a:r>
          </a:p>
        </p:txBody>
      </p:sp>
      <p:sp>
        <p:nvSpPr>
          <p:cNvPr id="8" name="Text 6"/>
          <p:cNvSpPr/>
          <p:nvPr/>
        </p:nvSpPr>
        <p:spPr>
          <a:xfrm>
            <a:off x="2760107" y="3805357"/>
            <a:ext cx="4444008"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a:t>
            </a:r>
            <a:endParaRPr lang="en-US" sz="1750" dirty="0"/>
          </a:p>
        </p:txBody>
      </p:sp>
      <p:sp>
        <p:nvSpPr>
          <p:cNvPr id="9" name="Shape 7"/>
          <p:cNvSpPr/>
          <p:nvPr/>
        </p:nvSpPr>
        <p:spPr>
          <a:xfrm>
            <a:off x="7426285" y="3248620"/>
            <a:ext cx="499943" cy="499943"/>
          </a:xfrm>
          <a:prstGeom prst="roundRect">
            <a:avLst>
              <a:gd name="adj" fmla="val 20000"/>
            </a:avLst>
          </a:prstGeom>
          <a:solidFill>
            <a:srgbClr val="EBE2E0"/>
          </a:solidFill>
          <a:ln w="7620">
            <a:solidFill>
              <a:srgbClr val="D1C8C6"/>
            </a:solidFill>
            <a:prstDash val="solid"/>
          </a:ln>
        </p:spPr>
      </p:sp>
      <p:sp>
        <p:nvSpPr>
          <p:cNvPr id="10" name="Text 8"/>
          <p:cNvSpPr/>
          <p:nvPr/>
        </p:nvSpPr>
        <p:spPr>
          <a:xfrm>
            <a:off x="7591306" y="3290292"/>
            <a:ext cx="169902"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2</a:t>
            </a:r>
            <a:endParaRPr lang="en-US" sz="2624" dirty="0"/>
          </a:p>
        </p:txBody>
      </p:sp>
      <p:sp>
        <p:nvSpPr>
          <p:cNvPr id="11" name="Text 9"/>
          <p:cNvSpPr/>
          <p:nvPr/>
        </p:nvSpPr>
        <p:spPr>
          <a:xfrm>
            <a:off x="8148399" y="3324939"/>
            <a:ext cx="288667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VERIFICAR HIPÓTESIS</a:t>
            </a:r>
            <a:endParaRPr lang="en-US" sz="2187" dirty="0"/>
          </a:p>
        </p:txBody>
      </p:sp>
      <p:sp>
        <p:nvSpPr>
          <p:cNvPr id="12" name="Text 10"/>
          <p:cNvSpPr/>
          <p:nvPr/>
        </p:nvSpPr>
        <p:spPr>
          <a:xfrm>
            <a:off x="8148399" y="3805357"/>
            <a:ext cx="4444008" cy="2487811"/>
          </a:xfrm>
          <a:prstGeom prst="rect">
            <a:avLst/>
          </a:prstGeom>
          <a:noFill/>
          <a:ln/>
        </p:spPr>
        <p:txBody>
          <a:bodyPr wrap="square" rtlCol="0" anchor="t"/>
          <a:lstStyle/>
          <a:p>
            <a:pPr marL="0" indent="0">
              <a:lnSpc>
                <a:spcPts val="2799"/>
              </a:lnSpc>
              <a:buNone/>
            </a:pPr>
            <a:r>
              <a:rPr lang="en-US" sz="1750" dirty="0"/>
              <a:t>LA SOMETO A VERIFICACIÓN</a:t>
            </a:r>
          </a:p>
        </p:txBody>
      </p:sp>
      <p:sp>
        <p:nvSpPr>
          <p:cNvPr id="13" name="Text 5">
            <a:extLst>
              <a:ext uri="{FF2B5EF4-FFF2-40B4-BE49-F238E27FC236}">
                <a16:creationId xmlns:a16="http://schemas.microsoft.com/office/drawing/2014/main" id="{5022267F-4D12-4D7C-A402-4A51FA7C83F9}"/>
              </a:ext>
            </a:extLst>
          </p:cNvPr>
          <p:cNvSpPr/>
          <p:nvPr/>
        </p:nvSpPr>
        <p:spPr>
          <a:xfrm>
            <a:off x="1296710" y="3980737"/>
            <a:ext cx="2777490" cy="347186"/>
          </a:xfrm>
          <a:prstGeom prst="rect">
            <a:avLst/>
          </a:prstGeom>
          <a:noFill/>
          <a:ln/>
        </p:spPr>
        <p:txBody>
          <a:bodyPr wrap="none" rtlCol="0" anchor="t"/>
          <a:lstStyle/>
          <a:p>
            <a:pPr marL="0" indent="0">
              <a:lnSpc>
                <a:spcPts val="2734"/>
              </a:lnSpc>
              <a:buNone/>
            </a:pPr>
            <a:r>
              <a:rPr lang="en-US" sz="2187" dirty="0"/>
              <a:t>NO CONFUNDIR </a:t>
            </a:r>
            <a:r>
              <a:rPr lang="en-US" sz="2187" b="1" dirty="0"/>
              <a:t>HECHOS</a:t>
            </a:r>
            <a:r>
              <a:rPr lang="en-US" sz="2187" dirty="0"/>
              <a:t> CON DERECHO </a:t>
            </a:r>
          </a:p>
        </p:txBody>
      </p:sp>
      <p:sp>
        <p:nvSpPr>
          <p:cNvPr id="14" name="Text 5">
            <a:extLst>
              <a:ext uri="{FF2B5EF4-FFF2-40B4-BE49-F238E27FC236}">
                <a16:creationId xmlns:a16="http://schemas.microsoft.com/office/drawing/2014/main" id="{EC73BC3B-AA71-4BDA-8AAE-89824ED22161}"/>
              </a:ext>
            </a:extLst>
          </p:cNvPr>
          <p:cNvSpPr/>
          <p:nvPr/>
        </p:nvSpPr>
        <p:spPr>
          <a:xfrm>
            <a:off x="1296710" y="4408931"/>
            <a:ext cx="2777490" cy="347186"/>
          </a:xfrm>
          <a:prstGeom prst="rect">
            <a:avLst/>
          </a:prstGeom>
          <a:noFill/>
          <a:ln/>
        </p:spPr>
        <p:txBody>
          <a:bodyPr wrap="none" rtlCol="0" anchor="t"/>
          <a:lstStyle/>
          <a:p>
            <a:pPr marL="0" indent="0">
              <a:lnSpc>
                <a:spcPts val="2734"/>
              </a:lnSpc>
              <a:buNone/>
            </a:pPr>
            <a:r>
              <a:rPr lang="en-US" sz="2187" dirty="0"/>
              <a:t>RELATO FÁCTICO NO JURÍDICO</a:t>
            </a:r>
          </a:p>
        </p:txBody>
      </p:sp>
      <p:sp>
        <p:nvSpPr>
          <p:cNvPr id="15" name="Elipse 14">
            <a:extLst>
              <a:ext uri="{FF2B5EF4-FFF2-40B4-BE49-F238E27FC236}">
                <a16:creationId xmlns:a16="http://schemas.microsoft.com/office/drawing/2014/main" id="{70B8DED1-6A72-47D7-86E5-FDF1C720CE4A}"/>
              </a:ext>
            </a:extLst>
          </p:cNvPr>
          <p:cNvSpPr/>
          <p:nvPr/>
        </p:nvSpPr>
        <p:spPr>
          <a:xfrm>
            <a:off x="7592973" y="4307445"/>
            <a:ext cx="3101009" cy="1867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PROPOSICIÓN FÁCTICA; PARA  CADA ELEMENTO DEL TIPO</a:t>
            </a:r>
          </a:p>
        </p:txBody>
      </p:sp>
      <p:sp>
        <p:nvSpPr>
          <p:cNvPr id="18" name="CuadroTexto 17">
            <a:extLst>
              <a:ext uri="{FF2B5EF4-FFF2-40B4-BE49-F238E27FC236}">
                <a16:creationId xmlns:a16="http://schemas.microsoft.com/office/drawing/2014/main" id="{D98392F9-7589-4025-BFB2-5D2BE2100C21}"/>
              </a:ext>
            </a:extLst>
          </p:cNvPr>
          <p:cNvSpPr txBox="1"/>
          <p:nvPr/>
        </p:nvSpPr>
        <p:spPr>
          <a:xfrm>
            <a:off x="2425148" y="6568799"/>
            <a:ext cx="3707296" cy="369332"/>
          </a:xfrm>
          <a:prstGeom prst="rect">
            <a:avLst/>
          </a:prstGeom>
          <a:noFill/>
        </p:spPr>
        <p:txBody>
          <a:bodyPr wrap="square" rtlCol="0">
            <a:spAutoFit/>
          </a:bodyPr>
          <a:lstStyle/>
          <a:p>
            <a:r>
              <a:rPr lang="es-EC" dirty="0"/>
              <a:t> </a:t>
            </a:r>
            <a:r>
              <a:rPr lang="es-EC" b="1" dirty="0"/>
              <a:t>EVIDENCIAS</a:t>
            </a:r>
          </a:p>
        </p:txBody>
      </p:sp>
      <p:sp>
        <p:nvSpPr>
          <p:cNvPr id="19" name="Shape 7">
            <a:extLst>
              <a:ext uri="{FF2B5EF4-FFF2-40B4-BE49-F238E27FC236}">
                <a16:creationId xmlns:a16="http://schemas.microsoft.com/office/drawing/2014/main" id="{089F593D-A9F8-485B-944C-080AD71D6393}"/>
              </a:ext>
            </a:extLst>
          </p:cNvPr>
          <p:cNvSpPr/>
          <p:nvPr/>
        </p:nvSpPr>
        <p:spPr>
          <a:xfrm>
            <a:off x="1835475" y="6503493"/>
            <a:ext cx="499943" cy="499943"/>
          </a:xfrm>
          <a:prstGeom prst="roundRect">
            <a:avLst>
              <a:gd name="adj" fmla="val 20000"/>
            </a:avLst>
          </a:prstGeom>
          <a:solidFill>
            <a:srgbClr val="EBE2E0"/>
          </a:solidFill>
          <a:ln w="7620">
            <a:solidFill>
              <a:srgbClr val="D1C8C6"/>
            </a:solidFill>
            <a:prstDash val="solid"/>
          </a:ln>
        </p:spPr>
        <p:txBody>
          <a:bodyPr/>
          <a:lstStyle/>
          <a:p>
            <a:r>
              <a:rPr lang="es-EC" dirty="0"/>
              <a:t>3</a:t>
            </a:r>
          </a:p>
        </p:txBody>
      </p:sp>
      <p:sp>
        <p:nvSpPr>
          <p:cNvPr id="20" name="Shape 7">
            <a:extLst>
              <a:ext uri="{FF2B5EF4-FFF2-40B4-BE49-F238E27FC236}">
                <a16:creationId xmlns:a16="http://schemas.microsoft.com/office/drawing/2014/main" id="{1820E30A-3F63-4960-822A-9C710CF749DD}"/>
              </a:ext>
            </a:extLst>
          </p:cNvPr>
          <p:cNvSpPr/>
          <p:nvPr/>
        </p:nvSpPr>
        <p:spPr>
          <a:xfrm>
            <a:off x="7315200" y="6452478"/>
            <a:ext cx="499943" cy="499943"/>
          </a:xfrm>
          <a:prstGeom prst="roundRect">
            <a:avLst>
              <a:gd name="adj" fmla="val 20000"/>
            </a:avLst>
          </a:prstGeom>
          <a:solidFill>
            <a:srgbClr val="EBE2E0"/>
          </a:solidFill>
          <a:ln w="7620">
            <a:solidFill>
              <a:srgbClr val="D1C8C6"/>
            </a:solidFill>
            <a:prstDash val="solid"/>
          </a:ln>
        </p:spPr>
        <p:txBody>
          <a:bodyPr/>
          <a:lstStyle/>
          <a:p>
            <a:r>
              <a:rPr lang="es-EC" dirty="0"/>
              <a:t>4</a:t>
            </a:r>
          </a:p>
        </p:txBody>
      </p:sp>
      <p:sp>
        <p:nvSpPr>
          <p:cNvPr id="21" name="CuadroTexto 20">
            <a:extLst>
              <a:ext uri="{FF2B5EF4-FFF2-40B4-BE49-F238E27FC236}">
                <a16:creationId xmlns:a16="http://schemas.microsoft.com/office/drawing/2014/main" id="{474E17EF-B7C0-46CB-92C2-2B97FB297018}"/>
              </a:ext>
            </a:extLst>
          </p:cNvPr>
          <p:cNvSpPr txBox="1"/>
          <p:nvPr/>
        </p:nvSpPr>
        <p:spPr>
          <a:xfrm>
            <a:off x="7996571" y="6452478"/>
            <a:ext cx="3707296" cy="369332"/>
          </a:xfrm>
          <a:prstGeom prst="rect">
            <a:avLst/>
          </a:prstGeom>
          <a:noFill/>
        </p:spPr>
        <p:txBody>
          <a:bodyPr wrap="square" rtlCol="0">
            <a:spAutoFit/>
          </a:bodyPr>
          <a:lstStyle/>
          <a:p>
            <a:r>
              <a:rPr lang="es-EC" b="1" dirty="0"/>
              <a:t>TEST DE SUPERPOSICIÓN </a:t>
            </a:r>
          </a:p>
        </p:txBody>
      </p:sp>
      <p:sp>
        <p:nvSpPr>
          <p:cNvPr id="22" name="CuadroTexto 21">
            <a:extLst>
              <a:ext uri="{FF2B5EF4-FFF2-40B4-BE49-F238E27FC236}">
                <a16:creationId xmlns:a16="http://schemas.microsoft.com/office/drawing/2014/main" id="{188AC12E-A917-4F77-9F63-7360CD255322}"/>
              </a:ext>
            </a:extLst>
          </p:cNvPr>
          <p:cNvSpPr txBox="1"/>
          <p:nvPr/>
        </p:nvSpPr>
        <p:spPr>
          <a:xfrm>
            <a:off x="7926228" y="7076267"/>
            <a:ext cx="3707296" cy="923330"/>
          </a:xfrm>
          <a:prstGeom prst="rect">
            <a:avLst/>
          </a:prstGeom>
          <a:noFill/>
        </p:spPr>
        <p:txBody>
          <a:bodyPr wrap="square" rtlCol="0">
            <a:spAutoFit/>
          </a:bodyPr>
          <a:lstStyle/>
          <a:p>
            <a:pPr algn="just"/>
            <a:r>
              <a:rPr lang="es-EC" dirty="0"/>
              <a:t> VERIFICAR LA FORTALEZA O DEBILIDAD DE LAS PROPOSICIONES FÁCTICAS</a:t>
            </a:r>
          </a:p>
        </p:txBody>
      </p:sp>
    </p:spTree>
    <p:extLst>
      <p:ext uri="{BB962C8B-B14F-4D97-AF65-F5344CB8AC3E}">
        <p14:creationId xmlns:p14="http://schemas.microsoft.com/office/powerpoint/2010/main" val="375720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93E2759-E89D-4947-9B35-9227B2D02FC7}"/>
              </a:ext>
            </a:extLst>
          </p:cNvPr>
          <p:cNvPicPr>
            <a:picLocks noChangeAspect="1"/>
          </p:cNvPicPr>
          <p:nvPr/>
        </p:nvPicPr>
        <p:blipFill rotWithShape="1">
          <a:blip r:embed="rId2"/>
          <a:srcRect l="14878" t="35992" r="54552" b="33574"/>
          <a:stretch/>
        </p:blipFill>
        <p:spPr>
          <a:xfrm>
            <a:off x="1946652" y="1033671"/>
            <a:ext cx="11412244" cy="6390860"/>
          </a:xfrm>
          <a:prstGeom prst="rect">
            <a:avLst/>
          </a:prstGeom>
        </p:spPr>
      </p:pic>
      <p:sp>
        <p:nvSpPr>
          <p:cNvPr id="5" name="CuadroTexto 4">
            <a:extLst>
              <a:ext uri="{FF2B5EF4-FFF2-40B4-BE49-F238E27FC236}">
                <a16:creationId xmlns:a16="http://schemas.microsoft.com/office/drawing/2014/main" id="{58681495-C278-4955-9D7D-D84488C6FFB0}"/>
              </a:ext>
            </a:extLst>
          </p:cNvPr>
          <p:cNvSpPr txBox="1"/>
          <p:nvPr/>
        </p:nvSpPr>
        <p:spPr>
          <a:xfrm>
            <a:off x="3727174" y="198783"/>
            <a:ext cx="5893904" cy="369332"/>
          </a:xfrm>
          <a:prstGeom prst="rect">
            <a:avLst/>
          </a:prstGeom>
          <a:noFill/>
        </p:spPr>
        <p:txBody>
          <a:bodyPr wrap="square" rtlCol="0">
            <a:spAutoFit/>
          </a:bodyPr>
          <a:lstStyle/>
          <a:p>
            <a:pPr algn="ctr"/>
            <a:r>
              <a:rPr lang="es-EC" b="1" dirty="0"/>
              <a:t>EJEMPLO</a:t>
            </a:r>
          </a:p>
        </p:txBody>
      </p:sp>
    </p:spTree>
    <p:extLst>
      <p:ext uri="{BB962C8B-B14F-4D97-AF65-F5344CB8AC3E}">
        <p14:creationId xmlns:p14="http://schemas.microsoft.com/office/powerpoint/2010/main" val="191649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8681495-C278-4955-9D7D-D84488C6FFB0}"/>
              </a:ext>
            </a:extLst>
          </p:cNvPr>
          <p:cNvSpPr txBox="1"/>
          <p:nvPr/>
        </p:nvSpPr>
        <p:spPr>
          <a:xfrm>
            <a:off x="3727174" y="198783"/>
            <a:ext cx="5893904" cy="369332"/>
          </a:xfrm>
          <a:prstGeom prst="rect">
            <a:avLst/>
          </a:prstGeom>
          <a:noFill/>
        </p:spPr>
        <p:txBody>
          <a:bodyPr wrap="square" rtlCol="0">
            <a:spAutoFit/>
          </a:bodyPr>
          <a:lstStyle/>
          <a:p>
            <a:pPr algn="ctr"/>
            <a:r>
              <a:rPr lang="es-EC" b="1" dirty="0"/>
              <a:t>EJEMPLO</a:t>
            </a:r>
          </a:p>
        </p:txBody>
      </p:sp>
      <p:sp>
        <p:nvSpPr>
          <p:cNvPr id="2" name="CuadroTexto 1">
            <a:extLst>
              <a:ext uri="{FF2B5EF4-FFF2-40B4-BE49-F238E27FC236}">
                <a16:creationId xmlns:a16="http://schemas.microsoft.com/office/drawing/2014/main" id="{35ED549E-BB9E-4A00-AA11-80CF4262CBA9}"/>
              </a:ext>
            </a:extLst>
          </p:cNvPr>
          <p:cNvSpPr txBox="1"/>
          <p:nvPr/>
        </p:nvSpPr>
        <p:spPr>
          <a:xfrm>
            <a:off x="1097279" y="952901"/>
            <a:ext cx="12031579" cy="646331"/>
          </a:xfrm>
          <a:prstGeom prst="rect">
            <a:avLst/>
          </a:prstGeom>
          <a:noFill/>
        </p:spPr>
        <p:txBody>
          <a:bodyPr wrap="square" rtlCol="0">
            <a:spAutoFit/>
          </a:bodyPr>
          <a:lstStyle/>
          <a:p>
            <a:pPr algn="ctr"/>
            <a:r>
              <a:rPr lang="es-EC" dirty="0"/>
              <a:t>EL ACUSADO ES ENCONTRADO EN EL LUGAR DE LOS HECHOS CON EL ARMA HOMICIDA EN LA MANO MINUTOS DESPUES DEL HOMICIDIO</a:t>
            </a:r>
          </a:p>
        </p:txBody>
      </p:sp>
      <p:sp>
        <p:nvSpPr>
          <p:cNvPr id="3" name="Rectángulo 2">
            <a:extLst>
              <a:ext uri="{FF2B5EF4-FFF2-40B4-BE49-F238E27FC236}">
                <a16:creationId xmlns:a16="http://schemas.microsoft.com/office/drawing/2014/main" id="{68DD9B83-1CF2-4D2A-B117-2B25069BB7F9}"/>
              </a:ext>
            </a:extLst>
          </p:cNvPr>
          <p:cNvSpPr/>
          <p:nvPr/>
        </p:nvSpPr>
        <p:spPr>
          <a:xfrm>
            <a:off x="3801979" y="2560320"/>
            <a:ext cx="6574055" cy="145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¿QUE HECHOS NO PUEDEN SER CAMBIADOS?</a:t>
            </a:r>
          </a:p>
        </p:txBody>
      </p:sp>
      <p:sp>
        <p:nvSpPr>
          <p:cNvPr id="6" name="Rectángulo 5">
            <a:extLst>
              <a:ext uri="{FF2B5EF4-FFF2-40B4-BE49-F238E27FC236}">
                <a16:creationId xmlns:a16="http://schemas.microsoft.com/office/drawing/2014/main" id="{79605372-B8DE-4071-AF71-D655C39570FA}"/>
              </a:ext>
            </a:extLst>
          </p:cNvPr>
          <p:cNvSpPr/>
          <p:nvPr/>
        </p:nvSpPr>
        <p:spPr>
          <a:xfrm>
            <a:off x="3826040" y="6033436"/>
            <a:ext cx="6574055" cy="145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CONSTRUYA UNA TEORÍA DEL CASO APARTIR DE LA DEFENSA</a:t>
            </a:r>
          </a:p>
        </p:txBody>
      </p:sp>
      <p:sp>
        <p:nvSpPr>
          <p:cNvPr id="7" name="Rectángulo 6">
            <a:extLst>
              <a:ext uri="{FF2B5EF4-FFF2-40B4-BE49-F238E27FC236}">
                <a16:creationId xmlns:a16="http://schemas.microsoft.com/office/drawing/2014/main" id="{1EF8BD99-B887-43E7-B133-9CEDB170808A}"/>
              </a:ext>
            </a:extLst>
          </p:cNvPr>
          <p:cNvSpPr/>
          <p:nvPr/>
        </p:nvSpPr>
        <p:spPr>
          <a:xfrm>
            <a:off x="3801978" y="4426017"/>
            <a:ext cx="6574055" cy="145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FORMULE HIPÓTESIS</a:t>
            </a:r>
          </a:p>
        </p:txBody>
      </p:sp>
    </p:spTree>
    <p:extLst>
      <p:ext uri="{BB962C8B-B14F-4D97-AF65-F5344CB8AC3E}">
        <p14:creationId xmlns:p14="http://schemas.microsoft.com/office/powerpoint/2010/main" val="261832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8681495-C278-4955-9D7D-D84488C6FFB0}"/>
              </a:ext>
            </a:extLst>
          </p:cNvPr>
          <p:cNvSpPr txBox="1"/>
          <p:nvPr/>
        </p:nvSpPr>
        <p:spPr>
          <a:xfrm>
            <a:off x="3727174" y="198783"/>
            <a:ext cx="5893904" cy="369332"/>
          </a:xfrm>
          <a:prstGeom prst="rect">
            <a:avLst/>
          </a:prstGeom>
          <a:noFill/>
        </p:spPr>
        <p:txBody>
          <a:bodyPr wrap="square" rtlCol="0">
            <a:spAutoFit/>
          </a:bodyPr>
          <a:lstStyle/>
          <a:p>
            <a:pPr algn="ctr"/>
            <a:r>
              <a:rPr lang="es-EC" b="1" dirty="0"/>
              <a:t>EJEMPLO</a:t>
            </a:r>
          </a:p>
        </p:txBody>
      </p:sp>
      <p:pic>
        <p:nvPicPr>
          <p:cNvPr id="3" name="Imagen 2">
            <a:extLst>
              <a:ext uri="{FF2B5EF4-FFF2-40B4-BE49-F238E27FC236}">
                <a16:creationId xmlns:a16="http://schemas.microsoft.com/office/drawing/2014/main" id="{5803F005-0CA2-422B-8CCA-26316A92CEEB}"/>
              </a:ext>
            </a:extLst>
          </p:cNvPr>
          <p:cNvPicPr>
            <a:picLocks noChangeAspect="1"/>
          </p:cNvPicPr>
          <p:nvPr/>
        </p:nvPicPr>
        <p:blipFill rotWithShape="1">
          <a:blip r:embed="rId2"/>
          <a:srcRect l="15264" t="36141" r="54736" b="31813"/>
          <a:stretch/>
        </p:blipFill>
        <p:spPr>
          <a:xfrm>
            <a:off x="2310062" y="921578"/>
            <a:ext cx="11040178" cy="6633791"/>
          </a:xfrm>
          <a:prstGeom prst="rect">
            <a:avLst/>
          </a:prstGeom>
        </p:spPr>
      </p:pic>
    </p:spTree>
    <p:extLst>
      <p:ext uri="{BB962C8B-B14F-4D97-AF65-F5344CB8AC3E}">
        <p14:creationId xmlns:p14="http://schemas.microsoft.com/office/powerpoint/2010/main" val="488039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659</Words>
  <Application>Microsoft Office PowerPoint</Application>
  <PresentationFormat>Personalizado</PresentationFormat>
  <Paragraphs>81</Paragraphs>
  <Slides>15</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Crimson Pro</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Wendy</cp:lastModifiedBy>
  <cp:revision>17</cp:revision>
  <dcterms:created xsi:type="dcterms:W3CDTF">2024-04-01T17:36:34Z</dcterms:created>
  <dcterms:modified xsi:type="dcterms:W3CDTF">2024-04-15T13:44:19Z</dcterms:modified>
</cp:coreProperties>
</file>