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343" r:id="rId2"/>
    <p:sldId id="437" r:id="rId3"/>
    <p:sldId id="434" r:id="rId4"/>
    <p:sldId id="435" r:id="rId5"/>
    <p:sldId id="427" r:id="rId6"/>
    <p:sldId id="428" r:id="rId7"/>
    <p:sldId id="429" r:id="rId8"/>
    <p:sldId id="430" r:id="rId9"/>
    <p:sldId id="431" r:id="rId10"/>
    <p:sldId id="432" r:id="rId11"/>
    <p:sldId id="433" r:id="rId12"/>
    <p:sldId id="271" r:id="rId13"/>
    <p:sldId id="272" r:id="rId14"/>
    <p:sldId id="436" r:id="rId15"/>
    <p:sldId id="438" r:id="rId16"/>
    <p:sldId id="439" r:id="rId17"/>
    <p:sldId id="440" r:id="rId18"/>
    <p:sldId id="441" r:id="rId19"/>
    <p:sldId id="442"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4" r:id="rId48"/>
    <p:sldId id="425" r:id="rId49"/>
    <p:sldId id="426" r:id="rId50"/>
    <p:sldId id="256" r:id="rId51"/>
    <p:sldId id="258" r:id="rId52"/>
    <p:sldId id="259" r:id="rId53"/>
    <p:sldId id="260" r:id="rId54"/>
    <p:sldId id="261" r:id="rId55"/>
    <p:sldId id="262" r:id="rId56"/>
    <p:sldId id="263" r:id="rId57"/>
    <p:sldId id="264" r:id="rId58"/>
    <p:sldId id="265" r:id="rId59"/>
    <p:sldId id="266" r:id="rId60"/>
    <p:sldId id="267" r:id="rId61"/>
    <p:sldId id="268" r:id="rId62"/>
    <p:sldId id="270"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32" autoAdjust="0"/>
    <p:restoredTop sz="94660"/>
  </p:normalViewPr>
  <p:slideViewPr>
    <p:cSldViewPr snapToGrid="0">
      <p:cViewPr varScale="1">
        <p:scale>
          <a:sx n="50" d="100"/>
          <a:sy n="50" d="100"/>
        </p:scale>
        <p:origin x="64"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AB80C-1DDD-451E-A176-88C61ADD4282}" type="datetimeFigureOut">
              <a:rPr lang="es-EC" smtClean="0"/>
              <a:t>20/7/2020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06013-8FA9-4687-A616-7C4DBD212B25}" type="slidenum">
              <a:rPr lang="es-EC" smtClean="0"/>
              <a:t>‹Nº›</a:t>
            </a:fld>
            <a:endParaRPr lang="es-EC"/>
          </a:p>
        </p:txBody>
      </p:sp>
    </p:spTree>
    <p:extLst>
      <p:ext uri="{BB962C8B-B14F-4D97-AF65-F5344CB8AC3E}">
        <p14:creationId xmlns:p14="http://schemas.microsoft.com/office/powerpoint/2010/main" val="237682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945BE5B2-43E7-49A7-B696-C2E7BC2CBE63}"/>
              </a:ext>
            </a:extLst>
          </p:cNvPr>
          <p:cNvSpPr>
            <a:spLocks noGrp="1" noRot="1" noChangeAspect="1" noChangeArrowheads="1" noTextEdit="1"/>
          </p:cNvSpPr>
          <p:nvPr>
            <p:ph type="sldImg"/>
          </p:nvPr>
        </p:nvSpPr>
        <p:spPr>
          <a:ln/>
        </p:spPr>
      </p:sp>
      <p:sp>
        <p:nvSpPr>
          <p:cNvPr id="23555" name="Marcador de notas 2">
            <a:extLst>
              <a:ext uri="{FF2B5EF4-FFF2-40B4-BE49-F238E27FC236}">
                <a16:creationId xmlns:a16="http://schemas.microsoft.com/office/drawing/2014/main" id="{CC0C393A-6764-4229-9551-E1B16CE4B8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ltLang="es-EC"/>
          </a:p>
        </p:txBody>
      </p:sp>
      <p:sp>
        <p:nvSpPr>
          <p:cNvPr id="23556" name="Marcador de número de diapositiva 3">
            <a:extLst>
              <a:ext uri="{FF2B5EF4-FFF2-40B4-BE49-F238E27FC236}">
                <a16:creationId xmlns:a16="http://schemas.microsoft.com/office/drawing/2014/main" id="{9FD2035D-1D66-41B9-A1E5-9C9A2C9BBF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a:solidFill>
                  <a:schemeClr val="tx1"/>
                </a:solidFill>
                <a:latin typeface="Arial" panose="020B0604020202020204" pitchFamily="34" charset="0"/>
              </a:defRPr>
            </a:lvl9pPr>
          </a:lstStyle>
          <a:p>
            <a:fld id="{214CA1EF-AD76-45E2-BC94-99C9476733A2}" type="slidenum">
              <a:rPr lang="es-MX" altLang="es-EC" sz="1200" smtClean="0">
                <a:latin typeface="Times New Roman" panose="02020603050405020304" pitchFamily="18" charset="0"/>
              </a:rPr>
              <a:pPr/>
              <a:t>29</a:t>
            </a:fld>
            <a:endParaRPr lang="es-MX" altLang="es-EC"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0E2481F-9DC8-48E9-A899-FA548E4E8C24}"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B00011A-11BA-4FD7-822B-58AB50572273}"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40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E2481F-9DC8-48E9-A899-FA548E4E8C24}"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B00011A-11BA-4FD7-822B-58AB50572273}" type="slidenum">
              <a:rPr lang="es-EC" smtClean="0"/>
              <a:t>‹Nº›</a:t>
            </a:fld>
            <a:endParaRPr lang="es-EC"/>
          </a:p>
        </p:txBody>
      </p:sp>
    </p:spTree>
    <p:extLst>
      <p:ext uri="{BB962C8B-B14F-4D97-AF65-F5344CB8AC3E}">
        <p14:creationId xmlns:p14="http://schemas.microsoft.com/office/powerpoint/2010/main" val="224314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E2481F-9DC8-48E9-A899-FA548E4E8C24}"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B00011A-11BA-4FD7-822B-58AB50572273}" type="slidenum">
              <a:rPr lang="es-EC" smtClean="0"/>
              <a:t>‹Nº›</a:t>
            </a:fld>
            <a:endParaRPr lang="es-EC"/>
          </a:p>
        </p:txBody>
      </p:sp>
    </p:spTree>
    <p:extLst>
      <p:ext uri="{BB962C8B-B14F-4D97-AF65-F5344CB8AC3E}">
        <p14:creationId xmlns:p14="http://schemas.microsoft.com/office/powerpoint/2010/main" val="156819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2 Marcador de tabla"/>
          <p:cNvSpPr>
            <a:spLocks noGrp="1"/>
          </p:cNvSpPr>
          <p:nvPr>
            <p:ph type="tbl" idx="1"/>
          </p:nvPr>
        </p:nvSpPr>
        <p:spPr>
          <a:xfrm>
            <a:off x="914400" y="1981200"/>
            <a:ext cx="10363200" cy="4114800"/>
          </a:xfrm>
        </p:spPr>
        <p:txBody>
          <a:bodyPr/>
          <a:lstStyle/>
          <a:p>
            <a:pPr lvl="0"/>
            <a:endParaRPr lang="es-ES" noProof="0"/>
          </a:p>
        </p:txBody>
      </p:sp>
      <p:sp>
        <p:nvSpPr>
          <p:cNvPr id="4" name="Rectangle 4">
            <a:extLst>
              <a:ext uri="{FF2B5EF4-FFF2-40B4-BE49-F238E27FC236}">
                <a16:creationId xmlns:a16="http://schemas.microsoft.com/office/drawing/2014/main" id="{192235D1-7911-48C3-A44D-C085D40CEF07}"/>
              </a:ext>
            </a:extLst>
          </p:cNvPr>
          <p:cNvSpPr>
            <a:spLocks noGrp="1" noChangeArrowheads="1"/>
          </p:cNvSpPr>
          <p:nvPr>
            <p:ph type="dt" sz="half" idx="10"/>
          </p:nvPr>
        </p:nvSpPr>
        <p:spPr/>
        <p:txBody>
          <a:bodyPr/>
          <a:lstStyle>
            <a:lvl1pPr>
              <a:defRPr/>
            </a:lvl1pPr>
          </a:lstStyle>
          <a:p>
            <a:pPr>
              <a:defRPr/>
            </a:pPr>
            <a:endParaRPr lang="es-ES_tradnl" altLang="es-ES"/>
          </a:p>
        </p:txBody>
      </p:sp>
      <p:sp>
        <p:nvSpPr>
          <p:cNvPr id="5" name="Rectangle 5">
            <a:extLst>
              <a:ext uri="{FF2B5EF4-FFF2-40B4-BE49-F238E27FC236}">
                <a16:creationId xmlns:a16="http://schemas.microsoft.com/office/drawing/2014/main" id="{892A33FC-F3FB-4889-8C26-C9AA95815BAF}"/>
              </a:ext>
            </a:extLst>
          </p:cNvPr>
          <p:cNvSpPr>
            <a:spLocks noGrp="1" noChangeArrowheads="1"/>
          </p:cNvSpPr>
          <p:nvPr>
            <p:ph type="ftr" sz="quarter" idx="11"/>
          </p:nvPr>
        </p:nvSpPr>
        <p:spPr/>
        <p:txBody>
          <a:bodyPr/>
          <a:lstStyle>
            <a:lvl1pPr>
              <a:defRPr/>
            </a:lvl1pPr>
          </a:lstStyle>
          <a:p>
            <a:pPr>
              <a:defRPr/>
            </a:pPr>
            <a:r>
              <a:rPr lang="es-ES_tradnl" altLang="es-ES"/>
              <a:t>M.C. Arango Jaramillo</a:t>
            </a:r>
          </a:p>
        </p:txBody>
      </p:sp>
      <p:sp>
        <p:nvSpPr>
          <p:cNvPr id="6" name="Rectangle 6">
            <a:extLst>
              <a:ext uri="{FF2B5EF4-FFF2-40B4-BE49-F238E27FC236}">
                <a16:creationId xmlns:a16="http://schemas.microsoft.com/office/drawing/2014/main" id="{821ECE47-9D53-459C-B06C-681D46D08BB8}"/>
              </a:ext>
            </a:extLst>
          </p:cNvPr>
          <p:cNvSpPr>
            <a:spLocks noGrp="1" noChangeArrowheads="1"/>
          </p:cNvSpPr>
          <p:nvPr>
            <p:ph type="sldNum" sz="quarter" idx="12"/>
          </p:nvPr>
        </p:nvSpPr>
        <p:spPr/>
        <p:txBody>
          <a:bodyPr/>
          <a:lstStyle>
            <a:lvl1pPr>
              <a:defRPr/>
            </a:lvl1pPr>
          </a:lstStyle>
          <a:p>
            <a:pPr>
              <a:defRPr/>
            </a:pPr>
            <a:fld id="{7889254A-D3B9-4485-8625-17A63EA0E484}" type="slidenum">
              <a:rPr lang="es-ES_tradnl" altLang="es-ES"/>
              <a:pPr>
                <a:defRPr/>
              </a:pPr>
              <a:t>‹Nº›</a:t>
            </a:fld>
            <a:endParaRPr lang="es-ES_tradnl" altLang="es-ES"/>
          </a:p>
        </p:txBody>
      </p:sp>
    </p:spTree>
    <p:extLst>
      <p:ext uri="{BB962C8B-B14F-4D97-AF65-F5344CB8AC3E}">
        <p14:creationId xmlns:p14="http://schemas.microsoft.com/office/powerpoint/2010/main" val="39027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E2481F-9DC8-48E9-A899-FA548E4E8C24}"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B00011A-11BA-4FD7-822B-58AB50572273}" type="slidenum">
              <a:rPr lang="es-EC" smtClean="0"/>
              <a:t>‹Nº›</a:t>
            </a:fld>
            <a:endParaRPr lang="es-EC"/>
          </a:p>
        </p:txBody>
      </p:sp>
    </p:spTree>
    <p:extLst>
      <p:ext uri="{BB962C8B-B14F-4D97-AF65-F5344CB8AC3E}">
        <p14:creationId xmlns:p14="http://schemas.microsoft.com/office/powerpoint/2010/main" val="203274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0E2481F-9DC8-48E9-A899-FA548E4E8C24}" type="datetimeFigureOut">
              <a:rPr lang="es-EC" smtClean="0"/>
              <a:t>20/7/2020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B00011A-11BA-4FD7-822B-58AB50572273}"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17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0E2481F-9DC8-48E9-A899-FA548E4E8C24}" type="datetimeFigureOut">
              <a:rPr lang="es-EC" smtClean="0"/>
              <a:t>20/7/2020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B00011A-11BA-4FD7-822B-58AB50572273}" type="slidenum">
              <a:rPr lang="es-EC" smtClean="0"/>
              <a:t>‹Nº›</a:t>
            </a:fld>
            <a:endParaRPr lang="es-EC"/>
          </a:p>
        </p:txBody>
      </p:sp>
    </p:spTree>
    <p:extLst>
      <p:ext uri="{BB962C8B-B14F-4D97-AF65-F5344CB8AC3E}">
        <p14:creationId xmlns:p14="http://schemas.microsoft.com/office/powerpoint/2010/main" val="68699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E2481F-9DC8-48E9-A899-FA548E4E8C24}" type="datetimeFigureOut">
              <a:rPr lang="es-EC" smtClean="0"/>
              <a:t>20/7/2020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B00011A-11BA-4FD7-822B-58AB50572273}" type="slidenum">
              <a:rPr lang="es-EC" smtClean="0"/>
              <a:t>‹Nº›</a:t>
            </a:fld>
            <a:endParaRPr lang="es-EC"/>
          </a:p>
        </p:txBody>
      </p:sp>
    </p:spTree>
    <p:extLst>
      <p:ext uri="{BB962C8B-B14F-4D97-AF65-F5344CB8AC3E}">
        <p14:creationId xmlns:p14="http://schemas.microsoft.com/office/powerpoint/2010/main" val="209932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E2481F-9DC8-48E9-A899-FA548E4E8C24}" type="datetimeFigureOut">
              <a:rPr lang="es-EC" smtClean="0"/>
              <a:t>20/7/2020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B00011A-11BA-4FD7-822B-58AB50572273}" type="slidenum">
              <a:rPr lang="es-EC" smtClean="0"/>
              <a:t>‹Nº›</a:t>
            </a:fld>
            <a:endParaRPr lang="es-EC"/>
          </a:p>
        </p:txBody>
      </p:sp>
    </p:spTree>
    <p:extLst>
      <p:ext uri="{BB962C8B-B14F-4D97-AF65-F5344CB8AC3E}">
        <p14:creationId xmlns:p14="http://schemas.microsoft.com/office/powerpoint/2010/main" val="139500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E2481F-9DC8-48E9-A899-FA548E4E8C24}" type="datetimeFigureOut">
              <a:rPr lang="es-EC" smtClean="0"/>
              <a:t>20/7/2020</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9B00011A-11BA-4FD7-822B-58AB50572273}" type="slidenum">
              <a:rPr lang="es-EC" smtClean="0"/>
              <a:t>‹Nº›</a:t>
            </a:fld>
            <a:endParaRPr lang="es-EC"/>
          </a:p>
        </p:txBody>
      </p:sp>
    </p:spTree>
    <p:extLst>
      <p:ext uri="{BB962C8B-B14F-4D97-AF65-F5344CB8AC3E}">
        <p14:creationId xmlns:p14="http://schemas.microsoft.com/office/powerpoint/2010/main" val="30403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E2481F-9DC8-48E9-A899-FA548E4E8C24}" type="datetimeFigureOut">
              <a:rPr lang="es-EC" smtClean="0"/>
              <a:t>20/7/2020</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00011A-11BA-4FD7-822B-58AB50572273}" type="slidenum">
              <a:rPr lang="es-EC" smtClean="0"/>
              <a:t>‹Nº›</a:t>
            </a:fld>
            <a:endParaRPr lang="es-EC"/>
          </a:p>
        </p:txBody>
      </p:sp>
    </p:spTree>
    <p:extLst>
      <p:ext uri="{BB962C8B-B14F-4D97-AF65-F5344CB8AC3E}">
        <p14:creationId xmlns:p14="http://schemas.microsoft.com/office/powerpoint/2010/main" val="319623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0E2481F-9DC8-48E9-A899-FA548E4E8C24}" type="datetimeFigureOut">
              <a:rPr lang="es-EC" smtClean="0"/>
              <a:t>20/7/2020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B00011A-11BA-4FD7-822B-58AB50572273}" type="slidenum">
              <a:rPr lang="es-EC" smtClean="0"/>
              <a:t>‹Nº›</a:t>
            </a:fld>
            <a:endParaRPr lang="es-EC"/>
          </a:p>
        </p:txBody>
      </p:sp>
    </p:spTree>
    <p:extLst>
      <p:ext uri="{BB962C8B-B14F-4D97-AF65-F5344CB8AC3E}">
        <p14:creationId xmlns:p14="http://schemas.microsoft.com/office/powerpoint/2010/main" val="95784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0E2481F-9DC8-48E9-A899-FA548E4E8C24}" type="datetimeFigureOut">
              <a:rPr lang="es-EC" smtClean="0"/>
              <a:t>20/7/2020</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00011A-11BA-4FD7-822B-58AB50572273}"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09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oleObject11.bin"/><Relationship Id="rId4" Type="http://schemas.openxmlformats.org/officeDocument/2006/relationships/image" Target="../media/image23.wmf"/></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27.wmf"/><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29.wmf"/><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image" Target="../media/image30.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32.wmf"/><Relationship Id="rId5" Type="http://schemas.openxmlformats.org/officeDocument/2006/relationships/oleObject" Target="../embeddings/oleObject18.bin"/><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image" Target="../media/image3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image" Target="../media/image34.wmf"/></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image" Target="../media/image35.wmf"/></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image" Target="../media/image37.wmf"/></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mlDrawing" Target="../drawings/vmlDrawing20.vml"/><Relationship Id="rId5" Type="http://schemas.openxmlformats.org/officeDocument/2006/relationships/image" Target="../media/image38.wmf"/><Relationship Id="rId4" Type="http://schemas.openxmlformats.org/officeDocument/2006/relationships/oleObject" Target="../embeddings/oleObject23.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diariomedico.com/profesion/la-contaminacion-causa-cada-ano-7-millones-de-muertes-segun-la-oms.html" TargetMode="External"/><Relationship Id="rId2" Type="http://schemas.openxmlformats.org/officeDocument/2006/relationships/hyperlink" Target="https://www.diariomedico.com/salud/cuando-el-enfermo-es-el-mundo.html" TargetMode="Externa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diariomedico.com/opiniones/el-escaner/mitos-contra-la-vacuna-de-la-gripe.html"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diariomedico.com/opiniones/el-escaner/mapa-de-resistencias-a-los-antibioticos.html" TargetMode="External"/><Relationship Id="rId2" Type="http://schemas.openxmlformats.org/officeDocument/2006/relationships/hyperlink" Target="https://www.diariomedico.com/especialidades/microbiologia/la-tecnologia-punto-de-apoyo-a-la-erradicacion-de-resistencias.html" TargetMode="Externa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diariomedico.com/profesion/de-alma-ata-a-astana-40-anos-en-busca-de-la-identidad-de-primaria.html"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diariomedico.com/salud/confirmado-el-tercer-caso-en-espana-de-dengue-no-importado.html"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diariomedico.com/profesion/cada-hora-de-sedentarismo-eleva-un-64-el-riesgo-de-muerte-cardiovascular.html" TargetMode="External"/><Relationship Id="rId2" Type="http://schemas.openxmlformats.org/officeDocument/2006/relationships/hyperlink" Target="https://www.diariomedico.com/profesion/el-cancer-avanza-para-ser-la-primera-causa-de-muerte-en-espana.html" TargetMode="Externa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diariomedico.com/entrevistas/ignoramos-el-drama-que-estan-vivendo-los-refugiados-en-europa.html"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diariomedico.com/salud/ebola-en-rdc-casi-500-casos-cerca-de-300-muertes-y-primer-ensayo-sobre-eficacia-terapeutica.html"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diariomedico.com/opiniones/el-escaner/polio-conspiraciones-antivacunas.html" TargetMode="External"/><Relationship Id="rId2" Type="http://schemas.openxmlformats.org/officeDocument/2006/relationships/hyperlink" Target="https://www.diariomedico.com/profesion/problemas-que-empanan-el-exito-demostrado-de-las-vacunas.html" TargetMode="Externa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diariomedico.com/especiales/vih/radiografia-del-vih-en-espana.html"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isglobal.org/healthisglobal/-/custom-blog-portlet/la-transicion-epidemiologica-o-de-que-moriamos-morimos-y-moriremos-/3098670/0" TargetMode="External"/><Relationship Id="rId2" Type="http://schemas.openxmlformats.org/officeDocument/2006/relationships/hyperlink" Target="https://www.diariomedico.com/salud/las-10-prioridades-de-salud-de-la-oms-en-2019.html#lg=1&amp;slide=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B3E2926-CDAF-43E7-AA81-F6BCF95BBFEF}"/>
              </a:ext>
            </a:extLst>
          </p:cNvPr>
          <p:cNvSpPr>
            <a:spLocks noGrp="1" noChangeArrowheads="1"/>
          </p:cNvSpPr>
          <p:nvPr>
            <p:ph type="ctrTitle"/>
          </p:nvPr>
        </p:nvSpPr>
        <p:spPr>
          <a:xfrm>
            <a:off x="1097280" y="1847848"/>
            <a:ext cx="10058400" cy="1306513"/>
          </a:xfrm>
        </p:spPr>
        <p:txBody>
          <a:bodyPr/>
          <a:lstStyle/>
          <a:p>
            <a:pPr>
              <a:defRPr/>
            </a:pPr>
            <a:r>
              <a:rPr lang="es-ES_tradnl" altLang="es-ES" sz="5400" dirty="0">
                <a:solidFill>
                  <a:srgbClr val="00FFCC"/>
                </a:solidFill>
                <a:highlight>
                  <a:srgbClr val="000099"/>
                </a:highlight>
              </a:rPr>
              <a:t>EPIDEMIOLOGÍA</a:t>
            </a:r>
            <a:endParaRPr lang="es-MX" altLang="es-ES" sz="5400" dirty="0">
              <a:solidFill>
                <a:srgbClr val="00FFCC"/>
              </a:solidFill>
              <a:highlight>
                <a:srgbClr val="000099"/>
              </a:highlight>
            </a:endParaRPr>
          </a:p>
        </p:txBody>
      </p:sp>
      <p:sp>
        <p:nvSpPr>
          <p:cNvPr id="5123" name="Rectangle 3">
            <a:extLst>
              <a:ext uri="{FF2B5EF4-FFF2-40B4-BE49-F238E27FC236}">
                <a16:creationId xmlns:a16="http://schemas.microsoft.com/office/drawing/2014/main" id="{3A9AFF8F-A60D-4A6B-861D-20A3D8646B1F}"/>
              </a:ext>
            </a:extLst>
          </p:cNvPr>
          <p:cNvSpPr>
            <a:spLocks noGrp="1" noChangeArrowheads="1"/>
          </p:cNvSpPr>
          <p:nvPr>
            <p:ph type="subTitle" idx="1"/>
          </p:nvPr>
        </p:nvSpPr>
        <p:spPr>
          <a:xfrm>
            <a:off x="3249136" y="3429000"/>
            <a:ext cx="7906544" cy="1009650"/>
          </a:xfrm>
        </p:spPr>
        <p:txBody>
          <a:bodyPr>
            <a:noAutofit/>
          </a:bodyPr>
          <a:lstStyle/>
          <a:p>
            <a:r>
              <a:rPr lang="es-ES_tradnl" altLang="es-ES" sz="4000" b="1" dirty="0">
                <a:solidFill>
                  <a:srgbClr val="0000FF"/>
                </a:solidFill>
              </a:rPr>
              <a:t>TRANSICIÓN EPIDEMIOLÓGICA</a:t>
            </a:r>
            <a:endParaRPr lang="es-MX" altLang="es-ES" sz="4000" b="1" dirty="0">
              <a:solidFill>
                <a:srgbClr val="0000FF"/>
              </a:solidFill>
            </a:endParaRPr>
          </a:p>
        </p:txBody>
      </p:sp>
      <p:pic>
        <p:nvPicPr>
          <p:cNvPr id="5124" name="Picture 4" descr="C:\Users\user\Desktop\LAMPARA Y LUZ.jpg">
            <a:extLst>
              <a:ext uri="{FF2B5EF4-FFF2-40B4-BE49-F238E27FC236}">
                <a16:creationId xmlns:a16="http://schemas.microsoft.com/office/drawing/2014/main" id="{36C923FD-8708-4C1A-B7AE-49FE22268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4814888"/>
            <a:ext cx="140335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115DB4F5-D1E4-4804-896A-72E86540B40F}"/>
              </a:ext>
            </a:extLst>
          </p:cNvPr>
          <p:cNvSpPr txBox="1">
            <a:spLocks noChangeArrowheads="1"/>
          </p:cNvSpPr>
          <p:nvPr/>
        </p:nvSpPr>
        <p:spPr bwMode="auto">
          <a:xfrm>
            <a:off x="6743700" y="6308725"/>
            <a:ext cx="3816350" cy="400050"/>
          </a:xfrm>
          <a:prstGeom prst="rect">
            <a:avLst/>
          </a:prstGeom>
          <a:noFill/>
          <a:ln>
            <a:noFill/>
          </a:ln>
        </p:spPr>
        <p:txBody>
          <a:bodyPr/>
          <a:lstStyle>
            <a:lvl1pPr marL="0" indent="0" algn="l" rtl="0" eaLnBrk="0" fontAlgn="base" hangingPunct="0">
              <a:spcBef>
                <a:spcPct val="20000"/>
              </a:spcBef>
              <a:spcAft>
                <a:spcPct val="0"/>
              </a:spcAft>
              <a:buClr>
                <a:schemeClr val="accent1"/>
              </a:buClr>
              <a:buSzPct val="70000"/>
              <a:buFont typeface="Wingdings" pitchFamily="2" charset="2"/>
              <a:buNone/>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a:defRPr/>
            </a:pPr>
            <a:r>
              <a:rPr lang="es-ES_tradnl" altLang="es-ES" sz="2400" b="1" i="1" kern="0" dirty="0"/>
              <a:t>Lic. Susana Padilla B.</a:t>
            </a:r>
            <a:endParaRPr lang="es-MX" altLang="es-ES" sz="2400" b="1" i="1" kern="0" dirty="0"/>
          </a:p>
        </p:txBody>
      </p:sp>
      <p:pic>
        <p:nvPicPr>
          <p:cNvPr id="5126" name="Imagen 2">
            <a:extLst>
              <a:ext uri="{FF2B5EF4-FFF2-40B4-BE49-F238E27FC236}">
                <a16:creationId xmlns:a16="http://schemas.microsoft.com/office/drawing/2014/main" id="{EA6D6A3C-568F-4042-960D-B0D5CCB37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49226"/>
            <a:ext cx="14747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44EFD5C6-2967-4B22-8945-9BB7764A2950}"/>
              </a:ext>
            </a:extLst>
          </p:cNvPr>
          <p:cNvSpPr>
            <a:spLocks noGrp="1" noChangeArrowheads="1"/>
          </p:cNvSpPr>
          <p:nvPr>
            <p:ph type="title"/>
          </p:nvPr>
        </p:nvSpPr>
        <p:spPr/>
        <p:txBody>
          <a:bodyPr/>
          <a:lstStyle/>
          <a:p>
            <a:endParaRPr lang="es-EC" altLang="es-EC"/>
          </a:p>
        </p:txBody>
      </p:sp>
      <p:pic>
        <p:nvPicPr>
          <p:cNvPr id="11267" name="Picture 2">
            <a:extLst>
              <a:ext uri="{FF2B5EF4-FFF2-40B4-BE49-F238E27FC236}">
                <a16:creationId xmlns:a16="http://schemas.microsoft.com/office/drawing/2014/main" id="{FC1BF300-EF44-4804-A794-267CCDE84B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86603"/>
            <a:ext cx="11175999" cy="5611812"/>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a:extLst>
              <a:ext uri="{FF2B5EF4-FFF2-40B4-BE49-F238E27FC236}">
                <a16:creationId xmlns:a16="http://schemas.microsoft.com/office/drawing/2014/main" id="{21E1F1D7-54FA-4835-828A-66940AAAD110}"/>
              </a:ext>
            </a:extLst>
          </p:cNvPr>
          <p:cNvSpPr>
            <a:spLocks noGrp="1" noChangeArrowheads="1"/>
          </p:cNvSpPr>
          <p:nvPr>
            <p:ph type="title"/>
          </p:nvPr>
        </p:nvSpPr>
        <p:spPr/>
        <p:txBody>
          <a:bodyPr/>
          <a:lstStyle/>
          <a:p>
            <a:endParaRPr lang="es-EC" altLang="es-EC"/>
          </a:p>
        </p:txBody>
      </p:sp>
      <p:pic>
        <p:nvPicPr>
          <p:cNvPr id="12291" name="Marcador de contenido 3">
            <a:extLst>
              <a:ext uri="{FF2B5EF4-FFF2-40B4-BE49-F238E27FC236}">
                <a16:creationId xmlns:a16="http://schemas.microsoft.com/office/drawing/2014/main" id="{D7B58D7A-BB10-4719-BF25-4BA4872C1D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3874" y="286603"/>
            <a:ext cx="11528425" cy="58642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48280-A374-450F-AA15-98BD946115D1}"/>
              </a:ext>
            </a:extLst>
          </p:cNvPr>
          <p:cNvSpPr>
            <a:spLocks noGrp="1"/>
          </p:cNvSpPr>
          <p:nvPr>
            <p:ph type="title"/>
          </p:nvPr>
        </p:nvSpPr>
        <p:spPr/>
        <p:txBody>
          <a:bodyPr/>
          <a:lstStyle/>
          <a:p>
            <a:endParaRPr lang="es-EC"/>
          </a:p>
        </p:txBody>
      </p:sp>
      <p:pic>
        <p:nvPicPr>
          <p:cNvPr id="1026" name="Picture 2">
            <a:extLst>
              <a:ext uri="{FF2B5EF4-FFF2-40B4-BE49-F238E27FC236}">
                <a16:creationId xmlns:a16="http://schemas.microsoft.com/office/drawing/2014/main" id="{E98E796A-D0C9-4AC3-9624-279E8E9272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260" y="248385"/>
            <a:ext cx="11430000" cy="617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468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49B36-39FF-4991-B14C-5E4D6B849E84}"/>
              </a:ext>
            </a:extLst>
          </p:cNvPr>
          <p:cNvSpPr>
            <a:spLocks noGrp="1"/>
          </p:cNvSpPr>
          <p:nvPr>
            <p:ph type="title"/>
          </p:nvPr>
        </p:nvSpPr>
        <p:spPr/>
        <p:txBody>
          <a:bodyPr/>
          <a:lstStyle/>
          <a:p>
            <a:endParaRPr lang="es-EC"/>
          </a:p>
        </p:txBody>
      </p:sp>
      <p:pic>
        <p:nvPicPr>
          <p:cNvPr id="2050" name="Picture 2">
            <a:extLst>
              <a:ext uri="{FF2B5EF4-FFF2-40B4-BE49-F238E27FC236}">
                <a16:creationId xmlns:a16="http://schemas.microsoft.com/office/drawing/2014/main" id="{01BFAF29-B382-47B8-A6BD-1F7D689A9A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34394"/>
            <a:ext cx="10237027" cy="682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51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376E7-1CC3-4B04-8A26-3B75BC8F31C3}"/>
              </a:ext>
            </a:extLst>
          </p:cNvPr>
          <p:cNvSpPr>
            <a:spLocks noGrp="1"/>
          </p:cNvSpPr>
          <p:nvPr>
            <p:ph type="title"/>
          </p:nvPr>
        </p:nvSpPr>
        <p:spPr/>
        <p:txBody>
          <a:bodyPr/>
          <a:lstStyle/>
          <a:p>
            <a:endParaRPr lang="es-EC"/>
          </a:p>
        </p:txBody>
      </p:sp>
      <p:pic>
        <p:nvPicPr>
          <p:cNvPr id="21506" name="Picture 2">
            <a:extLst>
              <a:ext uri="{FF2B5EF4-FFF2-40B4-BE49-F238E27FC236}">
                <a16:creationId xmlns:a16="http://schemas.microsoft.com/office/drawing/2014/main" id="{9F742F4F-F0F5-49EE-9AD9-D6936F325C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2" y="520701"/>
            <a:ext cx="11850538" cy="612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23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D5508-A396-479F-9D36-BD4B1A10CF87}"/>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E599240-E513-48E4-BA9B-8CA61DB195DD}"/>
              </a:ext>
            </a:extLst>
          </p:cNvPr>
          <p:cNvSpPr>
            <a:spLocks noGrp="1"/>
          </p:cNvSpPr>
          <p:nvPr>
            <p:ph idx="1"/>
          </p:nvPr>
        </p:nvSpPr>
        <p:spPr/>
        <p:txBody>
          <a:bodyPr>
            <a:normAutofit/>
          </a:bodyPr>
          <a:lstStyle/>
          <a:p>
            <a:r>
              <a:rPr lang="es-MX" sz="2800" dirty="0"/>
              <a:t>n 1900, un recién nacido en España podía esperar vivir hasta los 35 años en promedio. En 2011, puede esperar vivir hasta los 82 años, es decir más del doble. En los últimos dos siglos, no solo se ha duplicado (o incluso triplicado) la esperanza de vida en todo el mundo. También han cambiado las causas de mortalidad. El bebé nacido en 1900 hubiera muerto seguramente de alguna enfermedad infecciosa – neumonía, tuberculosis o alguna infección gastrointestinal.  Aquel nacido en 2011 seguramente morirá de alguna enfermedad crónica no transmisible, como cáncer o enfermedad cardiovascular. </a:t>
            </a:r>
            <a:endParaRPr lang="es-EC" sz="2800" dirty="0"/>
          </a:p>
        </p:txBody>
      </p:sp>
    </p:spTree>
    <p:extLst>
      <p:ext uri="{BB962C8B-B14F-4D97-AF65-F5344CB8AC3E}">
        <p14:creationId xmlns:p14="http://schemas.microsoft.com/office/powerpoint/2010/main" val="37679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E5BEF-7BC4-438E-8E2B-95227C53697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0AE0E9DA-406E-4AB6-A7F8-A76DE0F38077}"/>
              </a:ext>
            </a:extLst>
          </p:cNvPr>
          <p:cNvSpPr>
            <a:spLocks noGrp="1"/>
          </p:cNvSpPr>
          <p:nvPr>
            <p:ph idx="1"/>
          </p:nvPr>
        </p:nvSpPr>
        <p:spPr/>
        <p:txBody>
          <a:bodyPr>
            <a:normAutofit/>
          </a:bodyPr>
          <a:lstStyle/>
          <a:p>
            <a:pPr algn="just"/>
            <a:r>
              <a:rPr lang="es-MX" sz="2800" dirty="0"/>
              <a:t>Sin embargo, el número de muertes no es suficiente para medir la salud de una población. También importan los años de vida saludable. Así, los años de vida ajustados por discapacidad (</a:t>
            </a:r>
            <a:r>
              <a:rPr lang="es-MX" sz="2800" dirty="0" err="1"/>
              <a:t>DALYs</a:t>
            </a:r>
            <a:r>
              <a:rPr lang="es-MX" sz="2800" dirty="0"/>
              <a:t>, por sus siglas en inglés) suman el impacto de los años perdidos por muerte prematura y de los años perdidos por discapacidad. Al aplicar esta medida, surgen algunas “sorpresas” como por ejemplo la magnitud de las enfermedades neuropsiquiátricas (encabezadas por la depresión), que no son mortales pero sí son causa de discapacidad, y que representan más del 15% de la carga total de enfermedad en países desarrollados. </a:t>
            </a:r>
            <a:endParaRPr lang="es-EC" sz="2800" dirty="0"/>
          </a:p>
        </p:txBody>
      </p:sp>
    </p:spTree>
    <p:extLst>
      <p:ext uri="{BB962C8B-B14F-4D97-AF65-F5344CB8AC3E}">
        <p14:creationId xmlns:p14="http://schemas.microsoft.com/office/powerpoint/2010/main" val="264760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65CDB-FCC8-4769-9F76-BEA34F22AD9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E2698B7-D247-4F76-95AE-125E941D3168}"/>
              </a:ext>
            </a:extLst>
          </p:cNvPr>
          <p:cNvSpPr>
            <a:spLocks noGrp="1"/>
          </p:cNvSpPr>
          <p:nvPr>
            <p:ph idx="1"/>
          </p:nvPr>
        </p:nvSpPr>
        <p:spPr/>
        <p:txBody>
          <a:bodyPr>
            <a:noAutofit/>
          </a:bodyPr>
          <a:lstStyle/>
          <a:p>
            <a:r>
              <a:rPr lang="es-MX" sz="2800" b="1" dirty="0"/>
              <a:t>La doble carga de enfermedad  </a:t>
            </a:r>
          </a:p>
          <a:p>
            <a:r>
              <a:rPr lang="es-MX" sz="2800" dirty="0"/>
              <a:t>A pesar de los éxitos en salud logrados en el último siglo y las tendencias globales descritas arriba, las poblaciones más vulnerables del planeta siguen muriendo de enfermedades infecciosas prevenibles, una carga amplificada por la desnutrición y la pobreza. Para muchos países de ingresos bajos y medios, esto significa una doble carga de enfermedad: problemas “viejos” de salud incluyendo enfermedades infecciosas y mortalidad materna e infantil elevada junto con problemas “emergentes” de salud por enfermedades crónicas asociadas a un estilo de vida occidental y al envejecimiento general de la población.</a:t>
            </a:r>
            <a:endParaRPr lang="es-EC" sz="2800" dirty="0"/>
          </a:p>
        </p:txBody>
      </p:sp>
    </p:spTree>
    <p:extLst>
      <p:ext uri="{BB962C8B-B14F-4D97-AF65-F5344CB8AC3E}">
        <p14:creationId xmlns:p14="http://schemas.microsoft.com/office/powerpoint/2010/main" val="141937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C63BA-C7B7-4623-BEA2-DFF358228D5C}"/>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85BDEDD-41A2-4232-96A9-4217336AE221}"/>
              </a:ext>
            </a:extLst>
          </p:cNvPr>
          <p:cNvSpPr>
            <a:spLocks noGrp="1"/>
          </p:cNvSpPr>
          <p:nvPr>
            <p:ph idx="1"/>
          </p:nvPr>
        </p:nvSpPr>
        <p:spPr/>
        <p:txBody>
          <a:bodyPr>
            <a:normAutofit/>
          </a:bodyPr>
          <a:lstStyle/>
          <a:p>
            <a:pPr algn="just"/>
            <a:r>
              <a:rPr lang="es-MX" sz="3200" dirty="0"/>
              <a:t>En países de ingresos bajos y medios, hay una doble carga de enfermedad: problemas “viejos” de salud incluyendo enfermedades infecciosas (...) y problemas “emergentes” por enfermedades crónicas</a:t>
            </a:r>
            <a:endParaRPr lang="es-EC" sz="3200" dirty="0"/>
          </a:p>
        </p:txBody>
      </p:sp>
    </p:spTree>
    <p:extLst>
      <p:ext uri="{BB962C8B-B14F-4D97-AF65-F5344CB8AC3E}">
        <p14:creationId xmlns:p14="http://schemas.microsoft.com/office/powerpoint/2010/main" val="2535994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4DFEAD-7FDD-466C-8E52-6EBD88F777AE}"/>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A1A71D4-DCAA-4667-B3C8-7C099950F50E}"/>
              </a:ext>
            </a:extLst>
          </p:cNvPr>
          <p:cNvSpPr>
            <a:spLocks noGrp="1"/>
          </p:cNvSpPr>
          <p:nvPr>
            <p:ph idx="1"/>
          </p:nvPr>
        </p:nvSpPr>
        <p:spPr>
          <a:xfrm>
            <a:off x="558800" y="1845734"/>
            <a:ext cx="11239500" cy="4023360"/>
          </a:xfrm>
        </p:spPr>
        <p:txBody>
          <a:bodyPr>
            <a:noAutofit/>
          </a:bodyPr>
          <a:lstStyle/>
          <a:p>
            <a:pPr algn="just"/>
            <a:r>
              <a:rPr lang="es-MX" sz="2800" dirty="0"/>
              <a:t>La realidad actual es que la desnutrición y la pobreza, aunadas a los desequilibrios ambientales, la explosión demográfica y la globalización, son un terreno fértil para la emergencia de nuevos patógenos (previamente limitados a ciclos selváticos) o el aumento de infecciones que estaban bajo control (como por ejemplo, la tuberculosis, con la aparición de cepas multirresistentes, o el dengue, con la reaparición del vector en las Américas).</a:t>
            </a:r>
          </a:p>
          <a:p>
            <a:pPr algn="just"/>
            <a:r>
              <a:rPr lang="es-MX" sz="2800" dirty="0"/>
              <a:t>Si bien estamos viviendo una transición epidemiológica hacia enfermedades crónicas no transmisibles, las enfermedades infecciosas emergentes (sobre todo aquellas transmitidas por vectores) y  reemergentes (las bacterias resistentes a antibióticos) representan una amenaza real y presente a nivel global.  </a:t>
            </a:r>
          </a:p>
        </p:txBody>
      </p:sp>
    </p:spTree>
    <p:extLst>
      <p:ext uri="{BB962C8B-B14F-4D97-AF65-F5344CB8AC3E}">
        <p14:creationId xmlns:p14="http://schemas.microsoft.com/office/powerpoint/2010/main" val="232146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1CB23-9D10-498B-AA3F-BE0011288D5A}"/>
              </a:ext>
            </a:extLst>
          </p:cNvPr>
          <p:cNvSpPr>
            <a:spLocks noGrp="1"/>
          </p:cNvSpPr>
          <p:nvPr>
            <p:ph type="title"/>
          </p:nvPr>
        </p:nvSpPr>
        <p:spPr/>
        <p:txBody>
          <a:bodyPr>
            <a:normAutofit/>
          </a:bodyPr>
          <a:lstStyle/>
          <a:p>
            <a:r>
              <a:rPr lang="es-ES_tradnl" altLang="es-ES" b="1" dirty="0">
                <a:solidFill>
                  <a:srgbClr val="0000FF"/>
                </a:solidFill>
              </a:rPr>
              <a:t>TRANSICIÓN EPIDEMIOLÓGICA</a:t>
            </a:r>
            <a:endParaRPr lang="es-EC" dirty="0"/>
          </a:p>
        </p:txBody>
      </p:sp>
      <p:sp>
        <p:nvSpPr>
          <p:cNvPr id="3" name="Marcador de contenido 2">
            <a:extLst>
              <a:ext uri="{FF2B5EF4-FFF2-40B4-BE49-F238E27FC236}">
                <a16:creationId xmlns:a16="http://schemas.microsoft.com/office/drawing/2014/main" id="{924B512B-5257-403B-8B75-BA40B43698D5}"/>
              </a:ext>
            </a:extLst>
          </p:cNvPr>
          <p:cNvSpPr>
            <a:spLocks noGrp="1"/>
          </p:cNvSpPr>
          <p:nvPr>
            <p:ph idx="1"/>
          </p:nvPr>
        </p:nvSpPr>
        <p:spPr>
          <a:xfrm>
            <a:off x="1097280" y="2768600"/>
            <a:ext cx="10058400" cy="3100494"/>
          </a:xfrm>
        </p:spPr>
        <p:txBody>
          <a:bodyPr>
            <a:normAutofit/>
          </a:bodyPr>
          <a:lstStyle/>
          <a:p>
            <a:pPr algn="ctr"/>
            <a:r>
              <a:rPr lang="es-MX" sz="4000" b="1" i="1" dirty="0"/>
              <a:t>La transición epidemiológica (o de qué moríamos, morimos y moriremos)</a:t>
            </a:r>
            <a:endParaRPr lang="es-EC" sz="4000" b="1" i="1" dirty="0"/>
          </a:p>
        </p:txBody>
      </p:sp>
    </p:spTree>
    <p:extLst>
      <p:ext uri="{BB962C8B-B14F-4D97-AF65-F5344CB8AC3E}">
        <p14:creationId xmlns:p14="http://schemas.microsoft.com/office/powerpoint/2010/main" val="62705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Marcador de pie de página">
            <a:extLst>
              <a:ext uri="{FF2B5EF4-FFF2-40B4-BE49-F238E27FC236}">
                <a16:creationId xmlns:a16="http://schemas.microsoft.com/office/drawing/2014/main" id="{DE9DF11D-223A-4A55-A040-0134DFA7248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39938" name="Rectangle 2">
            <a:extLst>
              <a:ext uri="{FF2B5EF4-FFF2-40B4-BE49-F238E27FC236}">
                <a16:creationId xmlns:a16="http://schemas.microsoft.com/office/drawing/2014/main" id="{BE83E611-B1C2-486F-8CC2-5D85B2EAF9B8}"/>
              </a:ext>
            </a:extLst>
          </p:cNvPr>
          <p:cNvSpPr>
            <a:spLocks noGrp="1" noChangeArrowheads="1"/>
          </p:cNvSpPr>
          <p:nvPr>
            <p:ph type="ctrTitle"/>
          </p:nvPr>
        </p:nvSpPr>
        <p:spPr>
          <a:xfrm>
            <a:off x="2209800" y="1219200"/>
            <a:ext cx="7696200" cy="4800600"/>
          </a:xfrm>
          <a:effectLst>
            <a:outerShdw dist="107763" dir="2700000" algn="ctr" rotWithShape="0">
              <a:schemeClr val="bg2"/>
            </a:outerShdw>
          </a:effectLst>
        </p:spPr>
        <p:txBody>
          <a:bodyPr/>
          <a:lstStyle/>
          <a:p>
            <a:pPr>
              <a:defRPr/>
            </a:pPr>
            <a:r>
              <a:rPr lang="es-ES" altLang="es-ES" sz="6600" b="1">
                <a:solidFill>
                  <a:srgbClr val="006666"/>
                </a:solidFill>
                <a:effectLst>
                  <a:outerShdw blurRad="38100" dist="38100" dir="2700000" algn="tl">
                    <a:srgbClr val="000000"/>
                  </a:outerShdw>
                </a:effectLst>
              </a:rPr>
              <a:t>ENFERMEDADES NUEVAS, EMERGENTES Y REMERGENTES</a:t>
            </a:r>
            <a:br>
              <a:rPr lang="es-MX" altLang="es-ES" b="1"/>
            </a:br>
            <a:endParaRPr lang="es-ES_tradnl" altLang="es-ES"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4 Marcador de pie de página">
            <a:extLst>
              <a:ext uri="{FF2B5EF4-FFF2-40B4-BE49-F238E27FC236}">
                <a16:creationId xmlns:a16="http://schemas.microsoft.com/office/drawing/2014/main" id="{1C0F1E26-6F0C-4745-9E8B-14AB40E7DFF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14339" name="Rectangle 3">
            <a:extLst>
              <a:ext uri="{FF2B5EF4-FFF2-40B4-BE49-F238E27FC236}">
                <a16:creationId xmlns:a16="http://schemas.microsoft.com/office/drawing/2014/main" id="{B02C1F4B-AC78-41EC-92F3-8C993440C76B}"/>
              </a:ext>
            </a:extLst>
          </p:cNvPr>
          <p:cNvSpPr>
            <a:spLocks noGrp="1" noChangeArrowheads="1"/>
          </p:cNvSpPr>
          <p:nvPr>
            <p:ph type="body" idx="1"/>
          </p:nvPr>
        </p:nvSpPr>
        <p:spPr>
          <a:xfrm>
            <a:off x="2209800" y="3581400"/>
            <a:ext cx="7772400" cy="2514600"/>
          </a:xfrm>
        </p:spPr>
        <p:txBody>
          <a:bodyPr/>
          <a:lstStyle/>
          <a:p>
            <a:r>
              <a:rPr lang="es-ES" altLang="es-ES" sz="2800" b="1">
                <a:solidFill>
                  <a:srgbClr val="000080"/>
                </a:solidFill>
              </a:rPr>
              <a:t>ENFERMEDADES NUEVAS:</a:t>
            </a:r>
            <a:r>
              <a:rPr lang="es-ES" altLang="es-ES" sz="2800" b="1"/>
              <a:t> </a:t>
            </a:r>
            <a:br>
              <a:rPr lang="es-ES" altLang="es-ES" sz="2800"/>
            </a:br>
            <a:r>
              <a:rPr lang="es-ES" altLang="es-ES" sz="2800"/>
              <a:t>son las que se describen por primera vez </a:t>
            </a:r>
          </a:p>
          <a:p>
            <a:pPr lvl="1">
              <a:buFontTx/>
              <a:buNone/>
            </a:pPr>
            <a:r>
              <a:rPr lang="es-ES" altLang="es-ES" sz="2400"/>
              <a:t>(VIH/SIDA, retrovirus, arenavirus, hantavirus, el virus Ebola y nuevas especies de Microsporidios) </a:t>
            </a:r>
          </a:p>
        </p:txBody>
      </p:sp>
      <p:graphicFrame>
        <p:nvGraphicFramePr>
          <p:cNvPr id="14340" name="Object 4">
            <a:extLst>
              <a:ext uri="{FF2B5EF4-FFF2-40B4-BE49-F238E27FC236}">
                <a16:creationId xmlns:a16="http://schemas.microsoft.com/office/drawing/2014/main" id="{40604BD7-0E1E-4A15-92BA-6A184360F377}"/>
              </a:ext>
            </a:extLst>
          </p:cNvPr>
          <p:cNvGraphicFramePr>
            <a:graphicFrameLocks noChangeAspect="1"/>
          </p:cNvGraphicFramePr>
          <p:nvPr/>
        </p:nvGraphicFramePr>
        <p:xfrm>
          <a:off x="4648200" y="228601"/>
          <a:ext cx="2971800" cy="2836863"/>
        </p:xfrm>
        <a:graphic>
          <a:graphicData uri="http://schemas.openxmlformats.org/presentationml/2006/ole">
            <mc:AlternateContent xmlns:mc="http://schemas.openxmlformats.org/markup-compatibility/2006">
              <mc:Choice xmlns:v="urn:schemas-microsoft-com:vml" Requires="v">
                <p:oleObj spid="_x0000_s1028" name="Imagen" r:id="rId3" imgW="2631541" imgH="2510828" progId="MS_ClipArt_Gallery.2">
                  <p:embed/>
                </p:oleObj>
              </mc:Choice>
              <mc:Fallback>
                <p:oleObj name="Imagen" r:id="rId3" imgW="2631541" imgH="2510828" progId="MS_ClipArt_Gallery.2">
                  <p:embed/>
                  <p:pic>
                    <p:nvPicPr>
                      <p:cNvPr id="14340" name="Object 4">
                        <a:extLst>
                          <a:ext uri="{FF2B5EF4-FFF2-40B4-BE49-F238E27FC236}">
                            <a16:creationId xmlns:a16="http://schemas.microsoft.com/office/drawing/2014/main" id="{40604BD7-0E1E-4A15-92BA-6A184360F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1"/>
                        <a:ext cx="2971800" cy="283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Marcador de pie de página">
            <a:extLst>
              <a:ext uri="{FF2B5EF4-FFF2-40B4-BE49-F238E27FC236}">
                <a16:creationId xmlns:a16="http://schemas.microsoft.com/office/drawing/2014/main" id="{95D6BF57-3905-4002-8D75-025E2582AC6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15363" name="Rectangle 3">
            <a:extLst>
              <a:ext uri="{FF2B5EF4-FFF2-40B4-BE49-F238E27FC236}">
                <a16:creationId xmlns:a16="http://schemas.microsoft.com/office/drawing/2014/main" id="{C1809CD4-EDA7-4B30-ABF4-35F1B948EF57}"/>
              </a:ext>
            </a:extLst>
          </p:cNvPr>
          <p:cNvSpPr>
            <a:spLocks noGrp="1" noChangeArrowheads="1"/>
          </p:cNvSpPr>
          <p:nvPr>
            <p:ph type="body" idx="1"/>
          </p:nvPr>
        </p:nvSpPr>
        <p:spPr>
          <a:xfrm>
            <a:off x="2133600" y="3429000"/>
            <a:ext cx="7696200" cy="2971800"/>
          </a:xfrm>
        </p:spPr>
        <p:txBody>
          <a:bodyPr/>
          <a:lstStyle/>
          <a:p>
            <a:r>
              <a:rPr lang="es-ES" altLang="es-ES" sz="2800" b="1">
                <a:solidFill>
                  <a:srgbClr val="000080"/>
                </a:solidFill>
              </a:rPr>
              <a:t>ENFERMEDADES EMERGENTES</a:t>
            </a:r>
            <a:r>
              <a:rPr lang="es-ES" altLang="es-ES" sz="2800" b="1"/>
              <a:t> </a:t>
            </a:r>
          </a:p>
          <a:p>
            <a:pPr>
              <a:buFontTx/>
              <a:buNone/>
            </a:pPr>
            <a:r>
              <a:rPr lang="es-ES" altLang="es-ES" sz="2800"/>
              <a:t>   son aquellas cuya incidencia en los seres humanos ha aumentado en las dos últimas décadas</a:t>
            </a:r>
          </a:p>
          <a:p>
            <a:pPr>
              <a:buFontTx/>
              <a:buNone/>
            </a:pPr>
            <a:r>
              <a:rPr lang="es-ES" altLang="es-ES" sz="2800"/>
              <a:t>    </a:t>
            </a:r>
            <a:r>
              <a:rPr lang="es-ES" altLang="es-ES" sz="2400"/>
              <a:t>(dengue, cólera la fiebre amarilla, la peste, resistencia antimicrobiana)</a:t>
            </a:r>
            <a:r>
              <a:rPr lang="es-ES" altLang="es-ES" sz="2800"/>
              <a:t> </a:t>
            </a:r>
            <a:endParaRPr lang="es-ES_tradnl" altLang="es-ES"/>
          </a:p>
        </p:txBody>
      </p:sp>
      <p:graphicFrame>
        <p:nvGraphicFramePr>
          <p:cNvPr id="15364" name="Object 7">
            <a:extLst>
              <a:ext uri="{FF2B5EF4-FFF2-40B4-BE49-F238E27FC236}">
                <a16:creationId xmlns:a16="http://schemas.microsoft.com/office/drawing/2014/main" id="{A12C99B3-021B-4AF7-977F-10E88FA6ECE0}"/>
              </a:ext>
            </a:extLst>
          </p:cNvPr>
          <p:cNvGraphicFramePr>
            <a:graphicFrameLocks noChangeAspect="1"/>
          </p:cNvGraphicFramePr>
          <p:nvPr/>
        </p:nvGraphicFramePr>
        <p:xfrm>
          <a:off x="4114800" y="304801"/>
          <a:ext cx="3124200" cy="3032125"/>
        </p:xfrm>
        <a:graphic>
          <a:graphicData uri="http://schemas.openxmlformats.org/presentationml/2006/ole">
            <mc:AlternateContent xmlns:mc="http://schemas.openxmlformats.org/markup-compatibility/2006">
              <mc:Choice xmlns:v="urn:schemas-microsoft-com:vml" Requires="v">
                <p:oleObj spid="_x0000_s2052" name="Imagen" r:id="rId3" imgW="2138127" imgH="2074752" progId="MS_ClipArt_Gallery.2">
                  <p:embed/>
                </p:oleObj>
              </mc:Choice>
              <mc:Fallback>
                <p:oleObj name="Imagen" r:id="rId3" imgW="2138127" imgH="2074752" progId="MS_ClipArt_Gallery.2">
                  <p:embed/>
                  <p:pic>
                    <p:nvPicPr>
                      <p:cNvPr id="15364" name="Object 7">
                        <a:extLst>
                          <a:ext uri="{FF2B5EF4-FFF2-40B4-BE49-F238E27FC236}">
                            <a16:creationId xmlns:a16="http://schemas.microsoft.com/office/drawing/2014/main" id="{A12C99B3-021B-4AF7-977F-10E88FA6E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4801"/>
                        <a:ext cx="3124200" cy="303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4 Marcador de pie de página">
            <a:extLst>
              <a:ext uri="{FF2B5EF4-FFF2-40B4-BE49-F238E27FC236}">
                <a16:creationId xmlns:a16="http://schemas.microsoft.com/office/drawing/2014/main" id="{C7F1184C-8178-42B8-8FE4-5F8848E8A86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54275" name="Rectangle 3">
            <a:extLst>
              <a:ext uri="{FF2B5EF4-FFF2-40B4-BE49-F238E27FC236}">
                <a16:creationId xmlns:a16="http://schemas.microsoft.com/office/drawing/2014/main" id="{88649A22-9DC7-4009-8A31-ED812FF29EB0}"/>
              </a:ext>
            </a:extLst>
          </p:cNvPr>
          <p:cNvSpPr>
            <a:spLocks noGrp="1" noChangeArrowheads="1"/>
          </p:cNvSpPr>
          <p:nvPr>
            <p:ph type="body" idx="1"/>
          </p:nvPr>
        </p:nvSpPr>
        <p:spPr>
          <a:xfrm>
            <a:off x="2133600" y="2743200"/>
            <a:ext cx="7848600" cy="3505200"/>
          </a:xfrm>
        </p:spPr>
        <p:txBody>
          <a:bodyPr/>
          <a:lstStyle/>
          <a:p>
            <a:r>
              <a:rPr lang="es-ES" altLang="es-ES" sz="2800" b="1">
                <a:solidFill>
                  <a:srgbClr val="000080"/>
                </a:solidFill>
              </a:rPr>
              <a:t>ENFERMEDADES REEMERGENTES</a:t>
            </a:r>
            <a:r>
              <a:rPr lang="es-ES" altLang="es-ES" sz="2800" b="1"/>
              <a:t> </a:t>
            </a:r>
          </a:p>
          <a:p>
            <a:pPr>
              <a:buFontTx/>
              <a:buNone/>
            </a:pPr>
            <a:r>
              <a:rPr lang="es-ES" altLang="es-ES" sz="2800"/>
              <a:t>   son las que reaparecen después de una disminución significativa en la incidencia</a:t>
            </a:r>
          </a:p>
          <a:p>
            <a:pPr>
              <a:buFontTx/>
              <a:buNone/>
            </a:pPr>
            <a:r>
              <a:rPr lang="es-ES" altLang="es-ES"/>
              <a:t>   </a:t>
            </a:r>
            <a:r>
              <a:rPr lang="es-ES" altLang="es-ES" sz="2400"/>
              <a:t>Enterobacterias, estafilococos, neumococos, gonococos, </a:t>
            </a:r>
            <a:r>
              <a:rPr lang="es-ES" altLang="es-ES" sz="2400" i="1" u="sng"/>
              <a:t>Mycobacterium tubercolosis</a:t>
            </a:r>
            <a:r>
              <a:rPr lang="es-ES" altLang="es-ES" sz="2400"/>
              <a:t>, parásitos de la malaria, y otros agentes patógenos, que son resistentes a uno o varios medicamentos</a:t>
            </a:r>
          </a:p>
        </p:txBody>
      </p:sp>
      <p:graphicFrame>
        <p:nvGraphicFramePr>
          <p:cNvPr id="16388" name="Object 4">
            <a:extLst>
              <a:ext uri="{FF2B5EF4-FFF2-40B4-BE49-F238E27FC236}">
                <a16:creationId xmlns:a16="http://schemas.microsoft.com/office/drawing/2014/main" id="{4CC0C0EB-24AB-4EC8-A645-0D75C5E01243}"/>
              </a:ext>
            </a:extLst>
          </p:cNvPr>
          <p:cNvGraphicFramePr>
            <a:graphicFrameLocks noChangeAspect="1"/>
          </p:cNvGraphicFramePr>
          <p:nvPr/>
        </p:nvGraphicFramePr>
        <p:xfrm>
          <a:off x="4495801" y="228600"/>
          <a:ext cx="2841625" cy="2344738"/>
        </p:xfrm>
        <a:graphic>
          <a:graphicData uri="http://schemas.openxmlformats.org/presentationml/2006/ole">
            <mc:AlternateContent xmlns:mc="http://schemas.openxmlformats.org/markup-compatibility/2006">
              <mc:Choice xmlns:v="urn:schemas-microsoft-com:vml" Requires="v">
                <p:oleObj spid="_x0000_s3076" name="Imagen" r:id="rId4" imgW="2796012" imgH="2307125" progId="MS_ClipArt_Gallery.2">
                  <p:embed/>
                </p:oleObj>
              </mc:Choice>
              <mc:Fallback>
                <p:oleObj name="Imagen" r:id="rId4" imgW="2796012" imgH="2307125" progId="MS_ClipArt_Gallery.2">
                  <p:embed/>
                  <p:pic>
                    <p:nvPicPr>
                      <p:cNvPr id="16388" name="Object 4">
                        <a:extLst>
                          <a:ext uri="{FF2B5EF4-FFF2-40B4-BE49-F238E27FC236}">
                            <a16:creationId xmlns:a16="http://schemas.microsoft.com/office/drawing/2014/main" id="{4CC0C0EB-24AB-4EC8-A645-0D75C5E012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1" y="228600"/>
                        <a:ext cx="2841625" cy="234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TIG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TIGO.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AT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 Marcador de pie de página">
            <a:extLst>
              <a:ext uri="{FF2B5EF4-FFF2-40B4-BE49-F238E27FC236}">
                <a16:creationId xmlns:a16="http://schemas.microsoft.com/office/drawing/2014/main" id="{D1BC9971-1964-4FAC-9432-799EED1A570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17411" name="Rectangle 3">
            <a:extLst>
              <a:ext uri="{FF2B5EF4-FFF2-40B4-BE49-F238E27FC236}">
                <a16:creationId xmlns:a16="http://schemas.microsoft.com/office/drawing/2014/main" id="{41F37FFA-C6C5-4FE9-924A-9AC72F1C335D}"/>
              </a:ext>
            </a:extLst>
          </p:cNvPr>
          <p:cNvSpPr>
            <a:spLocks noGrp="1" noChangeArrowheads="1"/>
          </p:cNvSpPr>
          <p:nvPr>
            <p:ph type="body" idx="1"/>
          </p:nvPr>
        </p:nvSpPr>
        <p:spPr>
          <a:xfrm>
            <a:off x="4876800" y="3581400"/>
            <a:ext cx="4953000" cy="2438400"/>
          </a:xfrm>
        </p:spPr>
        <p:txBody>
          <a:bodyPr/>
          <a:lstStyle/>
          <a:p>
            <a:r>
              <a:rPr lang="es-ES" altLang="es-ES" sz="2800"/>
              <a:t>La fármacorresistencia se está convirtiendo en uno de los obstáculos principales en el control de las infecciones</a:t>
            </a:r>
            <a:endParaRPr lang="es-ES_tradnl" altLang="es-ES"/>
          </a:p>
          <a:p>
            <a:endParaRPr lang="es-ES_tradnl" altLang="es-ES"/>
          </a:p>
        </p:txBody>
      </p:sp>
      <p:graphicFrame>
        <p:nvGraphicFramePr>
          <p:cNvPr id="17412" name="Object 4">
            <a:extLst>
              <a:ext uri="{FF2B5EF4-FFF2-40B4-BE49-F238E27FC236}">
                <a16:creationId xmlns:a16="http://schemas.microsoft.com/office/drawing/2014/main" id="{F659B844-5AFD-4C20-89A5-184CDCC31FC4}"/>
              </a:ext>
            </a:extLst>
          </p:cNvPr>
          <p:cNvGraphicFramePr>
            <a:graphicFrameLocks noChangeAspect="1"/>
          </p:cNvGraphicFramePr>
          <p:nvPr/>
        </p:nvGraphicFramePr>
        <p:xfrm>
          <a:off x="1905001" y="1"/>
          <a:ext cx="6118225" cy="3224213"/>
        </p:xfrm>
        <a:graphic>
          <a:graphicData uri="http://schemas.openxmlformats.org/presentationml/2006/ole">
            <mc:AlternateContent xmlns:mc="http://schemas.openxmlformats.org/markup-compatibility/2006">
              <mc:Choice xmlns:v="urn:schemas-microsoft-com:vml" Requires="v">
                <p:oleObj spid="_x0000_s4100" name="Imagen" r:id="rId3" imgW="6118225" imgH="3224213" progId="MS_ClipArt_Gallery.2">
                  <p:embed/>
                </p:oleObj>
              </mc:Choice>
              <mc:Fallback>
                <p:oleObj name="Imagen" r:id="rId3" imgW="6118225" imgH="3224213" progId="MS_ClipArt_Gallery.2">
                  <p:embed/>
                  <p:pic>
                    <p:nvPicPr>
                      <p:cNvPr id="17412" name="Object 4">
                        <a:extLst>
                          <a:ext uri="{FF2B5EF4-FFF2-40B4-BE49-F238E27FC236}">
                            <a16:creationId xmlns:a16="http://schemas.microsoft.com/office/drawing/2014/main" id="{F659B844-5AFD-4C20-89A5-184CDCC31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1"/>
                        <a:ext cx="6118225" cy="322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Marcador de pie de página">
            <a:extLst>
              <a:ext uri="{FF2B5EF4-FFF2-40B4-BE49-F238E27FC236}">
                <a16:creationId xmlns:a16="http://schemas.microsoft.com/office/drawing/2014/main" id="{D854B56E-C6E4-43BC-A292-F1C35811A7F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18435" name="Rectangle 3">
            <a:extLst>
              <a:ext uri="{FF2B5EF4-FFF2-40B4-BE49-F238E27FC236}">
                <a16:creationId xmlns:a16="http://schemas.microsoft.com/office/drawing/2014/main" id="{EFF95C39-C9B3-4A1F-82A9-4768E38406E9}"/>
              </a:ext>
            </a:extLst>
          </p:cNvPr>
          <p:cNvSpPr>
            <a:spLocks noGrp="1" noChangeArrowheads="1"/>
          </p:cNvSpPr>
          <p:nvPr>
            <p:ph type="body" idx="1"/>
          </p:nvPr>
        </p:nvSpPr>
        <p:spPr>
          <a:xfrm>
            <a:off x="2286000" y="2590800"/>
            <a:ext cx="7772400" cy="3581400"/>
          </a:xfrm>
        </p:spPr>
        <p:txBody>
          <a:bodyPr/>
          <a:lstStyle/>
          <a:p>
            <a:r>
              <a:rPr lang="es-ES" altLang="es-ES" sz="2800" b="1">
                <a:solidFill>
                  <a:srgbClr val="000080"/>
                </a:solidFill>
              </a:rPr>
              <a:t>MANIFESTACIONES CRONICAS DE LAS ENFERMEDADES INFECCIOSAS</a:t>
            </a:r>
            <a:endParaRPr lang="es-ES" altLang="es-ES"/>
          </a:p>
          <a:p>
            <a:pPr>
              <a:buFontTx/>
              <a:buNone/>
            </a:pPr>
            <a:r>
              <a:rPr lang="es-ES" altLang="es-ES"/>
              <a:t>Los agentes infecciosos pueden determinar enfermedades que previamente no son consideradas transmisibles ("daño a distancia”)</a:t>
            </a:r>
          </a:p>
          <a:p>
            <a:pPr>
              <a:buFontTx/>
              <a:buNone/>
            </a:pPr>
            <a:r>
              <a:rPr lang="es-ES" altLang="es-ES" sz="1600"/>
              <a:t>Fuente de los siguientes cuadros: CDC. Addressing Emerging Infectious Disease Threats. APrevention Strategy for the United States, 1994.</a:t>
            </a:r>
            <a:r>
              <a:rPr lang="es-ES" altLang="es-ES"/>
              <a:t> </a:t>
            </a:r>
          </a:p>
        </p:txBody>
      </p:sp>
      <p:graphicFrame>
        <p:nvGraphicFramePr>
          <p:cNvPr id="18436" name="Object 4">
            <a:extLst>
              <a:ext uri="{FF2B5EF4-FFF2-40B4-BE49-F238E27FC236}">
                <a16:creationId xmlns:a16="http://schemas.microsoft.com/office/drawing/2014/main" id="{EE304651-7104-4DDB-9BED-319FD4BA9D4A}"/>
              </a:ext>
            </a:extLst>
          </p:cNvPr>
          <p:cNvGraphicFramePr>
            <a:graphicFrameLocks noChangeAspect="1"/>
          </p:cNvGraphicFramePr>
          <p:nvPr/>
        </p:nvGraphicFramePr>
        <p:xfrm>
          <a:off x="4495801" y="1"/>
          <a:ext cx="2614613" cy="2538413"/>
        </p:xfrm>
        <a:graphic>
          <a:graphicData uri="http://schemas.openxmlformats.org/presentationml/2006/ole">
            <mc:AlternateContent xmlns:mc="http://schemas.openxmlformats.org/markup-compatibility/2006">
              <mc:Choice xmlns:v="urn:schemas-microsoft-com:vml" Requires="v">
                <p:oleObj spid="_x0000_s5124" name="Imagen" r:id="rId3" imgW="2572693" imgH="2497248" progId="MS_ClipArt_Gallery.2">
                  <p:embed/>
                </p:oleObj>
              </mc:Choice>
              <mc:Fallback>
                <p:oleObj name="Imagen" r:id="rId3" imgW="2572693" imgH="2497248" progId="MS_ClipArt_Gallery.2">
                  <p:embed/>
                  <p:pic>
                    <p:nvPicPr>
                      <p:cNvPr id="18436" name="Object 4">
                        <a:extLst>
                          <a:ext uri="{FF2B5EF4-FFF2-40B4-BE49-F238E27FC236}">
                            <a16:creationId xmlns:a16="http://schemas.microsoft.com/office/drawing/2014/main" id="{EE304651-7104-4DDB-9BED-319FD4BA9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1"/>
                        <a:ext cx="2614613" cy="253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pie de página">
            <a:extLst>
              <a:ext uri="{FF2B5EF4-FFF2-40B4-BE49-F238E27FC236}">
                <a16:creationId xmlns:a16="http://schemas.microsoft.com/office/drawing/2014/main" id="{89C64F64-9C51-482E-9333-9AB1261755A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graphicFrame>
        <p:nvGraphicFramePr>
          <p:cNvPr id="19459" name="Object 3">
            <a:extLst>
              <a:ext uri="{FF2B5EF4-FFF2-40B4-BE49-F238E27FC236}">
                <a16:creationId xmlns:a16="http://schemas.microsoft.com/office/drawing/2014/main" id="{23DD32F0-CEBF-4C97-B216-3F432440656F}"/>
              </a:ext>
            </a:extLst>
          </p:cNvPr>
          <p:cNvGraphicFramePr>
            <a:graphicFrameLocks noChangeAspect="1"/>
          </p:cNvGraphicFramePr>
          <p:nvPr/>
        </p:nvGraphicFramePr>
        <p:xfrm>
          <a:off x="1600200" y="228600"/>
          <a:ext cx="8953500" cy="6705600"/>
        </p:xfrm>
        <a:graphic>
          <a:graphicData uri="http://schemas.openxmlformats.org/presentationml/2006/ole">
            <mc:AlternateContent xmlns:mc="http://schemas.openxmlformats.org/markup-compatibility/2006">
              <mc:Choice xmlns:v="urn:schemas-microsoft-com:vml" Requires="v">
                <p:oleObj spid="_x0000_s6148" name="Documento" r:id="rId3" imgW="8115300" imgH="6153150" progId="Word.Document.8">
                  <p:embed/>
                </p:oleObj>
              </mc:Choice>
              <mc:Fallback>
                <p:oleObj name="Documento" r:id="rId3" imgW="8115300" imgH="6153150" progId="Word.Document.8">
                  <p:embed/>
                  <p:pic>
                    <p:nvPicPr>
                      <p:cNvPr id="19459" name="Object 3">
                        <a:extLst>
                          <a:ext uri="{FF2B5EF4-FFF2-40B4-BE49-F238E27FC236}">
                            <a16:creationId xmlns:a16="http://schemas.microsoft.com/office/drawing/2014/main" id="{23DD32F0-CEBF-4C97-B216-3F4324406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8600"/>
                        <a:ext cx="89535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Marcador de pie de página">
            <a:extLst>
              <a:ext uri="{FF2B5EF4-FFF2-40B4-BE49-F238E27FC236}">
                <a16:creationId xmlns:a16="http://schemas.microsoft.com/office/drawing/2014/main" id="{DCA02A27-05F2-408D-9E63-DF79BA62E3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graphicFrame>
        <p:nvGraphicFramePr>
          <p:cNvPr id="20483" name="Object 3">
            <a:extLst>
              <a:ext uri="{FF2B5EF4-FFF2-40B4-BE49-F238E27FC236}">
                <a16:creationId xmlns:a16="http://schemas.microsoft.com/office/drawing/2014/main" id="{ADD4DCDC-55E2-445C-92D2-C24699E3C57E}"/>
              </a:ext>
            </a:extLst>
          </p:cNvPr>
          <p:cNvGraphicFramePr>
            <a:graphicFrameLocks noChangeAspect="1"/>
          </p:cNvGraphicFramePr>
          <p:nvPr>
            <p:ph type="tbl" idx="1"/>
          </p:nvPr>
        </p:nvGraphicFramePr>
        <p:xfrm>
          <a:off x="2286000" y="382588"/>
          <a:ext cx="7543800" cy="6475412"/>
        </p:xfrm>
        <a:graphic>
          <a:graphicData uri="http://schemas.openxmlformats.org/presentationml/2006/ole">
            <mc:AlternateContent xmlns:mc="http://schemas.openxmlformats.org/markup-compatibility/2006">
              <mc:Choice xmlns:v="urn:schemas-microsoft-com:vml" Requires="v">
                <p:oleObj spid="_x0000_s7172" name="Documento" r:id="rId3" imgW="5467350" imgH="5162550" progId="Word.Document.8">
                  <p:embed/>
                </p:oleObj>
              </mc:Choice>
              <mc:Fallback>
                <p:oleObj name="Documento" r:id="rId3" imgW="5467350" imgH="5162550" progId="Word.Document.8">
                  <p:embed/>
                  <p:pic>
                    <p:nvPicPr>
                      <p:cNvPr id="20483" name="Object 3">
                        <a:extLst>
                          <a:ext uri="{FF2B5EF4-FFF2-40B4-BE49-F238E27FC236}">
                            <a16:creationId xmlns:a16="http://schemas.microsoft.com/office/drawing/2014/main" id="{ADD4DCDC-55E2-445C-92D2-C24699E3C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82588"/>
                        <a:ext cx="7543800" cy="647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pie de página">
            <a:extLst>
              <a:ext uri="{FF2B5EF4-FFF2-40B4-BE49-F238E27FC236}">
                <a16:creationId xmlns:a16="http://schemas.microsoft.com/office/drawing/2014/main" id="{DF112A13-9566-4FA1-8E0C-C75E0420B49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21507" name="Rectangle 2">
            <a:extLst>
              <a:ext uri="{FF2B5EF4-FFF2-40B4-BE49-F238E27FC236}">
                <a16:creationId xmlns:a16="http://schemas.microsoft.com/office/drawing/2014/main" id="{D83A4B8A-7D8E-443B-B968-FA82FA06BBF2}"/>
              </a:ext>
            </a:extLst>
          </p:cNvPr>
          <p:cNvSpPr>
            <a:spLocks noGrp="1" noChangeArrowheads="1"/>
          </p:cNvSpPr>
          <p:nvPr>
            <p:ph type="title"/>
          </p:nvPr>
        </p:nvSpPr>
        <p:spPr>
          <a:xfrm>
            <a:off x="2209800" y="1844675"/>
            <a:ext cx="7772400" cy="3429000"/>
          </a:xfrm>
        </p:spPr>
        <p:txBody>
          <a:bodyPr/>
          <a:lstStyle/>
          <a:p>
            <a:r>
              <a:rPr lang="es-ES" altLang="es-ES" b="1">
                <a:solidFill>
                  <a:srgbClr val="008080"/>
                </a:solidFill>
              </a:rPr>
              <a:t>POR QUÉ  APARECEN LAS ENFERMEDADES NUEVAS, EMERGENTES Y REEMERGENTES?</a:t>
            </a:r>
            <a:br>
              <a:rPr lang="es-ES" altLang="es-ES">
                <a:solidFill>
                  <a:schemeClr val="tx1"/>
                </a:solidFill>
              </a:rPr>
            </a:br>
            <a:endParaRPr lang="es-ES_tradnl" altLang="es-ES">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Marcador de pie de página">
            <a:extLst>
              <a:ext uri="{FF2B5EF4-FFF2-40B4-BE49-F238E27FC236}">
                <a16:creationId xmlns:a16="http://schemas.microsoft.com/office/drawing/2014/main" id="{7FD2BC5E-23F0-4EE0-940A-46497A29970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40962" name="Rectangle 2">
            <a:extLst>
              <a:ext uri="{FF2B5EF4-FFF2-40B4-BE49-F238E27FC236}">
                <a16:creationId xmlns:a16="http://schemas.microsoft.com/office/drawing/2014/main" id="{7CABB30C-D8AB-4596-A031-9E7693989296}"/>
              </a:ext>
            </a:extLst>
          </p:cNvPr>
          <p:cNvSpPr>
            <a:spLocks noGrp="1" noChangeArrowheads="1"/>
          </p:cNvSpPr>
          <p:nvPr>
            <p:ph type="title"/>
          </p:nvPr>
        </p:nvSpPr>
        <p:spPr/>
        <p:txBody>
          <a:bodyPr/>
          <a:lstStyle/>
          <a:p>
            <a:pPr>
              <a:defRPr/>
            </a:pPr>
            <a:r>
              <a:rPr lang="es-ES_tradnl" altLang="es-ES" sz="3200" b="1" i="1" dirty="0">
                <a:solidFill>
                  <a:srgbClr val="FF3300"/>
                </a:solidFill>
                <a:effectLst>
                  <a:outerShdw blurRad="38100" dist="38100" dir="2700000" algn="tl">
                    <a:srgbClr val="000000"/>
                  </a:outerShdw>
                </a:effectLst>
              </a:rPr>
              <a:t>La enfermedad ha pasado desapercibida</a:t>
            </a:r>
            <a:endParaRPr lang="es-ES_tradnl" altLang="es-ES" dirty="0"/>
          </a:p>
        </p:txBody>
      </p:sp>
      <p:sp>
        <p:nvSpPr>
          <p:cNvPr id="22532" name="Rectangle 3">
            <a:extLst>
              <a:ext uri="{FF2B5EF4-FFF2-40B4-BE49-F238E27FC236}">
                <a16:creationId xmlns:a16="http://schemas.microsoft.com/office/drawing/2014/main" id="{28CFB0F1-91BE-455B-9E8A-34EE1EF1CCE4}"/>
              </a:ext>
            </a:extLst>
          </p:cNvPr>
          <p:cNvSpPr>
            <a:spLocks noGrp="1" noChangeArrowheads="1"/>
          </p:cNvSpPr>
          <p:nvPr>
            <p:ph type="body" idx="1"/>
          </p:nvPr>
        </p:nvSpPr>
        <p:spPr>
          <a:xfrm>
            <a:off x="2279650" y="2078038"/>
            <a:ext cx="5329238" cy="3276600"/>
          </a:xfrm>
        </p:spPr>
        <p:txBody>
          <a:bodyPr/>
          <a:lstStyle/>
          <a:p>
            <a:pPr lvl="1"/>
            <a:r>
              <a:rPr lang="es-CO" altLang="es-ES"/>
              <a:t>La enfermedad ha existido por tiempo largo tiempo, pero pasaba desapercibida (</a:t>
            </a:r>
            <a:r>
              <a:rPr lang="es-CO" altLang="es-ES" i="1" u="sng"/>
              <a:t>Helycobacter</a:t>
            </a:r>
            <a:r>
              <a:rPr lang="es-CO" altLang="es-ES"/>
              <a:t> </a:t>
            </a:r>
            <a:r>
              <a:rPr lang="es-CO" altLang="es-ES" i="1" u="sng"/>
              <a:t>pilori</a:t>
            </a:r>
            <a:r>
              <a:rPr lang="es-CO" altLang="es-ES"/>
              <a:t>, enfermedad de Lyme)</a:t>
            </a:r>
            <a:endParaRPr lang="es-ES_tradnl" altLang="es-ES"/>
          </a:p>
        </p:txBody>
      </p:sp>
      <p:graphicFrame>
        <p:nvGraphicFramePr>
          <p:cNvPr id="22533" name="Object 5">
            <a:extLst>
              <a:ext uri="{FF2B5EF4-FFF2-40B4-BE49-F238E27FC236}">
                <a16:creationId xmlns:a16="http://schemas.microsoft.com/office/drawing/2014/main" id="{77D9316D-DC5A-4973-ADD2-5F9957AE66FC}"/>
              </a:ext>
            </a:extLst>
          </p:cNvPr>
          <p:cNvGraphicFramePr>
            <a:graphicFrameLocks noChangeAspect="1"/>
          </p:cNvGraphicFramePr>
          <p:nvPr/>
        </p:nvGraphicFramePr>
        <p:xfrm>
          <a:off x="7772400" y="4460876"/>
          <a:ext cx="2895600" cy="2397125"/>
        </p:xfrm>
        <a:graphic>
          <a:graphicData uri="http://schemas.openxmlformats.org/presentationml/2006/ole">
            <mc:AlternateContent xmlns:mc="http://schemas.openxmlformats.org/markup-compatibility/2006">
              <mc:Choice xmlns:v="urn:schemas-microsoft-com:vml" Requires="v">
                <p:oleObj spid="_x0000_s8196" name="Imagen" r:id="rId4" imgW="4076700" imgH="3376613" progId="MS_ClipArt_Gallery.2">
                  <p:embed/>
                </p:oleObj>
              </mc:Choice>
              <mc:Fallback>
                <p:oleObj name="Imagen" r:id="rId4" imgW="4076700" imgH="3376613" progId="MS_ClipArt_Gallery.2">
                  <p:embed/>
                  <p:pic>
                    <p:nvPicPr>
                      <p:cNvPr id="22533" name="Object 5">
                        <a:extLst>
                          <a:ext uri="{FF2B5EF4-FFF2-40B4-BE49-F238E27FC236}">
                            <a16:creationId xmlns:a16="http://schemas.microsoft.com/office/drawing/2014/main" id="{77D9316D-DC5A-4973-ADD2-5F9957AE66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4460876"/>
                        <a:ext cx="2895600"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7407F-6398-45F3-B696-95E742A6B791}"/>
              </a:ext>
            </a:extLst>
          </p:cNvPr>
          <p:cNvSpPr>
            <a:spLocks noGrp="1"/>
          </p:cNvSpPr>
          <p:nvPr>
            <p:ph type="title"/>
          </p:nvPr>
        </p:nvSpPr>
        <p:spPr>
          <a:xfrm>
            <a:off x="1097280" y="286603"/>
            <a:ext cx="10058400" cy="843697"/>
          </a:xfrm>
        </p:spPr>
        <p:txBody>
          <a:bodyPr/>
          <a:lstStyle/>
          <a:p>
            <a:r>
              <a:rPr lang="es-ES_tradnl" altLang="es-ES" b="1" dirty="0">
                <a:solidFill>
                  <a:srgbClr val="0000FF"/>
                </a:solidFill>
              </a:rPr>
              <a:t>c</a:t>
            </a:r>
            <a:endParaRPr lang="es-EC" dirty="0"/>
          </a:p>
        </p:txBody>
      </p:sp>
      <p:sp>
        <p:nvSpPr>
          <p:cNvPr id="3" name="Marcador de contenido 2">
            <a:extLst>
              <a:ext uri="{FF2B5EF4-FFF2-40B4-BE49-F238E27FC236}">
                <a16:creationId xmlns:a16="http://schemas.microsoft.com/office/drawing/2014/main" id="{828FAEF1-D963-461D-84EA-3C9E9E7116A4}"/>
              </a:ext>
            </a:extLst>
          </p:cNvPr>
          <p:cNvSpPr>
            <a:spLocks noGrp="1"/>
          </p:cNvSpPr>
          <p:nvPr>
            <p:ph idx="1"/>
          </p:nvPr>
        </p:nvSpPr>
        <p:spPr/>
        <p:txBody>
          <a:bodyPr>
            <a:normAutofit fontScale="77500" lnSpcReduction="20000"/>
          </a:bodyPr>
          <a:lstStyle/>
          <a:p>
            <a:pPr algn="ctr"/>
            <a:r>
              <a:rPr lang="es-MX" sz="4000" b="1" dirty="0">
                <a:solidFill>
                  <a:srgbClr val="0000FF"/>
                </a:solidFill>
              </a:rPr>
              <a:t>Al cambio en los patrones de enfermedad y en las causas de muerte se le conoce bajo el nombre de transición epidemiológica</a:t>
            </a:r>
          </a:p>
          <a:p>
            <a:pPr algn="ctr"/>
            <a:endParaRPr lang="es-MX" sz="4000" b="1" dirty="0">
              <a:solidFill>
                <a:srgbClr val="0000FF"/>
              </a:solidFill>
            </a:endParaRPr>
          </a:p>
          <a:p>
            <a:pPr algn="ctr"/>
            <a:r>
              <a:rPr lang="es-MX" sz="4000" dirty="0"/>
              <a:t>A este cambio en los patrones de enfermedad y en las causas de muerte —en que se pasa de una mortalidad infantil elevada y epidemias infecciosas a una mayor prevalencia de enfermedades crónicas degenerativas y tiene importantes implicaciones en el diseño de </a:t>
            </a:r>
            <a:r>
              <a:rPr lang="es-MX" sz="4000" b="1" dirty="0"/>
              <a:t>políticas de salud pública</a:t>
            </a:r>
            <a:r>
              <a:rPr lang="es-MX" sz="4000" dirty="0"/>
              <a:t>.</a:t>
            </a:r>
          </a:p>
          <a:p>
            <a:pPr algn="ctr"/>
            <a:endParaRPr lang="es-EC" sz="4000" b="1" dirty="0">
              <a:solidFill>
                <a:srgbClr val="0000FF"/>
              </a:solidFill>
            </a:endParaRPr>
          </a:p>
        </p:txBody>
      </p:sp>
    </p:spTree>
    <p:extLst>
      <p:ext uri="{BB962C8B-B14F-4D97-AF65-F5344CB8AC3E}">
        <p14:creationId xmlns:p14="http://schemas.microsoft.com/office/powerpoint/2010/main" val="946466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4 Marcador de pie de página">
            <a:extLst>
              <a:ext uri="{FF2B5EF4-FFF2-40B4-BE49-F238E27FC236}">
                <a16:creationId xmlns:a16="http://schemas.microsoft.com/office/drawing/2014/main" id="{72E34321-51DA-401E-8832-BB6B3608DD0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44034" name="Rectangle 1026">
            <a:extLst>
              <a:ext uri="{FF2B5EF4-FFF2-40B4-BE49-F238E27FC236}">
                <a16:creationId xmlns:a16="http://schemas.microsoft.com/office/drawing/2014/main" id="{3E595C76-9D37-429C-A681-67C4A153E394}"/>
              </a:ext>
            </a:extLst>
          </p:cNvPr>
          <p:cNvSpPr>
            <a:spLocks noGrp="1" noChangeArrowheads="1"/>
          </p:cNvSpPr>
          <p:nvPr>
            <p:ph type="title"/>
          </p:nvPr>
        </p:nvSpPr>
        <p:spPr>
          <a:xfrm>
            <a:off x="2209800" y="609600"/>
            <a:ext cx="8153400" cy="1447800"/>
          </a:xfrm>
        </p:spPr>
        <p:txBody>
          <a:bodyPr/>
          <a:lstStyle/>
          <a:p>
            <a:pPr>
              <a:defRPr/>
            </a:pPr>
            <a:r>
              <a:rPr lang="es-CO" altLang="es-ES" sz="3200" b="1" i="1">
                <a:solidFill>
                  <a:srgbClr val="FF3300"/>
                </a:solidFill>
                <a:effectLst>
                  <a:outerShdw blurRad="38100" dist="38100" dir="2700000" algn="tl">
                    <a:srgbClr val="000000"/>
                  </a:outerShdw>
                </a:effectLst>
              </a:rPr>
              <a:t>La enfermedad resulta de mutación/recombinación de microorganismos</a:t>
            </a:r>
            <a:endParaRPr lang="es-ES_tradnl" altLang="es-ES"/>
          </a:p>
        </p:txBody>
      </p:sp>
      <p:sp>
        <p:nvSpPr>
          <p:cNvPr id="44035" name="Rectangle 1027">
            <a:extLst>
              <a:ext uri="{FF2B5EF4-FFF2-40B4-BE49-F238E27FC236}">
                <a16:creationId xmlns:a16="http://schemas.microsoft.com/office/drawing/2014/main" id="{240B85C4-EA87-427C-8FC7-CDFE302C20A9}"/>
              </a:ext>
            </a:extLst>
          </p:cNvPr>
          <p:cNvSpPr>
            <a:spLocks noGrp="1" noChangeArrowheads="1"/>
          </p:cNvSpPr>
          <p:nvPr>
            <p:ph type="body" idx="1"/>
          </p:nvPr>
        </p:nvSpPr>
        <p:spPr>
          <a:xfrm>
            <a:off x="2209800" y="2286000"/>
            <a:ext cx="7772400" cy="4114800"/>
          </a:xfrm>
        </p:spPr>
        <p:txBody>
          <a:bodyPr/>
          <a:lstStyle/>
          <a:p>
            <a:pPr>
              <a:defRPr/>
            </a:pPr>
            <a:r>
              <a:rPr lang="es-ES" altLang="es-ES"/>
              <a:t>La evolución continua de que se sirven los microorganismos patógenos como mecanismo de supervivencia.</a:t>
            </a:r>
            <a:br>
              <a:rPr lang="es-ES" altLang="es-ES"/>
            </a:br>
            <a:endParaRPr lang="es-CO" altLang="es-ES" sz="1000"/>
          </a:p>
          <a:p>
            <a:pPr>
              <a:defRPr/>
            </a:pPr>
            <a:r>
              <a:rPr lang="es-CO" altLang="es-ES"/>
              <a:t>La enfermedad resulta de </a:t>
            </a:r>
            <a:r>
              <a:rPr lang="es-CO" altLang="es-ES">
                <a:solidFill>
                  <a:schemeClr val="accent2"/>
                </a:solidFill>
                <a:effectLst>
                  <a:outerShdw blurRad="38100" dist="38100" dir="2700000" algn="tl">
                    <a:srgbClr val="000000"/>
                  </a:outerShdw>
                </a:effectLst>
              </a:rPr>
              <a:t>mutation/recombination</a:t>
            </a:r>
            <a:r>
              <a:rPr lang="es-CO" altLang="es-ES"/>
              <a:t> de organismos existentes, produciendo nuevos niveles de virulencia</a:t>
            </a:r>
            <a:r>
              <a:rPr lang="es-CO" altLang="es-ES">
                <a:solidFill>
                  <a:schemeClr val="accent2"/>
                </a:solidFill>
                <a:sym typeface="Wingdings" pitchFamily="2" charset="2"/>
              </a:rPr>
              <a:t></a:t>
            </a:r>
            <a:r>
              <a:rPr lang="es-CO" altLang="es-ES"/>
              <a:t> la gripe. </a:t>
            </a:r>
            <a:endParaRPr lang="es-ES_tradnl" alt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TIG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T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4 Marcador de pie de página">
            <a:extLst>
              <a:ext uri="{FF2B5EF4-FFF2-40B4-BE49-F238E27FC236}">
                <a16:creationId xmlns:a16="http://schemas.microsoft.com/office/drawing/2014/main" id="{0086FE52-34E0-47D6-975F-825B852701F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41986" name="Rectangle 2">
            <a:extLst>
              <a:ext uri="{FF2B5EF4-FFF2-40B4-BE49-F238E27FC236}">
                <a16:creationId xmlns:a16="http://schemas.microsoft.com/office/drawing/2014/main" id="{61DA5AF3-037D-40C5-8013-18157D4DB853}"/>
              </a:ext>
            </a:extLst>
          </p:cNvPr>
          <p:cNvSpPr>
            <a:spLocks noGrp="1" noChangeArrowheads="1"/>
          </p:cNvSpPr>
          <p:nvPr>
            <p:ph type="title"/>
          </p:nvPr>
        </p:nvSpPr>
        <p:spPr>
          <a:xfrm>
            <a:off x="2209800" y="1301750"/>
            <a:ext cx="7772400" cy="1143000"/>
          </a:xfrm>
        </p:spPr>
        <p:txBody>
          <a:bodyPr/>
          <a:lstStyle/>
          <a:p>
            <a:pPr>
              <a:defRPr/>
            </a:pPr>
            <a:r>
              <a:rPr lang="es-CO" altLang="es-ES" sz="3200" b="1" i="1" dirty="0">
                <a:solidFill>
                  <a:srgbClr val="FF3300"/>
                </a:solidFill>
                <a:effectLst>
                  <a:outerShdw blurRad="38100" dist="38100" dir="2700000" algn="tl">
                    <a:srgbClr val="000000"/>
                  </a:outerShdw>
                </a:effectLst>
              </a:rPr>
              <a:t>La enfermedad se origina cruzando límites de la especie de algún otro animal</a:t>
            </a:r>
            <a:endParaRPr lang="es-ES_tradnl" altLang="es-ES" i="1" dirty="0"/>
          </a:p>
        </p:txBody>
      </p:sp>
      <p:sp>
        <p:nvSpPr>
          <p:cNvPr id="25604" name="Rectangle 3">
            <a:extLst>
              <a:ext uri="{FF2B5EF4-FFF2-40B4-BE49-F238E27FC236}">
                <a16:creationId xmlns:a16="http://schemas.microsoft.com/office/drawing/2014/main" id="{AA4B0D7E-FD8E-4666-9468-898ABC3FB235}"/>
              </a:ext>
            </a:extLst>
          </p:cNvPr>
          <p:cNvSpPr>
            <a:spLocks noGrp="1" noChangeArrowheads="1"/>
          </p:cNvSpPr>
          <p:nvPr>
            <p:ph type="body" idx="1"/>
          </p:nvPr>
        </p:nvSpPr>
        <p:spPr>
          <a:xfrm>
            <a:off x="2133600" y="2590800"/>
            <a:ext cx="5638800" cy="3200400"/>
          </a:xfrm>
        </p:spPr>
        <p:txBody>
          <a:bodyPr/>
          <a:lstStyle/>
          <a:p>
            <a:r>
              <a:rPr lang="es-CO" altLang="es-ES"/>
              <a:t>SIDA, probablemente se movió desde los primates a los  seres humanos. </a:t>
            </a:r>
          </a:p>
          <a:p>
            <a:r>
              <a:rPr lang="es-CO" altLang="es-ES"/>
              <a:t>El Hantavirus, 1993, de ratones silvestres a humanos</a:t>
            </a:r>
            <a:endParaRPr lang="es-ES_tradnl" altLang="es-ES"/>
          </a:p>
        </p:txBody>
      </p:sp>
      <p:graphicFrame>
        <p:nvGraphicFramePr>
          <p:cNvPr id="25605" name="Object 4">
            <a:extLst>
              <a:ext uri="{FF2B5EF4-FFF2-40B4-BE49-F238E27FC236}">
                <a16:creationId xmlns:a16="http://schemas.microsoft.com/office/drawing/2014/main" id="{76E71A2E-5923-467A-86ED-B9DEE5E3092A}"/>
              </a:ext>
            </a:extLst>
          </p:cNvPr>
          <p:cNvGraphicFramePr>
            <a:graphicFrameLocks noChangeAspect="1"/>
          </p:cNvGraphicFramePr>
          <p:nvPr/>
        </p:nvGraphicFramePr>
        <p:xfrm>
          <a:off x="7696200" y="1600200"/>
          <a:ext cx="2667000" cy="4959350"/>
        </p:xfrm>
        <a:graphic>
          <a:graphicData uri="http://schemas.openxmlformats.org/presentationml/2006/ole">
            <mc:AlternateContent xmlns:mc="http://schemas.openxmlformats.org/markup-compatibility/2006">
              <mc:Choice xmlns:v="urn:schemas-microsoft-com:vml" Requires="v">
                <p:oleObj spid="_x0000_s9220" name="Imagen" r:id="rId3" imgW="1579169" imgH="2901391" progId="MS_ClipArt_Gallery.2">
                  <p:embed/>
                </p:oleObj>
              </mc:Choice>
              <mc:Fallback>
                <p:oleObj name="Imagen" r:id="rId3" imgW="1579169" imgH="2901391" progId="MS_ClipArt_Gallery.2">
                  <p:embed/>
                  <p:pic>
                    <p:nvPicPr>
                      <p:cNvPr id="25605" name="Object 4">
                        <a:extLst>
                          <a:ext uri="{FF2B5EF4-FFF2-40B4-BE49-F238E27FC236}">
                            <a16:creationId xmlns:a16="http://schemas.microsoft.com/office/drawing/2014/main" id="{76E71A2E-5923-467A-86ED-B9DEE5E30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600200"/>
                        <a:ext cx="2667000" cy="495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5 Marcador de pie de página">
            <a:extLst>
              <a:ext uri="{FF2B5EF4-FFF2-40B4-BE49-F238E27FC236}">
                <a16:creationId xmlns:a16="http://schemas.microsoft.com/office/drawing/2014/main" id="{BB736CAD-8673-4B35-BC96-9891144F1F4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43010" name="Rectangle 2">
            <a:extLst>
              <a:ext uri="{FF2B5EF4-FFF2-40B4-BE49-F238E27FC236}">
                <a16:creationId xmlns:a16="http://schemas.microsoft.com/office/drawing/2014/main" id="{016478F5-2695-44FA-B31B-3A54630E3BCB}"/>
              </a:ext>
            </a:extLst>
          </p:cNvPr>
          <p:cNvSpPr>
            <a:spLocks noGrp="1" noChangeArrowheads="1"/>
          </p:cNvSpPr>
          <p:nvPr>
            <p:ph type="title"/>
          </p:nvPr>
        </p:nvSpPr>
        <p:spPr/>
        <p:txBody>
          <a:bodyPr/>
          <a:lstStyle/>
          <a:p>
            <a:pPr>
              <a:defRPr/>
            </a:pPr>
            <a:r>
              <a:rPr lang="es-MX" altLang="es-ES" sz="3200" b="1" i="1">
                <a:solidFill>
                  <a:srgbClr val="FF3300"/>
                </a:solidFill>
                <a:effectLst>
                  <a:outerShdw blurRad="38100" dist="38100" dir="2700000" algn="tl">
                    <a:srgbClr val="000000"/>
                  </a:outerShdw>
                </a:effectLst>
              </a:rPr>
              <a:t>La enfermedad resulta de cambios ecológicos.</a:t>
            </a:r>
            <a:endParaRPr lang="es-ES_tradnl" altLang="es-ES"/>
          </a:p>
        </p:txBody>
      </p:sp>
      <p:sp>
        <p:nvSpPr>
          <p:cNvPr id="43014" name="Rectangle 6">
            <a:extLst>
              <a:ext uri="{FF2B5EF4-FFF2-40B4-BE49-F238E27FC236}">
                <a16:creationId xmlns:a16="http://schemas.microsoft.com/office/drawing/2014/main" id="{90025690-56A3-497A-86A4-4DA19951BE90}"/>
              </a:ext>
            </a:extLst>
          </p:cNvPr>
          <p:cNvSpPr>
            <a:spLocks noGrp="1" noChangeArrowheads="1"/>
          </p:cNvSpPr>
          <p:nvPr>
            <p:ph type="body" sz="half" idx="2"/>
          </p:nvPr>
        </p:nvSpPr>
        <p:spPr>
          <a:xfrm>
            <a:off x="6096000" y="2209800"/>
            <a:ext cx="3810000" cy="4114800"/>
          </a:xfrm>
          <a:noFill/>
        </p:spPr>
        <p:txBody>
          <a:bodyPr/>
          <a:lstStyle/>
          <a:p>
            <a:pPr lvl="1">
              <a:spcBef>
                <a:spcPts val="500"/>
              </a:spcBef>
              <a:spcAft>
                <a:spcPts val="500"/>
              </a:spcAft>
            </a:pPr>
            <a:r>
              <a:rPr lang="es-ES" altLang="es-ES" sz="2000" b="1"/>
              <a:t>Variaciones climáticas</a:t>
            </a:r>
          </a:p>
          <a:p>
            <a:pPr lvl="1">
              <a:spcBef>
                <a:spcPts val="500"/>
              </a:spcBef>
              <a:spcAft>
                <a:spcPts val="500"/>
              </a:spcAft>
            </a:pPr>
            <a:r>
              <a:rPr lang="es-ES" altLang="es-ES" sz="2000" b="1"/>
              <a:t>Ciclos de corrientes marítimas en áreas costeras</a:t>
            </a:r>
          </a:p>
          <a:p>
            <a:pPr lvl="1">
              <a:spcBef>
                <a:spcPts val="500"/>
              </a:spcBef>
              <a:spcAft>
                <a:spcPts val="500"/>
              </a:spcAft>
            </a:pPr>
            <a:r>
              <a:rPr lang="es-ES" altLang="es-ES" sz="2000" b="1"/>
              <a:t>Uso indiscriminado de plaguicidas, etc.</a:t>
            </a:r>
          </a:p>
          <a:p>
            <a:pPr lvl="1">
              <a:spcBef>
                <a:spcPts val="500"/>
              </a:spcBef>
              <a:spcAft>
                <a:spcPts val="500"/>
              </a:spcAft>
            </a:pPr>
            <a:r>
              <a:rPr lang="es-CO" altLang="es-ES" sz="2000" b="1"/>
              <a:t>Represas y cambios en ecosistemas acuáticos</a:t>
            </a:r>
          </a:p>
          <a:p>
            <a:pPr lvl="1">
              <a:spcBef>
                <a:spcPts val="500"/>
              </a:spcBef>
              <a:spcAft>
                <a:spcPts val="500"/>
              </a:spcAft>
            </a:pPr>
            <a:r>
              <a:rPr lang="es-CO" altLang="es-ES" sz="2000" b="1"/>
              <a:t>Inundaciones/sequías </a:t>
            </a:r>
          </a:p>
          <a:p>
            <a:pPr lvl="1">
              <a:spcBef>
                <a:spcPts val="500"/>
              </a:spcBef>
              <a:spcAft>
                <a:spcPts val="500"/>
              </a:spcAft>
            </a:pPr>
            <a:r>
              <a:rPr lang="es-CO" altLang="es-ES" sz="2000" b="1"/>
              <a:t>Hambruna</a:t>
            </a:r>
            <a:endParaRPr lang="es-MX" altLang="es-ES"/>
          </a:p>
        </p:txBody>
      </p:sp>
      <p:sp>
        <p:nvSpPr>
          <p:cNvPr id="26629" name="Rectangle 8">
            <a:extLst>
              <a:ext uri="{FF2B5EF4-FFF2-40B4-BE49-F238E27FC236}">
                <a16:creationId xmlns:a16="http://schemas.microsoft.com/office/drawing/2014/main" id="{29350FA4-CBEA-44B2-B9D8-104C8CB4D842}"/>
              </a:ext>
            </a:extLst>
          </p:cNvPr>
          <p:cNvSpPr>
            <a:spLocks noChangeArrowheads="1"/>
          </p:cNvSpPr>
          <p:nvPr/>
        </p:nvSpPr>
        <p:spPr bwMode="auto">
          <a:xfrm>
            <a:off x="2057400" y="18288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ts val="500"/>
              </a:spcBef>
              <a:spcAft>
                <a:spcPts val="500"/>
              </a:spcAft>
              <a:buClrTx/>
              <a:buSzTx/>
              <a:buFontTx/>
              <a:buChar char="•"/>
            </a:pPr>
            <a:r>
              <a:rPr lang="es-ES" altLang="es-ES" sz="2800"/>
              <a:t>Cambios ambientales derivados de:</a:t>
            </a:r>
          </a:p>
          <a:p>
            <a:pPr lvl="1">
              <a:spcBef>
                <a:spcPts val="500"/>
              </a:spcBef>
              <a:spcAft>
                <a:spcPts val="500"/>
              </a:spcAft>
              <a:buClrTx/>
              <a:buSzTx/>
              <a:buFontTx/>
              <a:buChar char="–"/>
            </a:pPr>
            <a:r>
              <a:rPr lang="es-ES" altLang="es-ES" sz="2000" b="1"/>
              <a:t>Contaminación del aire, agua y suelos</a:t>
            </a:r>
          </a:p>
          <a:p>
            <a:pPr lvl="1">
              <a:spcBef>
                <a:spcPts val="500"/>
              </a:spcBef>
              <a:spcAft>
                <a:spcPts val="500"/>
              </a:spcAft>
              <a:buClrTx/>
              <a:buSzTx/>
              <a:buFontTx/>
              <a:buChar char="–"/>
            </a:pPr>
            <a:r>
              <a:rPr lang="es-CO" altLang="es-ES" sz="2000" b="1"/>
              <a:t>Deforestación/reforestación</a:t>
            </a:r>
            <a:r>
              <a:rPr lang="es-ES" altLang="es-ES" sz="2000" b="1"/>
              <a:t> </a:t>
            </a:r>
          </a:p>
          <a:p>
            <a:pPr lvl="1">
              <a:spcBef>
                <a:spcPts val="500"/>
              </a:spcBef>
              <a:spcAft>
                <a:spcPts val="500"/>
              </a:spcAft>
              <a:buClrTx/>
              <a:buSzTx/>
              <a:buFontTx/>
              <a:buChar char="–"/>
            </a:pPr>
            <a:r>
              <a:rPr lang="es-CO" altLang="es-ES" sz="2000" b="1"/>
              <a:t>Agricultura</a:t>
            </a:r>
            <a:endParaRPr lang="es-ES" altLang="es-ES" sz="2000" b="1"/>
          </a:p>
          <a:p>
            <a:pPr lvl="1">
              <a:spcBef>
                <a:spcPts val="500"/>
              </a:spcBef>
              <a:spcAft>
                <a:spcPts val="500"/>
              </a:spcAft>
              <a:buClrTx/>
              <a:buSzTx/>
              <a:buFontTx/>
              <a:buChar char="–"/>
            </a:pPr>
            <a:endParaRPr lang="es-MX" altLang="es-E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 calcmode="lin" valueType="num">
                                      <p:cBhvr additive="base">
                                        <p:cTn id="7" dur="500" fill="hold"/>
                                        <p:tgtEl>
                                          <p:spTgt spid="430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TIGO.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43014">
                                            <p:txEl>
                                              <p:pRg st="1" end="1"/>
                                            </p:txEl>
                                          </p:spTgt>
                                        </p:tgtEl>
                                        <p:attrNameLst>
                                          <p:attrName>style.visibility</p:attrName>
                                        </p:attrNameLst>
                                      </p:cBhvr>
                                      <p:to>
                                        <p:strVal val="visible"/>
                                      </p:to>
                                    </p:set>
                                    <p:anim calcmode="lin" valueType="num">
                                      <p:cBhvr additive="base">
                                        <p:cTn id="11" dur="500" fill="hold"/>
                                        <p:tgtEl>
                                          <p:spTgt spid="430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301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LATIGO.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43014">
                                            <p:txEl>
                                              <p:pRg st="2" end="2"/>
                                            </p:txEl>
                                          </p:spTgt>
                                        </p:tgtEl>
                                        <p:attrNameLst>
                                          <p:attrName>style.visibility</p:attrName>
                                        </p:attrNameLst>
                                      </p:cBhvr>
                                      <p:to>
                                        <p:strVal val="visible"/>
                                      </p:to>
                                    </p:set>
                                    <p:anim calcmode="lin" valueType="num">
                                      <p:cBhvr additive="base">
                                        <p:cTn id="15" dur="500" fill="hold"/>
                                        <p:tgtEl>
                                          <p:spTgt spid="4301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301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LATIGO.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43014">
                                            <p:txEl>
                                              <p:pRg st="3" end="3"/>
                                            </p:txEl>
                                          </p:spTgt>
                                        </p:tgtEl>
                                        <p:attrNameLst>
                                          <p:attrName>style.visibility</p:attrName>
                                        </p:attrNameLst>
                                      </p:cBhvr>
                                      <p:to>
                                        <p:strVal val="visible"/>
                                      </p:to>
                                    </p:set>
                                    <p:anim calcmode="lin" valueType="num">
                                      <p:cBhvr additive="base">
                                        <p:cTn id="19" dur="500" fill="hold"/>
                                        <p:tgtEl>
                                          <p:spTgt spid="4301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TIGO.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43014">
                                            <p:txEl>
                                              <p:pRg st="4" end="4"/>
                                            </p:txEl>
                                          </p:spTgt>
                                        </p:tgtEl>
                                        <p:attrNameLst>
                                          <p:attrName>style.visibility</p:attrName>
                                        </p:attrNameLst>
                                      </p:cBhvr>
                                      <p:to>
                                        <p:strVal val="visible"/>
                                      </p:to>
                                    </p:set>
                                    <p:anim calcmode="lin" valueType="num">
                                      <p:cBhvr additive="base">
                                        <p:cTn id="23" dur="500" fill="hold"/>
                                        <p:tgtEl>
                                          <p:spTgt spid="4301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301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LATIGO.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43014">
                                            <p:txEl>
                                              <p:pRg st="5" end="5"/>
                                            </p:txEl>
                                          </p:spTgt>
                                        </p:tgtEl>
                                        <p:attrNameLst>
                                          <p:attrName>style.visibility</p:attrName>
                                        </p:attrNameLst>
                                      </p:cBhvr>
                                      <p:to>
                                        <p:strVal val="visible"/>
                                      </p:to>
                                    </p:set>
                                    <p:anim calcmode="lin" valueType="num">
                                      <p:cBhvr additive="base">
                                        <p:cTn id="27" dur="500" fill="hold"/>
                                        <p:tgtEl>
                                          <p:spTgt spid="43014">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301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LAT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Marcador de pie de página">
            <a:extLst>
              <a:ext uri="{FF2B5EF4-FFF2-40B4-BE49-F238E27FC236}">
                <a16:creationId xmlns:a16="http://schemas.microsoft.com/office/drawing/2014/main" id="{C532691A-8958-44D5-BF02-96650EB4D14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27651" name="Rectangle 3">
            <a:extLst>
              <a:ext uri="{FF2B5EF4-FFF2-40B4-BE49-F238E27FC236}">
                <a16:creationId xmlns:a16="http://schemas.microsoft.com/office/drawing/2014/main" id="{59DDA455-FF93-439C-9B9F-12B678F48239}"/>
              </a:ext>
            </a:extLst>
          </p:cNvPr>
          <p:cNvSpPr>
            <a:spLocks noGrp="1" noChangeArrowheads="1"/>
          </p:cNvSpPr>
          <p:nvPr>
            <p:ph type="body" sz="half" idx="1"/>
          </p:nvPr>
        </p:nvSpPr>
        <p:spPr>
          <a:xfrm>
            <a:off x="5410200" y="3657600"/>
            <a:ext cx="4724400" cy="2667000"/>
          </a:xfrm>
        </p:spPr>
        <p:txBody>
          <a:bodyPr/>
          <a:lstStyle/>
          <a:p>
            <a:pPr algn="ctr">
              <a:buFontTx/>
              <a:buNone/>
            </a:pPr>
            <a:r>
              <a:rPr lang="es-MX" altLang="es-ES"/>
              <a:t>En los años 50, los trabajadores de las carretera de la selva  fueron infectados por un virus desconocido que se extendió las poblaciones</a:t>
            </a:r>
            <a:endParaRPr lang="es-ES_tradnl" altLang="es-ES"/>
          </a:p>
        </p:txBody>
      </p:sp>
      <p:graphicFrame>
        <p:nvGraphicFramePr>
          <p:cNvPr id="27652" name="Object 8">
            <a:extLst>
              <a:ext uri="{FF2B5EF4-FFF2-40B4-BE49-F238E27FC236}">
                <a16:creationId xmlns:a16="http://schemas.microsoft.com/office/drawing/2014/main" id="{1FCEE44E-6AAF-43B9-A4C9-2E075ADD2FAB}"/>
              </a:ext>
            </a:extLst>
          </p:cNvPr>
          <p:cNvGraphicFramePr>
            <a:graphicFrameLocks noChangeAspect="1"/>
          </p:cNvGraphicFramePr>
          <p:nvPr/>
        </p:nvGraphicFramePr>
        <p:xfrm>
          <a:off x="8686800" y="0"/>
          <a:ext cx="1981200" cy="1974850"/>
        </p:xfrm>
        <a:graphic>
          <a:graphicData uri="http://schemas.openxmlformats.org/presentationml/2006/ole">
            <mc:AlternateContent xmlns:mc="http://schemas.openxmlformats.org/markup-compatibility/2006">
              <mc:Choice xmlns:v="urn:schemas-microsoft-com:vml" Requires="v">
                <p:oleObj spid="_x0000_s10248" name="Imagen" r:id="rId3" imgW="1132942" imgH="1132027" progId="MS_ClipArt_Gallery.2">
                  <p:embed/>
                </p:oleObj>
              </mc:Choice>
              <mc:Fallback>
                <p:oleObj name="Imagen" r:id="rId3" imgW="1132942" imgH="1132027" progId="MS_ClipArt_Gallery.2">
                  <p:embed/>
                  <p:pic>
                    <p:nvPicPr>
                      <p:cNvPr id="27652" name="Object 8">
                        <a:extLst>
                          <a:ext uri="{FF2B5EF4-FFF2-40B4-BE49-F238E27FC236}">
                            <a16:creationId xmlns:a16="http://schemas.microsoft.com/office/drawing/2014/main" id="{1FCEE44E-6AAF-43B9-A4C9-2E075ADD2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0"/>
                        <a:ext cx="1981200" cy="197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653" name="Group 266">
            <a:extLst>
              <a:ext uri="{FF2B5EF4-FFF2-40B4-BE49-F238E27FC236}">
                <a16:creationId xmlns:a16="http://schemas.microsoft.com/office/drawing/2014/main" id="{280250C6-20E0-4B96-B6C2-0BED801F24FD}"/>
              </a:ext>
            </a:extLst>
          </p:cNvPr>
          <p:cNvGrpSpPr>
            <a:grpSpLocks/>
          </p:cNvGrpSpPr>
          <p:nvPr/>
        </p:nvGrpSpPr>
        <p:grpSpPr bwMode="auto">
          <a:xfrm>
            <a:off x="1524000" y="4495800"/>
            <a:ext cx="2971800" cy="2362200"/>
            <a:chOff x="0" y="2832"/>
            <a:chExt cx="1872" cy="1488"/>
          </a:xfrm>
        </p:grpSpPr>
        <p:graphicFrame>
          <p:nvGraphicFramePr>
            <p:cNvPr id="27655" name="Object 265">
              <a:extLst>
                <a:ext uri="{FF2B5EF4-FFF2-40B4-BE49-F238E27FC236}">
                  <a16:creationId xmlns:a16="http://schemas.microsoft.com/office/drawing/2014/main" id="{67888D43-1289-442D-9639-D63CEDFC9BCC}"/>
                </a:ext>
              </a:extLst>
            </p:cNvPr>
            <p:cNvGraphicFramePr>
              <a:graphicFrameLocks noChangeAspect="1"/>
            </p:cNvGraphicFramePr>
            <p:nvPr/>
          </p:nvGraphicFramePr>
          <p:xfrm>
            <a:off x="48" y="2832"/>
            <a:ext cx="1824" cy="1465"/>
          </p:xfrm>
          <a:graphic>
            <a:graphicData uri="http://schemas.openxmlformats.org/presentationml/2006/ole">
              <mc:AlternateContent xmlns:mc="http://schemas.openxmlformats.org/markup-compatibility/2006">
                <mc:Choice xmlns:v="urn:schemas-microsoft-com:vml" Requires="v">
                  <p:oleObj spid="_x0000_s10249" name="Imagen" r:id="rId5" imgW="1580998" imgH="1271016" progId="MS_ClipArt_Gallery.2">
                    <p:embed/>
                  </p:oleObj>
                </mc:Choice>
                <mc:Fallback>
                  <p:oleObj name="Imagen" r:id="rId5" imgW="1580998" imgH="1271016" progId="MS_ClipArt_Gallery.2">
                    <p:embed/>
                    <p:pic>
                      <p:nvPicPr>
                        <p:cNvPr id="27655" name="Object 265">
                          <a:extLst>
                            <a:ext uri="{FF2B5EF4-FFF2-40B4-BE49-F238E27FC236}">
                              <a16:creationId xmlns:a16="http://schemas.microsoft.com/office/drawing/2014/main" id="{67888D43-1289-442D-9639-D63CEDFC9B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 y="2832"/>
                          <a:ext cx="1824" cy="1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10">
              <a:extLst>
                <a:ext uri="{FF2B5EF4-FFF2-40B4-BE49-F238E27FC236}">
                  <a16:creationId xmlns:a16="http://schemas.microsoft.com/office/drawing/2014/main" id="{8DC52FE9-5DDE-4792-9162-A18BFE9F93A8}"/>
                </a:ext>
              </a:extLst>
            </p:cNvPr>
            <p:cNvGraphicFramePr>
              <a:graphicFrameLocks noChangeAspect="1"/>
            </p:cNvGraphicFramePr>
            <p:nvPr/>
          </p:nvGraphicFramePr>
          <p:xfrm>
            <a:off x="0" y="3233"/>
            <a:ext cx="1203" cy="1087"/>
          </p:xfrm>
          <a:graphic>
            <a:graphicData uri="http://schemas.openxmlformats.org/presentationml/2006/ole">
              <mc:AlternateContent xmlns:mc="http://schemas.openxmlformats.org/markup-compatibility/2006">
                <mc:Choice xmlns:v="urn:schemas-microsoft-com:vml" Requires="v">
                  <p:oleObj spid="_x0000_s10250" name="Imagen" r:id="rId7" imgW="1744675" imgH="1584655" progId="MS_ClipArt_Gallery.2">
                    <p:embed/>
                  </p:oleObj>
                </mc:Choice>
                <mc:Fallback>
                  <p:oleObj name="Imagen" r:id="rId7" imgW="1744675" imgH="1584655" progId="MS_ClipArt_Gallery.2">
                    <p:embed/>
                    <p:pic>
                      <p:nvPicPr>
                        <p:cNvPr id="27656" name="Object 10">
                          <a:extLst>
                            <a:ext uri="{FF2B5EF4-FFF2-40B4-BE49-F238E27FC236}">
                              <a16:creationId xmlns:a16="http://schemas.microsoft.com/office/drawing/2014/main" id="{8DC52FE9-5DDE-4792-9162-A18BFE9F93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233"/>
                          <a:ext cx="1203" cy="1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7654" name="Rectangle 267">
            <a:extLst>
              <a:ext uri="{FF2B5EF4-FFF2-40B4-BE49-F238E27FC236}">
                <a16:creationId xmlns:a16="http://schemas.microsoft.com/office/drawing/2014/main" id="{05866529-6E1A-4831-86E3-0FAF0F0002FA}"/>
              </a:ext>
            </a:extLst>
          </p:cNvPr>
          <p:cNvSpPr>
            <a:spLocks noChangeArrowheads="1"/>
          </p:cNvSpPr>
          <p:nvPr/>
        </p:nvSpPr>
        <p:spPr bwMode="auto">
          <a:xfrm>
            <a:off x="1828800" y="304800"/>
            <a:ext cx="5638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ClrTx/>
              <a:buSzTx/>
              <a:buFontTx/>
              <a:buNone/>
            </a:pPr>
            <a:r>
              <a:rPr lang="es-MX" altLang="es-ES" sz="2800"/>
              <a:t>Ejemplo: la usurpación extensa de los bosques tropicales por la  civilización </a:t>
            </a:r>
          </a:p>
          <a:p>
            <a:pPr algn="ctr" eaLnBrk="1" hangingPunct="1">
              <a:buClrTx/>
              <a:buSzTx/>
              <a:buFontTx/>
              <a:buNone/>
            </a:pPr>
            <a:r>
              <a:rPr lang="es-MX" altLang="es-ES" sz="2800">
                <a:sym typeface="Wingdings" panose="05000000000000000000" pitchFamily="2" charset="2"/>
              </a:rPr>
              <a:t></a:t>
            </a:r>
          </a:p>
          <a:p>
            <a:pPr algn="ctr" eaLnBrk="1" hangingPunct="1">
              <a:buClrTx/>
              <a:buSzTx/>
              <a:buFontTx/>
              <a:buNone/>
            </a:pPr>
            <a:r>
              <a:rPr lang="es-MX" altLang="es-ES" sz="2800"/>
              <a:t>permite que enfermedades hasta entonces confinadas se diseminen rápidamente. </a:t>
            </a:r>
            <a:endParaRPr lang="es-ES_tradnl" altLang="es-E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5 Marcador de pie de página">
            <a:extLst>
              <a:ext uri="{FF2B5EF4-FFF2-40B4-BE49-F238E27FC236}">
                <a16:creationId xmlns:a16="http://schemas.microsoft.com/office/drawing/2014/main" id="{CE743F31-46A2-4702-9BB3-8ACF555CC07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graphicFrame>
        <p:nvGraphicFramePr>
          <p:cNvPr id="28675" name="Object 2">
            <a:extLst>
              <a:ext uri="{FF2B5EF4-FFF2-40B4-BE49-F238E27FC236}">
                <a16:creationId xmlns:a16="http://schemas.microsoft.com/office/drawing/2014/main" id="{0DDC00F7-71B1-4E48-AAEF-081710ABE9E6}"/>
              </a:ext>
            </a:extLst>
          </p:cNvPr>
          <p:cNvGraphicFramePr>
            <a:graphicFrameLocks noChangeAspect="1"/>
          </p:cNvGraphicFramePr>
          <p:nvPr/>
        </p:nvGraphicFramePr>
        <p:xfrm>
          <a:off x="1524000" y="3124200"/>
          <a:ext cx="9144000" cy="3733800"/>
        </p:xfrm>
        <a:graphic>
          <a:graphicData uri="http://schemas.openxmlformats.org/presentationml/2006/ole">
            <mc:AlternateContent xmlns:mc="http://schemas.openxmlformats.org/markup-compatibility/2006">
              <mc:Choice xmlns:v="urn:schemas-microsoft-com:vml" Requires="v">
                <p:oleObj spid="_x0000_s11268" name="Imagen" r:id="rId4" imgW="2141525" imgH="910742" progId="MS_ClipArt_Gallery.2">
                  <p:embed/>
                </p:oleObj>
              </mc:Choice>
              <mc:Fallback>
                <p:oleObj name="Imagen" r:id="rId4" imgW="2141525" imgH="910742" progId="MS_ClipArt_Gallery.2">
                  <p:embed/>
                  <p:pic>
                    <p:nvPicPr>
                      <p:cNvPr id="28675" name="Object 2">
                        <a:extLst>
                          <a:ext uri="{FF2B5EF4-FFF2-40B4-BE49-F238E27FC236}">
                            <a16:creationId xmlns:a16="http://schemas.microsoft.com/office/drawing/2014/main" id="{0DDC00F7-71B1-4E48-AAEF-081710ABE9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124200"/>
                        <a:ext cx="91440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3" name="Rectangle 3">
            <a:extLst>
              <a:ext uri="{FF2B5EF4-FFF2-40B4-BE49-F238E27FC236}">
                <a16:creationId xmlns:a16="http://schemas.microsoft.com/office/drawing/2014/main" id="{B3E01B3F-8F13-4D1C-9ABF-048D0483E739}"/>
              </a:ext>
            </a:extLst>
          </p:cNvPr>
          <p:cNvSpPr>
            <a:spLocks noGrp="1" noChangeArrowheads="1"/>
          </p:cNvSpPr>
          <p:nvPr>
            <p:ph type="body" sz="half" idx="2"/>
          </p:nvPr>
        </p:nvSpPr>
        <p:spPr>
          <a:xfrm>
            <a:off x="2057400" y="381000"/>
            <a:ext cx="7924800" cy="3352800"/>
          </a:xfrm>
          <a:noFill/>
        </p:spPr>
        <p:txBody>
          <a:bodyPr/>
          <a:lstStyle/>
          <a:p>
            <a:pPr>
              <a:spcBef>
                <a:spcPts val="500"/>
              </a:spcBef>
              <a:spcAft>
                <a:spcPts val="500"/>
              </a:spcAft>
              <a:buFont typeface="Symbol" panose="05050102010706020507" pitchFamily="18" charset="2"/>
              <a:buChar char="·"/>
            </a:pPr>
            <a:r>
              <a:rPr lang="es-MX" altLang="es-ES"/>
              <a:t>En 1961, el virus de Oropouche causó 11.000 infecciones. </a:t>
            </a:r>
          </a:p>
          <a:p>
            <a:pPr lvl="1">
              <a:spcBef>
                <a:spcPts val="500"/>
              </a:spcBef>
              <a:spcAft>
                <a:spcPts val="500"/>
              </a:spcAft>
              <a:buFont typeface="Symbol" panose="05050102010706020507" pitchFamily="18" charset="2"/>
              <a:buChar char="·"/>
            </a:pPr>
            <a:r>
              <a:rPr lang="es-MX" altLang="es-ES" b="1"/>
              <a:t>Durante la construcción de la carretera cambió del hábitat del nosquito vector que favorecieron su proliferación</a:t>
            </a:r>
            <a:r>
              <a:rPr lang="es-MX" altLang="es-ES"/>
              <a:t> </a:t>
            </a:r>
            <a:endParaRPr lang="es-MX" altLang="es-ES" b="1"/>
          </a:p>
          <a:p>
            <a:pPr lvl="1">
              <a:spcBef>
                <a:spcPts val="500"/>
              </a:spcBef>
              <a:spcAft>
                <a:spcPts val="500"/>
              </a:spcAft>
              <a:buFont typeface="Symbol" panose="05050102010706020507" pitchFamily="18" charset="2"/>
              <a:buChar char="·"/>
            </a:pPr>
            <a:r>
              <a:rPr lang="es-MX" altLang="es-ES" b="1"/>
              <a:t>Hubo una explosión de la población de mosquitoshupadores, de los cuales se aisló el virus en 1980</a:t>
            </a:r>
            <a:r>
              <a:rPr lang="es-MX" altLang="es-E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TIGO.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anim calcmode="lin" valueType="num">
                                      <p:cBhvr additive="base">
                                        <p:cTn id="11"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72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LATIGO.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anim calcmode="lin" valueType="num">
                                      <p:cBhvr additive="base">
                                        <p:cTn id="15"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72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LAT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5 Marcador de pie de página">
            <a:extLst>
              <a:ext uri="{FF2B5EF4-FFF2-40B4-BE49-F238E27FC236}">
                <a16:creationId xmlns:a16="http://schemas.microsoft.com/office/drawing/2014/main" id="{FB1D9A32-0C6F-41DE-90E7-B9A48E9D0B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65540" name="Rectangle 4">
            <a:extLst>
              <a:ext uri="{FF2B5EF4-FFF2-40B4-BE49-F238E27FC236}">
                <a16:creationId xmlns:a16="http://schemas.microsoft.com/office/drawing/2014/main" id="{679E952D-5D25-4EA0-A1C0-76B1BE8CE0EC}"/>
              </a:ext>
            </a:extLst>
          </p:cNvPr>
          <p:cNvSpPr>
            <a:spLocks noGrp="1" noChangeArrowheads="1"/>
          </p:cNvSpPr>
          <p:nvPr>
            <p:ph type="body" sz="half" idx="2"/>
          </p:nvPr>
        </p:nvSpPr>
        <p:spPr>
          <a:xfrm>
            <a:off x="1814513" y="1782763"/>
            <a:ext cx="4267200" cy="5029200"/>
          </a:xfrm>
        </p:spPr>
        <p:txBody>
          <a:bodyPr/>
          <a:lstStyle/>
          <a:p>
            <a:pPr>
              <a:defRPr/>
            </a:pPr>
            <a:r>
              <a:rPr lang="es-CO" altLang="es-ES" dirty="0">
                <a:solidFill>
                  <a:srgbClr val="D60000"/>
                </a:solidFill>
                <a:effectLst>
                  <a:outerShdw blurRad="38100" dist="38100" dir="2700000" algn="tl">
                    <a:srgbClr val="000000"/>
                  </a:outerShdw>
                </a:effectLst>
              </a:rPr>
              <a:t>Represas:</a:t>
            </a:r>
            <a:r>
              <a:rPr lang="es-CO" altLang="es-ES" dirty="0"/>
              <a:t>  </a:t>
            </a:r>
            <a:r>
              <a:rPr lang="es-CO" altLang="es-ES" dirty="0" err="1"/>
              <a:t>Schistosomiasis</a:t>
            </a:r>
            <a:r>
              <a:rPr lang="es-CO" altLang="es-ES" dirty="0"/>
              <a:t>, fiebre del Valle </a:t>
            </a:r>
          </a:p>
          <a:p>
            <a:pPr>
              <a:defRPr/>
            </a:pPr>
            <a:r>
              <a:rPr lang="es-CO" altLang="es-ES" dirty="0">
                <a:solidFill>
                  <a:srgbClr val="D60000"/>
                </a:solidFill>
                <a:effectLst>
                  <a:outerShdw blurRad="38100" dist="38100" dir="2700000" algn="tl">
                    <a:srgbClr val="000000"/>
                  </a:outerShdw>
                </a:effectLst>
              </a:rPr>
              <a:t>Agricultura:</a:t>
            </a:r>
            <a:r>
              <a:rPr lang="es-CO" altLang="es-ES" dirty="0"/>
              <a:t>          Fiebre hemorrágica argentina          </a:t>
            </a:r>
            <a:r>
              <a:rPr lang="es-CO" altLang="es-ES" dirty="0" err="1"/>
              <a:t>Hantaan</a:t>
            </a:r>
            <a:r>
              <a:rPr lang="es-CO" altLang="es-ES" dirty="0"/>
              <a:t> (fiebre hemorrágica coreana)</a:t>
            </a:r>
          </a:p>
          <a:p>
            <a:pPr>
              <a:defRPr/>
            </a:pPr>
            <a:r>
              <a:rPr lang="es-CO" altLang="es-ES" dirty="0">
                <a:solidFill>
                  <a:srgbClr val="D60000"/>
                </a:solidFill>
                <a:effectLst>
                  <a:outerShdw blurRad="38100" dist="38100" dir="2700000" algn="tl">
                    <a:srgbClr val="000000"/>
                  </a:outerShdw>
                </a:effectLst>
              </a:rPr>
              <a:t>Anomalías climáticas:</a:t>
            </a:r>
            <a:r>
              <a:rPr lang="es-CO" altLang="es-ES" dirty="0"/>
              <a:t> </a:t>
            </a:r>
            <a:r>
              <a:rPr lang="es-CO" altLang="es-ES" dirty="0" err="1"/>
              <a:t>Hantavirosis</a:t>
            </a:r>
            <a:r>
              <a:rPr lang="es-CO" altLang="es-ES" dirty="0"/>
              <a:t> pulmonar</a:t>
            </a:r>
            <a:endParaRPr lang="es-ES_tradnl" altLang="es-ES" dirty="0"/>
          </a:p>
        </p:txBody>
      </p:sp>
      <p:graphicFrame>
        <p:nvGraphicFramePr>
          <p:cNvPr id="29700" name="Object 5">
            <a:extLst>
              <a:ext uri="{FF2B5EF4-FFF2-40B4-BE49-F238E27FC236}">
                <a16:creationId xmlns:a16="http://schemas.microsoft.com/office/drawing/2014/main" id="{BE6CFEB6-B8D5-4DF9-B6DC-6F743FF551B0}"/>
              </a:ext>
            </a:extLst>
          </p:cNvPr>
          <p:cNvGraphicFramePr>
            <a:graphicFrameLocks noChangeAspect="1"/>
          </p:cNvGraphicFramePr>
          <p:nvPr/>
        </p:nvGraphicFramePr>
        <p:xfrm>
          <a:off x="5905500" y="1738314"/>
          <a:ext cx="4762500" cy="5119687"/>
        </p:xfrm>
        <a:graphic>
          <a:graphicData uri="http://schemas.openxmlformats.org/presentationml/2006/ole">
            <mc:AlternateContent xmlns:mc="http://schemas.openxmlformats.org/markup-compatibility/2006">
              <mc:Choice xmlns:v="urn:schemas-microsoft-com:vml" Requires="v">
                <p:oleObj spid="_x0000_s12292" name="Imagen" r:id="rId4" imgW="4762500" imgH="5119688" progId="MS_ClipArt_Gallery.2">
                  <p:embed/>
                </p:oleObj>
              </mc:Choice>
              <mc:Fallback>
                <p:oleObj name="Imagen" r:id="rId4" imgW="4762500" imgH="5119688" progId="MS_ClipArt_Gallery.2">
                  <p:embed/>
                  <p:pic>
                    <p:nvPicPr>
                      <p:cNvPr id="29700" name="Object 5">
                        <a:extLst>
                          <a:ext uri="{FF2B5EF4-FFF2-40B4-BE49-F238E27FC236}">
                            <a16:creationId xmlns:a16="http://schemas.microsoft.com/office/drawing/2014/main" id="{BE6CFEB6-B8D5-4DF9-B6DC-6F743FF551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1738314"/>
                        <a:ext cx="4762500" cy="511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 calcmode="lin" valueType="num">
                                      <p:cBhvr additive="base">
                                        <p:cTn id="7" dur="500" fill="hold"/>
                                        <p:tgtEl>
                                          <p:spTgt spid="655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TIG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40">
                                            <p:txEl>
                                              <p:pRg st="1" end="1"/>
                                            </p:txEl>
                                          </p:spTgt>
                                        </p:tgtEl>
                                        <p:attrNameLst>
                                          <p:attrName>style.visibility</p:attrName>
                                        </p:attrNameLst>
                                      </p:cBhvr>
                                      <p:to>
                                        <p:strVal val="visible"/>
                                      </p:to>
                                    </p:set>
                                    <p:anim calcmode="lin" valueType="num">
                                      <p:cBhvr additive="base">
                                        <p:cTn id="13" dur="500" fill="hold"/>
                                        <p:tgtEl>
                                          <p:spTgt spid="655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4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TIGO.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40">
                                            <p:txEl>
                                              <p:pRg st="2" end="2"/>
                                            </p:txEl>
                                          </p:spTgt>
                                        </p:tgtEl>
                                        <p:attrNameLst>
                                          <p:attrName>style.visibility</p:attrName>
                                        </p:attrNameLst>
                                      </p:cBhvr>
                                      <p:to>
                                        <p:strVal val="visible"/>
                                      </p:to>
                                    </p:set>
                                    <p:anim calcmode="lin" valueType="num">
                                      <p:cBhvr additive="base">
                                        <p:cTn id="19" dur="500" fill="hold"/>
                                        <p:tgtEl>
                                          <p:spTgt spid="655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AT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Marcador de pie de página">
            <a:extLst>
              <a:ext uri="{FF2B5EF4-FFF2-40B4-BE49-F238E27FC236}">
                <a16:creationId xmlns:a16="http://schemas.microsoft.com/office/drawing/2014/main" id="{7849A9CF-8367-4384-A90D-77BB739FA9B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59394" name="Rectangle 2">
            <a:extLst>
              <a:ext uri="{FF2B5EF4-FFF2-40B4-BE49-F238E27FC236}">
                <a16:creationId xmlns:a16="http://schemas.microsoft.com/office/drawing/2014/main" id="{33A3B1F5-55E4-4B2F-8AFB-B5950322DC0D}"/>
              </a:ext>
            </a:extLst>
          </p:cNvPr>
          <p:cNvSpPr>
            <a:spLocks noGrp="1" noChangeArrowheads="1"/>
          </p:cNvSpPr>
          <p:nvPr>
            <p:ph type="title"/>
          </p:nvPr>
        </p:nvSpPr>
        <p:spPr/>
        <p:txBody>
          <a:bodyPr/>
          <a:lstStyle/>
          <a:p>
            <a:pPr>
              <a:defRPr/>
            </a:pPr>
            <a:r>
              <a:rPr lang="es-ES" altLang="es-ES" sz="3200" b="1" i="1">
                <a:solidFill>
                  <a:srgbClr val="FF3300"/>
                </a:solidFill>
                <a:effectLst>
                  <a:outerShdw blurRad="38100" dist="38100" dir="2700000" algn="tl">
                    <a:srgbClr val="000000"/>
                  </a:outerShdw>
                </a:effectLst>
              </a:rPr>
              <a:t>Cambios demográficos y del estilo de vida</a:t>
            </a:r>
            <a:endParaRPr lang="es-ES_tradnl" altLang="es-ES"/>
          </a:p>
        </p:txBody>
      </p:sp>
      <p:sp>
        <p:nvSpPr>
          <p:cNvPr id="30724" name="Rectangle 3">
            <a:extLst>
              <a:ext uri="{FF2B5EF4-FFF2-40B4-BE49-F238E27FC236}">
                <a16:creationId xmlns:a16="http://schemas.microsoft.com/office/drawing/2014/main" id="{8AFEC5B8-7F38-45F5-8E02-7A8DAAA9CFD2}"/>
              </a:ext>
            </a:extLst>
          </p:cNvPr>
          <p:cNvSpPr>
            <a:spLocks noGrp="1" noChangeArrowheads="1"/>
          </p:cNvSpPr>
          <p:nvPr>
            <p:ph type="body" sz="half" idx="1"/>
          </p:nvPr>
        </p:nvSpPr>
        <p:spPr>
          <a:xfrm>
            <a:off x="3276600" y="2286000"/>
            <a:ext cx="4724400" cy="3276600"/>
          </a:xfrm>
        </p:spPr>
        <p:txBody>
          <a:bodyPr/>
          <a:lstStyle/>
          <a:p>
            <a:r>
              <a:rPr lang="es-ES" altLang="es-ES"/>
              <a:t>Determinan hacinamiento en barrios con alto grado de:</a:t>
            </a:r>
          </a:p>
          <a:p>
            <a:pPr lvl="1"/>
            <a:r>
              <a:rPr lang="es-ES" altLang="es-ES" b="1"/>
              <a:t>Exclusión social</a:t>
            </a:r>
          </a:p>
          <a:p>
            <a:pPr lvl="1"/>
            <a:r>
              <a:rPr lang="es-ES" altLang="es-ES" b="1"/>
              <a:t>Vivienda inadecuada</a:t>
            </a:r>
          </a:p>
          <a:p>
            <a:pPr lvl="1"/>
            <a:r>
              <a:rPr lang="es-ES" altLang="es-ES" b="1"/>
              <a:t>Falta de servicios básicos </a:t>
            </a:r>
          </a:p>
          <a:p>
            <a:pPr lvl="1"/>
            <a:r>
              <a:rPr lang="es-ES" altLang="es-ES" b="1"/>
              <a:t>Condiciones antihigiénicas</a:t>
            </a:r>
            <a:br>
              <a:rPr lang="es-ES" altLang="es-ES"/>
            </a:br>
            <a:endParaRPr lang="es-ES_tradnl" altLang="es-ES"/>
          </a:p>
        </p:txBody>
      </p:sp>
      <p:graphicFrame>
        <p:nvGraphicFramePr>
          <p:cNvPr id="30725" name="Object 716">
            <a:extLst>
              <a:ext uri="{FF2B5EF4-FFF2-40B4-BE49-F238E27FC236}">
                <a16:creationId xmlns:a16="http://schemas.microsoft.com/office/drawing/2014/main" id="{945F001F-8C3D-4DA0-A96B-2A17D91247E7}"/>
              </a:ext>
            </a:extLst>
          </p:cNvPr>
          <p:cNvGraphicFramePr>
            <a:graphicFrameLocks noChangeAspect="1"/>
          </p:cNvGraphicFramePr>
          <p:nvPr/>
        </p:nvGraphicFramePr>
        <p:xfrm>
          <a:off x="8707438" y="3962400"/>
          <a:ext cx="1960562" cy="2895600"/>
        </p:xfrm>
        <a:graphic>
          <a:graphicData uri="http://schemas.openxmlformats.org/presentationml/2006/ole">
            <mc:AlternateContent xmlns:mc="http://schemas.openxmlformats.org/markup-compatibility/2006">
              <mc:Choice xmlns:v="urn:schemas-microsoft-com:vml" Requires="v">
                <p:oleObj spid="_x0000_s13316" name="Imagen" r:id="rId3" imgW="1108253" imgH="1632204" progId="MS_ClipArt_Gallery.2">
                  <p:embed/>
                </p:oleObj>
              </mc:Choice>
              <mc:Fallback>
                <p:oleObj name="Imagen" r:id="rId3" imgW="1108253" imgH="1632204" progId="MS_ClipArt_Gallery.2">
                  <p:embed/>
                  <p:pic>
                    <p:nvPicPr>
                      <p:cNvPr id="30725" name="Object 716">
                        <a:extLst>
                          <a:ext uri="{FF2B5EF4-FFF2-40B4-BE49-F238E27FC236}">
                            <a16:creationId xmlns:a16="http://schemas.microsoft.com/office/drawing/2014/main" id="{945F001F-8C3D-4DA0-A96B-2A17D91247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438" y="3962400"/>
                        <a:ext cx="1960562"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26" name="Picture 809">
            <a:extLst>
              <a:ext uri="{FF2B5EF4-FFF2-40B4-BE49-F238E27FC236}">
                <a16:creationId xmlns:a16="http://schemas.microsoft.com/office/drawing/2014/main" id="{4DA5B793-8082-4E71-A561-683BD474A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681538"/>
            <a:ext cx="3322638" cy="217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5 Marcador de pie de página">
            <a:extLst>
              <a:ext uri="{FF2B5EF4-FFF2-40B4-BE49-F238E27FC236}">
                <a16:creationId xmlns:a16="http://schemas.microsoft.com/office/drawing/2014/main" id="{B30B18C6-1884-4864-9E71-844BC7FC2C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31747" name="Rectangle 3">
            <a:extLst>
              <a:ext uri="{FF2B5EF4-FFF2-40B4-BE49-F238E27FC236}">
                <a16:creationId xmlns:a16="http://schemas.microsoft.com/office/drawing/2014/main" id="{3370E162-7FCE-42E8-B1AC-9C49E79F1298}"/>
              </a:ext>
            </a:extLst>
          </p:cNvPr>
          <p:cNvSpPr>
            <a:spLocks noGrp="1" noChangeArrowheads="1"/>
          </p:cNvSpPr>
          <p:nvPr>
            <p:ph type="body" sz="half" idx="1"/>
          </p:nvPr>
        </p:nvSpPr>
        <p:spPr>
          <a:xfrm>
            <a:off x="2209800" y="1143000"/>
            <a:ext cx="4267200" cy="5181600"/>
          </a:xfrm>
          <a:solidFill>
            <a:srgbClr val="FFFFCC"/>
          </a:solidFill>
        </p:spPr>
        <p:txBody>
          <a:bodyPr/>
          <a:lstStyle/>
          <a:p>
            <a:r>
              <a:rPr lang="es-ES" altLang="es-ES"/>
              <a:t>Crecimiento y migraciones poblacionales (movimientos de áreas rurales a las ciudades)</a:t>
            </a:r>
          </a:p>
          <a:p>
            <a:r>
              <a:rPr lang="es-ES" altLang="es-ES"/>
              <a:t>Guerras o conflictos civiles</a:t>
            </a:r>
          </a:p>
          <a:p>
            <a:r>
              <a:rPr lang="es-ES" altLang="es-ES"/>
              <a:t>Decadencia urbana</a:t>
            </a:r>
          </a:p>
          <a:p>
            <a:r>
              <a:rPr lang="es-ES" altLang="es-ES"/>
              <a:t>Conducta sexual</a:t>
            </a:r>
          </a:p>
          <a:p>
            <a:r>
              <a:rPr lang="es-ES" altLang="es-ES"/>
              <a:t>Drogas intravenosas</a:t>
            </a:r>
          </a:p>
          <a:p>
            <a:r>
              <a:rPr lang="es-ES" altLang="es-ES"/>
              <a:t> Hacinamiento</a:t>
            </a:r>
          </a:p>
        </p:txBody>
      </p:sp>
      <p:sp>
        <p:nvSpPr>
          <p:cNvPr id="68612" name="Rectangle 4">
            <a:extLst>
              <a:ext uri="{FF2B5EF4-FFF2-40B4-BE49-F238E27FC236}">
                <a16:creationId xmlns:a16="http://schemas.microsoft.com/office/drawing/2014/main" id="{24F153C6-5369-4FB2-8700-621F7D89155D}"/>
              </a:ext>
            </a:extLst>
          </p:cNvPr>
          <p:cNvSpPr>
            <a:spLocks noGrp="1" noChangeArrowheads="1"/>
          </p:cNvSpPr>
          <p:nvPr>
            <p:ph type="body" sz="half" idx="2"/>
          </p:nvPr>
        </p:nvSpPr>
        <p:spPr>
          <a:xfrm>
            <a:off x="7086600" y="2133600"/>
            <a:ext cx="2971800" cy="3886200"/>
          </a:xfrm>
          <a:ln w="76200">
            <a:solidFill>
              <a:srgbClr val="CC9900"/>
            </a:solidFill>
            <a:miter lim="800000"/>
            <a:headEnd/>
            <a:tailEnd/>
          </a:ln>
        </p:spPr>
        <p:txBody>
          <a:bodyPr/>
          <a:lstStyle/>
          <a:p>
            <a:r>
              <a:rPr lang="es-ES" altLang="es-ES"/>
              <a:t>Introducción y diseminación de HIV y otras enfermedades de transmisión sexual.</a:t>
            </a:r>
          </a:p>
          <a:p>
            <a:r>
              <a:rPr lang="es-ES" altLang="es-ES"/>
              <a:t>Brotes de dengue;</a:t>
            </a:r>
            <a:endParaRPr lang="es-ES_tradnl" altLang="es-ES"/>
          </a:p>
        </p:txBody>
      </p:sp>
      <p:sp>
        <p:nvSpPr>
          <p:cNvPr id="31749" name="Rectangle 5">
            <a:extLst>
              <a:ext uri="{FF2B5EF4-FFF2-40B4-BE49-F238E27FC236}">
                <a16:creationId xmlns:a16="http://schemas.microsoft.com/office/drawing/2014/main" id="{CFA59211-9FE5-4D85-A023-5D48742FAEE8}"/>
              </a:ext>
            </a:extLst>
          </p:cNvPr>
          <p:cNvSpPr>
            <a:spLocks noChangeArrowheads="1"/>
          </p:cNvSpPr>
          <p:nvPr/>
        </p:nvSpPr>
        <p:spPr bwMode="auto">
          <a:xfrm>
            <a:off x="2566988" y="484188"/>
            <a:ext cx="4038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buClrTx/>
              <a:buSzTx/>
              <a:buFontTx/>
              <a:buChar char="•"/>
            </a:pPr>
            <a:r>
              <a:rPr lang="es-ES" altLang="es-ES" sz="2800" b="1"/>
              <a:t>Eventos sociales:</a:t>
            </a:r>
            <a:endParaRPr lang="es-ES_tradnl" altLang="es-ES" sz="2800" b="1"/>
          </a:p>
        </p:txBody>
      </p:sp>
      <p:sp>
        <p:nvSpPr>
          <p:cNvPr id="68614" name="AutoShape 6">
            <a:extLst>
              <a:ext uri="{FF2B5EF4-FFF2-40B4-BE49-F238E27FC236}">
                <a16:creationId xmlns:a16="http://schemas.microsoft.com/office/drawing/2014/main" id="{C5156D57-F222-45AB-AB5E-96A40FFE41BD}"/>
              </a:ext>
            </a:extLst>
          </p:cNvPr>
          <p:cNvSpPr>
            <a:spLocks noChangeArrowheads="1"/>
          </p:cNvSpPr>
          <p:nvPr/>
        </p:nvSpPr>
        <p:spPr bwMode="auto">
          <a:xfrm>
            <a:off x="6400800" y="3200400"/>
            <a:ext cx="990600" cy="914400"/>
          </a:xfrm>
          <a:prstGeom prst="rightArrow">
            <a:avLst>
              <a:gd name="adj1" fmla="val 50000"/>
              <a:gd name="adj2" fmla="val 2708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 calcmode="lin" valueType="num">
                                      <p:cBhvr additive="base">
                                        <p:cTn id="7" dur="500" fill="hold"/>
                                        <p:tgtEl>
                                          <p:spTgt spid="68614"/>
                                        </p:tgtEl>
                                        <p:attrNameLst>
                                          <p:attrName>ppt_x</p:attrName>
                                        </p:attrNameLst>
                                      </p:cBhvr>
                                      <p:tavLst>
                                        <p:tav tm="0">
                                          <p:val>
                                            <p:strVal val="0-#ppt_w/2"/>
                                          </p:val>
                                        </p:tav>
                                        <p:tav tm="100000">
                                          <p:val>
                                            <p:strVal val="#ppt_x"/>
                                          </p:val>
                                        </p:tav>
                                      </p:tavLst>
                                    </p:anim>
                                    <p:anim calcmode="lin" valueType="num">
                                      <p:cBhvr additive="base">
                                        <p:cTn id="8" dur="500" fill="hold"/>
                                        <p:tgtEl>
                                          <p:spTgt spid="686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TIG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2">
                                            <p:txEl>
                                              <p:pRg st="0" end="0"/>
                                            </p:txEl>
                                          </p:spTgt>
                                        </p:tgtEl>
                                        <p:attrNameLst>
                                          <p:attrName>style.visibility</p:attrName>
                                        </p:attrNameLst>
                                      </p:cBhvr>
                                      <p:to>
                                        <p:strVal val="visible"/>
                                      </p:to>
                                    </p:set>
                                    <p:anim calcmode="lin" valueType="num">
                                      <p:cBhvr additive="base">
                                        <p:cTn id="13" dur="500" fill="hold"/>
                                        <p:tgtEl>
                                          <p:spTgt spid="6861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6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TIGO.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2">
                                            <p:txEl>
                                              <p:pRg st="1" end="1"/>
                                            </p:txEl>
                                          </p:spTgt>
                                        </p:tgtEl>
                                        <p:attrNameLst>
                                          <p:attrName>style.visibility</p:attrName>
                                        </p:attrNameLst>
                                      </p:cBhvr>
                                      <p:to>
                                        <p:strVal val="visible"/>
                                      </p:to>
                                    </p:set>
                                    <p:anim calcmode="lin" valueType="num">
                                      <p:cBhvr additive="base">
                                        <p:cTn id="19" dur="500" fill="hold"/>
                                        <p:tgtEl>
                                          <p:spTgt spid="6861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86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T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utoUpdateAnimBg="0"/>
      <p:bldP spid="686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Marcador de pie de página">
            <a:extLst>
              <a:ext uri="{FF2B5EF4-FFF2-40B4-BE49-F238E27FC236}">
                <a16:creationId xmlns:a16="http://schemas.microsoft.com/office/drawing/2014/main" id="{2CB68F2C-F73D-4443-8CC0-8E6DBB8714A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60418" name="Rectangle 2">
            <a:extLst>
              <a:ext uri="{FF2B5EF4-FFF2-40B4-BE49-F238E27FC236}">
                <a16:creationId xmlns:a16="http://schemas.microsoft.com/office/drawing/2014/main" id="{09C5F903-D9B6-4146-AEE0-184F268A4386}"/>
              </a:ext>
            </a:extLst>
          </p:cNvPr>
          <p:cNvSpPr>
            <a:spLocks noGrp="1" noChangeArrowheads="1"/>
          </p:cNvSpPr>
          <p:nvPr>
            <p:ph type="title"/>
          </p:nvPr>
        </p:nvSpPr>
        <p:spPr/>
        <p:txBody>
          <a:bodyPr/>
          <a:lstStyle/>
          <a:p>
            <a:pPr>
              <a:defRPr/>
            </a:pPr>
            <a:r>
              <a:rPr lang="es-ES" altLang="es-ES" sz="3200" b="1" i="1">
                <a:solidFill>
                  <a:srgbClr val="FF3300"/>
                </a:solidFill>
                <a:effectLst>
                  <a:outerShdw blurRad="38100" dist="38100" dir="2700000" algn="tl">
                    <a:srgbClr val="000000"/>
                  </a:outerShdw>
                </a:effectLst>
              </a:rPr>
              <a:t>Manejo inadecuado de alimentos</a:t>
            </a:r>
            <a:endParaRPr lang="es-ES_tradnl" altLang="es-ES"/>
          </a:p>
        </p:txBody>
      </p:sp>
      <p:sp>
        <p:nvSpPr>
          <p:cNvPr id="32772" name="Rectangle 3">
            <a:extLst>
              <a:ext uri="{FF2B5EF4-FFF2-40B4-BE49-F238E27FC236}">
                <a16:creationId xmlns:a16="http://schemas.microsoft.com/office/drawing/2014/main" id="{AFD2B468-2AB1-4DB2-9CA2-F161FF14429C}"/>
              </a:ext>
            </a:extLst>
          </p:cNvPr>
          <p:cNvSpPr>
            <a:spLocks noGrp="1" noChangeArrowheads="1"/>
          </p:cNvSpPr>
          <p:nvPr>
            <p:ph type="body" sz="half" idx="1"/>
          </p:nvPr>
        </p:nvSpPr>
        <p:spPr/>
        <p:txBody>
          <a:bodyPr/>
          <a:lstStyle/>
          <a:p>
            <a:r>
              <a:rPr lang="es-ES" altLang="es-ES"/>
              <a:t>Manejo inadecuado de alimentos en todas las etapas de producción, mercadeo y consumo, que determinan riesgos de contaminación</a:t>
            </a:r>
            <a:endParaRPr lang="es-ES_tradnl" altLang="es-ES"/>
          </a:p>
        </p:txBody>
      </p:sp>
      <p:graphicFrame>
        <p:nvGraphicFramePr>
          <p:cNvPr id="32773" name="Object 5">
            <a:extLst>
              <a:ext uri="{FF2B5EF4-FFF2-40B4-BE49-F238E27FC236}">
                <a16:creationId xmlns:a16="http://schemas.microsoft.com/office/drawing/2014/main" id="{56A92215-1D01-42EC-A252-BB0197B48894}"/>
              </a:ext>
            </a:extLst>
          </p:cNvPr>
          <p:cNvGraphicFramePr>
            <a:graphicFrameLocks noChangeAspect="1"/>
          </p:cNvGraphicFramePr>
          <p:nvPr/>
        </p:nvGraphicFramePr>
        <p:xfrm>
          <a:off x="6405564" y="2209800"/>
          <a:ext cx="3470275" cy="3810000"/>
        </p:xfrm>
        <a:graphic>
          <a:graphicData uri="http://schemas.openxmlformats.org/presentationml/2006/ole">
            <mc:AlternateContent xmlns:mc="http://schemas.openxmlformats.org/markup-compatibility/2006">
              <mc:Choice xmlns:v="urn:schemas-microsoft-com:vml" Requires="v">
                <p:oleObj spid="_x0000_s14340" name="Imagen" r:id="rId3" imgW="1651406" imgH="1813255" progId="MS_ClipArt_Gallery.2">
                  <p:embed/>
                </p:oleObj>
              </mc:Choice>
              <mc:Fallback>
                <p:oleObj name="Imagen" r:id="rId3" imgW="1651406" imgH="1813255" progId="MS_ClipArt_Gallery.2">
                  <p:embed/>
                  <p:pic>
                    <p:nvPicPr>
                      <p:cNvPr id="32773" name="Object 5">
                        <a:extLst>
                          <a:ext uri="{FF2B5EF4-FFF2-40B4-BE49-F238E27FC236}">
                            <a16:creationId xmlns:a16="http://schemas.microsoft.com/office/drawing/2014/main" id="{56A92215-1D01-42EC-A252-BB0197B48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564" y="2209800"/>
                        <a:ext cx="3470275"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Marcador de pie de página">
            <a:extLst>
              <a:ext uri="{FF2B5EF4-FFF2-40B4-BE49-F238E27FC236}">
                <a16:creationId xmlns:a16="http://schemas.microsoft.com/office/drawing/2014/main" id="{356800D5-4CF3-4478-851E-CD1DF8C6058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61442" name="Rectangle 2">
            <a:extLst>
              <a:ext uri="{FF2B5EF4-FFF2-40B4-BE49-F238E27FC236}">
                <a16:creationId xmlns:a16="http://schemas.microsoft.com/office/drawing/2014/main" id="{EE21997A-B285-451A-BA2E-17291DE0D586}"/>
              </a:ext>
            </a:extLst>
          </p:cNvPr>
          <p:cNvSpPr>
            <a:spLocks noGrp="1" noChangeArrowheads="1"/>
          </p:cNvSpPr>
          <p:nvPr>
            <p:ph type="title"/>
          </p:nvPr>
        </p:nvSpPr>
        <p:spPr>
          <a:xfrm>
            <a:off x="2855914" y="228600"/>
            <a:ext cx="7202487" cy="896938"/>
          </a:xfrm>
        </p:spPr>
        <p:txBody>
          <a:bodyPr/>
          <a:lstStyle/>
          <a:p>
            <a:pPr>
              <a:defRPr/>
            </a:pPr>
            <a:r>
              <a:rPr lang="es-ES_tradnl" altLang="es-ES" sz="3200" b="1" i="1" dirty="0">
                <a:solidFill>
                  <a:srgbClr val="FF3300"/>
                </a:solidFill>
                <a:effectLst>
                  <a:outerShdw blurRad="38100" dist="38100" dir="2700000" algn="tl">
                    <a:srgbClr val="000000"/>
                  </a:outerShdw>
                </a:effectLst>
              </a:rPr>
              <a:t>Viajes y comercio internacional</a:t>
            </a:r>
            <a:endParaRPr lang="es-ES_tradnl" altLang="es-ES" dirty="0"/>
          </a:p>
        </p:txBody>
      </p:sp>
      <p:sp>
        <p:nvSpPr>
          <p:cNvPr id="33796" name="Rectangle 4">
            <a:extLst>
              <a:ext uri="{FF2B5EF4-FFF2-40B4-BE49-F238E27FC236}">
                <a16:creationId xmlns:a16="http://schemas.microsoft.com/office/drawing/2014/main" id="{81AEA762-DBB6-4501-B5D0-78BE697428F3}"/>
              </a:ext>
            </a:extLst>
          </p:cNvPr>
          <p:cNvSpPr>
            <a:spLocks noGrp="1" noChangeArrowheads="1"/>
          </p:cNvSpPr>
          <p:nvPr>
            <p:ph type="body" sz="half" idx="2"/>
          </p:nvPr>
        </p:nvSpPr>
        <p:spPr>
          <a:xfrm>
            <a:off x="2971800" y="2819400"/>
            <a:ext cx="7010400" cy="3276600"/>
          </a:xfrm>
        </p:spPr>
        <p:txBody>
          <a:bodyPr/>
          <a:lstStyle/>
          <a:p>
            <a:r>
              <a:rPr lang="es-ES" altLang="es-ES"/>
              <a:t>Incremento de Los desplazamientos internacionales que facilitan el riesgo de infección y la introducción en países distantes</a:t>
            </a:r>
          </a:p>
          <a:p>
            <a:r>
              <a:rPr lang="es-ES" altLang="es-ES"/>
              <a:t>En los desplazamientos nacionales tienen igual riesgo</a:t>
            </a:r>
            <a:endParaRPr lang="es-ES_tradnl" altLang="es-ES"/>
          </a:p>
        </p:txBody>
      </p:sp>
      <p:graphicFrame>
        <p:nvGraphicFramePr>
          <p:cNvPr id="33797" name="Object 5">
            <a:extLst>
              <a:ext uri="{FF2B5EF4-FFF2-40B4-BE49-F238E27FC236}">
                <a16:creationId xmlns:a16="http://schemas.microsoft.com/office/drawing/2014/main" id="{F4D1D2A5-9561-4420-8F0E-EFC16C3A7994}"/>
              </a:ext>
            </a:extLst>
          </p:cNvPr>
          <p:cNvGraphicFramePr>
            <a:graphicFrameLocks noChangeAspect="1"/>
          </p:cNvGraphicFramePr>
          <p:nvPr/>
        </p:nvGraphicFramePr>
        <p:xfrm>
          <a:off x="1905000" y="1125539"/>
          <a:ext cx="3886200" cy="1273175"/>
        </p:xfrm>
        <a:graphic>
          <a:graphicData uri="http://schemas.openxmlformats.org/presentationml/2006/ole">
            <mc:AlternateContent xmlns:mc="http://schemas.openxmlformats.org/markup-compatibility/2006">
              <mc:Choice xmlns:v="urn:schemas-microsoft-com:vml" Requires="v">
                <p:oleObj spid="_x0000_s15366" name="Imagen" r:id="rId3" imgW="5799138" imgH="1485900" progId="MS_ClipArt_Gallery.2">
                  <p:embed/>
                </p:oleObj>
              </mc:Choice>
              <mc:Fallback>
                <p:oleObj name="Imagen" r:id="rId3" imgW="5799138" imgH="1485900" progId="MS_ClipArt_Gallery.2">
                  <p:embed/>
                  <p:pic>
                    <p:nvPicPr>
                      <p:cNvPr id="33797" name="Object 5">
                        <a:extLst>
                          <a:ext uri="{FF2B5EF4-FFF2-40B4-BE49-F238E27FC236}">
                            <a16:creationId xmlns:a16="http://schemas.microsoft.com/office/drawing/2014/main" id="{F4D1D2A5-9561-4420-8F0E-EFC16C3A7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125539"/>
                        <a:ext cx="38862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8" name="Object 7">
            <a:extLst>
              <a:ext uri="{FF2B5EF4-FFF2-40B4-BE49-F238E27FC236}">
                <a16:creationId xmlns:a16="http://schemas.microsoft.com/office/drawing/2014/main" id="{03963310-96ED-4818-BBE7-AF2FB23BC23A}"/>
              </a:ext>
            </a:extLst>
          </p:cNvPr>
          <p:cNvGraphicFramePr>
            <a:graphicFrameLocks noChangeAspect="1"/>
          </p:cNvGraphicFramePr>
          <p:nvPr/>
        </p:nvGraphicFramePr>
        <p:xfrm>
          <a:off x="7010400" y="5029200"/>
          <a:ext cx="2514600" cy="1250950"/>
        </p:xfrm>
        <a:graphic>
          <a:graphicData uri="http://schemas.openxmlformats.org/presentationml/2006/ole">
            <mc:AlternateContent xmlns:mc="http://schemas.openxmlformats.org/markup-compatibility/2006">
              <mc:Choice xmlns:v="urn:schemas-microsoft-com:vml" Requires="v">
                <p:oleObj spid="_x0000_s15367" name="Imagen" r:id="rId5" imgW="2515514" imgH="1251814" progId="MS_ClipArt_Gallery.2">
                  <p:embed/>
                </p:oleObj>
              </mc:Choice>
              <mc:Fallback>
                <p:oleObj name="Imagen" r:id="rId5" imgW="2515514" imgH="1251814" progId="MS_ClipArt_Gallery.2">
                  <p:embed/>
                  <p:pic>
                    <p:nvPicPr>
                      <p:cNvPr id="33798" name="Object 7">
                        <a:extLst>
                          <a:ext uri="{FF2B5EF4-FFF2-40B4-BE49-F238E27FC236}">
                            <a16:creationId xmlns:a16="http://schemas.microsoft.com/office/drawing/2014/main" id="{03963310-96ED-4818-BBE7-AF2FB23BC2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5029200"/>
                        <a:ext cx="2514600" cy="125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4624A-6FA2-4F36-873A-267A824BDECC}"/>
              </a:ext>
            </a:extLst>
          </p:cNvPr>
          <p:cNvSpPr>
            <a:spLocks noGrp="1"/>
          </p:cNvSpPr>
          <p:nvPr>
            <p:ph type="title"/>
          </p:nvPr>
        </p:nvSpPr>
        <p:spPr>
          <a:xfrm>
            <a:off x="1097280" y="286603"/>
            <a:ext cx="10058400" cy="957997"/>
          </a:xfrm>
        </p:spPr>
        <p:txBody>
          <a:bodyPr/>
          <a:lstStyle/>
          <a:p>
            <a:r>
              <a:rPr lang="es-ES_tradnl" altLang="es-ES" b="1" dirty="0">
                <a:solidFill>
                  <a:srgbClr val="0000FF"/>
                </a:solidFill>
              </a:rPr>
              <a:t>TRANSICIÓN EPIDEMIOLÓGICA</a:t>
            </a:r>
            <a:endParaRPr lang="es-EC" dirty="0"/>
          </a:p>
        </p:txBody>
      </p:sp>
      <p:sp>
        <p:nvSpPr>
          <p:cNvPr id="3" name="Marcador de contenido 2">
            <a:extLst>
              <a:ext uri="{FF2B5EF4-FFF2-40B4-BE49-F238E27FC236}">
                <a16:creationId xmlns:a16="http://schemas.microsoft.com/office/drawing/2014/main" id="{99E800C8-9F73-4056-AA94-B1539A40158C}"/>
              </a:ext>
            </a:extLst>
          </p:cNvPr>
          <p:cNvSpPr>
            <a:spLocks noGrp="1"/>
          </p:cNvSpPr>
          <p:nvPr>
            <p:ph idx="1"/>
          </p:nvPr>
        </p:nvSpPr>
        <p:spPr>
          <a:xfrm>
            <a:off x="596900" y="1689100"/>
            <a:ext cx="11112500" cy="4673600"/>
          </a:xfrm>
        </p:spPr>
        <p:txBody>
          <a:bodyPr>
            <a:normAutofit/>
          </a:bodyPr>
          <a:lstStyle/>
          <a:p>
            <a:r>
              <a:rPr lang="es-MX" dirty="0"/>
              <a:t>Esta transición epidemiológica es el resultado de varios factores relacionados entre sí:</a:t>
            </a:r>
          </a:p>
          <a:p>
            <a:r>
              <a:rPr lang="es-MX" b="1" dirty="0"/>
              <a:t>Cambios demográficos</a:t>
            </a:r>
            <a:r>
              <a:rPr lang="es-MX" dirty="0"/>
              <a:t>: la reducción en mortalidad infantil conlleva a una reducción en las tasas de fertilidad. Como consecuencia, un mayor porcentaje de la población llega a la edad adulta y desarrollará enfermedades típicas de adultos.</a:t>
            </a:r>
          </a:p>
          <a:p>
            <a:r>
              <a:rPr lang="es-MX" b="1" dirty="0"/>
              <a:t>Cambios en los factores de riesgo</a:t>
            </a:r>
            <a:r>
              <a:rPr lang="es-MX" dirty="0"/>
              <a:t>: esto incluye cambios en la abundancia, distribución y/o virulencia de microorganismos patógenos, factores ambientales —frecuentemente causados por la actividad humana— que pueden causar enfermedades, y factores sociales y culturales, como por ejemplo estilo de vida y tipo de dieta.</a:t>
            </a:r>
          </a:p>
          <a:p>
            <a:r>
              <a:rPr lang="es-MX" b="1" dirty="0"/>
              <a:t>Prácticas de la medicina moderna</a:t>
            </a:r>
            <a:r>
              <a:rPr lang="es-MX" dirty="0"/>
              <a:t>: las vacunas constituyen sin duda el mayor logro de la salud pública —cada año evitan de 2 a 3 millones de muertes por enfermedades como la difteria, el tétanos y la tosferina; han permitido erradicar la viruela, y prácticamente erradicar la polio.  El descubrimiento de la penicilina en el siglo 20 fue otro punto de inflexión en la medicina moderna y desde entonces los antibióticos han salvado cientos de millones de vidas.</a:t>
            </a:r>
            <a:endParaRPr lang="es-EC" dirty="0"/>
          </a:p>
        </p:txBody>
      </p:sp>
    </p:spTree>
    <p:extLst>
      <p:ext uri="{BB962C8B-B14F-4D97-AF65-F5344CB8AC3E}">
        <p14:creationId xmlns:p14="http://schemas.microsoft.com/office/powerpoint/2010/main" val="236279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Marcador de pie de página">
            <a:extLst>
              <a:ext uri="{FF2B5EF4-FFF2-40B4-BE49-F238E27FC236}">
                <a16:creationId xmlns:a16="http://schemas.microsoft.com/office/drawing/2014/main" id="{A37D184A-2E1B-456D-AF21-0E727675AFB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34819" name="Rectangle 3">
            <a:extLst>
              <a:ext uri="{FF2B5EF4-FFF2-40B4-BE49-F238E27FC236}">
                <a16:creationId xmlns:a16="http://schemas.microsoft.com/office/drawing/2014/main" id="{1D530F79-0913-4F4B-8FBE-0046FCF63A72}"/>
              </a:ext>
            </a:extLst>
          </p:cNvPr>
          <p:cNvSpPr>
            <a:spLocks noGrp="1" noChangeArrowheads="1"/>
          </p:cNvSpPr>
          <p:nvPr>
            <p:ph type="body" sz="half" idx="1"/>
          </p:nvPr>
        </p:nvSpPr>
        <p:spPr/>
        <p:txBody>
          <a:bodyPr/>
          <a:lstStyle/>
          <a:p>
            <a:r>
              <a:rPr lang="es-ES" altLang="es-ES"/>
              <a:t>Viajes aéreos; movimientos amplios de personas y mercancias</a:t>
            </a:r>
            <a:endParaRPr lang="es-ES_tradnl" altLang="es-ES"/>
          </a:p>
        </p:txBody>
      </p:sp>
      <p:sp>
        <p:nvSpPr>
          <p:cNvPr id="34820" name="Rectangle 4">
            <a:extLst>
              <a:ext uri="{FF2B5EF4-FFF2-40B4-BE49-F238E27FC236}">
                <a16:creationId xmlns:a16="http://schemas.microsoft.com/office/drawing/2014/main" id="{73847025-0F78-4915-9D65-2ED580F7BDD6}"/>
              </a:ext>
            </a:extLst>
          </p:cNvPr>
          <p:cNvSpPr>
            <a:spLocks noGrp="1" noChangeArrowheads="1"/>
          </p:cNvSpPr>
          <p:nvPr>
            <p:ph type="body" sz="half" idx="2"/>
          </p:nvPr>
        </p:nvSpPr>
        <p:spPr>
          <a:xfrm>
            <a:off x="5410200" y="1981200"/>
            <a:ext cx="4572000" cy="4114800"/>
          </a:xfrm>
        </p:spPr>
        <p:txBody>
          <a:bodyPr/>
          <a:lstStyle/>
          <a:p>
            <a:r>
              <a:rPr lang="es-ES" altLang="es-ES"/>
              <a:t>Diseminación de mosquitos vectores:</a:t>
            </a:r>
          </a:p>
          <a:p>
            <a:pPr lvl="1"/>
            <a:r>
              <a:rPr lang="es-ES" altLang="es-ES" b="1"/>
              <a:t>Malaria. </a:t>
            </a:r>
          </a:p>
          <a:p>
            <a:pPr lvl="1"/>
            <a:r>
              <a:rPr lang="es-ES" altLang="es-ES" b="1"/>
              <a:t>roedores transmisores de Hantavirus</a:t>
            </a:r>
            <a:endParaRPr lang="es-ES" altLang="es-ES"/>
          </a:p>
          <a:p>
            <a:r>
              <a:rPr lang="es-ES" altLang="es-ES"/>
              <a:t>Introducción del cólera en Sudamérica</a:t>
            </a:r>
          </a:p>
          <a:p>
            <a:r>
              <a:rPr lang="es-ES" altLang="es-ES"/>
              <a:t>Diseminación de V.Cholerae 0139.</a:t>
            </a:r>
            <a:endParaRPr lang="es-ES_tradnl" altLang="es-ES"/>
          </a:p>
        </p:txBody>
      </p:sp>
      <p:graphicFrame>
        <p:nvGraphicFramePr>
          <p:cNvPr id="34821" name="Object 5">
            <a:extLst>
              <a:ext uri="{FF2B5EF4-FFF2-40B4-BE49-F238E27FC236}">
                <a16:creationId xmlns:a16="http://schemas.microsoft.com/office/drawing/2014/main" id="{FAB5F7B0-3188-4422-8DD8-D896677FBFC9}"/>
              </a:ext>
            </a:extLst>
          </p:cNvPr>
          <p:cNvGraphicFramePr>
            <a:graphicFrameLocks noChangeAspect="1"/>
          </p:cNvGraphicFramePr>
          <p:nvPr/>
        </p:nvGraphicFramePr>
        <p:xfrm>
          <a:off x="2133600" y="4572001"/>
          <a:ext cx="3200400" cy="1109663"/>
        </p:xfrm>
        <a:graphic>
          <a:graphicData uri="http://schemas.openxmlformats.org/presentationml/2006/ole">
            <mc:AlternateContent xmlns:mc="http://schemas.openxmlformats.org/markup-compatibility/2006">
              <mc:Choice xmlns:v="urn:schemas-microsoft-com:vml" Requires="v">
                <p:oleObj spid="_x0000_s16388" name="Imagen" r:id="rId3" imgW="5981700" imgH="2073275" progId="MS_ClipArt_Gallery.2">
                  <p:embed/>
                </p:oleObj>
              </mc:Choice>
              <mc:Fallback>
                <p:oleObj name="Imagen" r:id="rId3" imgW="5981700" imgH="2073275" progId="MS_ClipArt_Gallery.2">
                  <p:embed/>
                  <p:pic>
                    <p:nvPicPr>
                      <p:cNvPr id="34821" name="Object 5">
                        <a:extLst>
                          <a:ext uri="{FF2B5EF4-FFF2-40B4-BE49-F238E27FC236}">
                            <a16:creationId xmlns:a16="http://schemas.microsoft.com/office/drawing/2014/main" id="{FAB5F7B0-3188-4422-8DD8-D896677FB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572001"/>
                        <a:ext cx="3200400" cy="110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Marcador de pie de página">
            <a:extLst>
              <a:ext uri="{FF2B5EF4-FFF2-40B4-BE49-F238E27FC236}">
                <a16:creationId xmlns:a16="http://schemas.microsoft.com/office/drawing/2014/main" id="{91BC3283-432E-407F-8051-2CAF00FE4DE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62466" name="Rectangle 2">
            <a:extLst>
              <a:ext uri="{FF2B5EF4-FFF2-40B4-BE49-F238E27FC236}">
                <a16:creationId xmlns:a16="http://schemas.microsoft.com/office/drawing/2014/main" id="{FBA98AD6-0EF2-4576-8CC3-BCBA2EE1F2E2}"/>
              </a:ext>
            </a:extLst>
          </p:cNvPr>
          <p:cNvSpPr>
            <a:spLocks noGrp="1" noChangeArrowheads="1"/>
          </p:cNvSpPr>
          <p:nvPr>
            <p:ph type="title"/>
          </p:nvPr>
        </p:nvSpPr>
        <p:spPr>
          <a:xfrm>
            <a:off x="2133600" y="304800"/>
            <a:ext cx="7772400" cy="2438400"/>
          </a:xfrm>
        </p:spPr>
        <p:txBody>
          <a:bodyPr/>
          <a:lstStyle/>
          <a:p>
            <a:pPr>
              <a:defRPr/>
            </a:pPr>
            <a:r>
              <a:rPr lang="es-ES" altLang="es-ES" sz="3200" b="1" i="1">
                <a:solidFill>
                  <a:srgbClr val="FF3300"/>
                </a:solidFill>
                <a:effectLst>
                  <a:outerShdw blurRad="38100" dist="38100" dir="2700000" algn="tl">
                    <a:srgbClr val="000000"/>
                  </a:outerShdw>
                </a:effectLst>
              </a:rPr>
              <a:t>Sistemas de vigilancia epidemiológica, de diagnóstico, y de comunicación sanitaria con grados distintos de desarrollo</a:t>
            </a:r>
            <a:endParaRPr lang="es-ES_tradnl" altLang="es-ES"/>
          </a:p>
        </p:txBody>
      </p:sp>
      <p:sp>
        <p:nvSpPr>
          <p:cNvPr id="35844" name="Rectangle 3">
            <a:extLst>
              <a:ext uri="{FF2B5EF4-FFF2-40B4-BE49-F238E27FC236}">
                <a16:creationId xmlns:a16="http://schemas.microsoft.com/office/drawing/2014/main" id="{8D5B6A29-729C-4CA8-9B7C-D81C40E7B41F}"/>
              </a:ext>
            </a:extLst>
          </p:cNvPr>
          <p:cNvSpPr>
            <a:spLocks noGrp="1" noChangeArrowheads="1"/>
          </p:cNvSpPr>
          <p:nvPr>
            <p:ph type="body" sz="half" idx="1"/>
          </p:nvPr>
        </p:nvSpPr>
        <p:spPr>
          <a:xfrm>
            <a:off x="2209800" y="3048000"/>
            <a:ext cx="4191000" cy="3048000"/>
          </a:xfrm>
        </p:spPr>
        <p:txBody>
          <a:bodyPr/>
          <a:lstStyle/>
          <a:p>
            <a:r>
              <a:rPr lang="es-ES" altLang="es-ES"/>
              <a:t>Dificultan el conocimiento oportuno de la evolución de las enfermedades, que retardan o dificultan las medidas correctivas necesarias</a:t>
            </a:r>
            <a:endParaRPr lang="es-ES_tradnl" altLang="es-ES"/>
          </a:p>
        </p:txBody>
      </p:sp>
      <p:graphicFrame>
        <p:nvGraphicFramePr>
          <p:cNvPr id="35845" name="Object 5">
            <a:extLst>
              <a:ext uri="{FF2B5EF4-FFF2-40B4-BE49-F238E27FC236}">
                <a16:creationId xmlns:a16="http://schemas.microsoft.com/office/drawing/2014/main" id="{043D2C13-2C79-4E43-9678-7B5C0F165A22}"/>
              </a:ext>
            </a:extLst>
          </p:cNvPr>
          <p:cNvGraphicFramePr>
            <a:graphicFrameLocks noChangeAspect="1"/>
          </p:cNvGraphicFramePr>
          <p:nvPr/>
        </p:nvGraphicFramePr>
        <p:xfrm>
          <a:off x="6781800" y="2743201"/>
          <a:ext cx="3429000" cy="3160713"/>
        </p:xfrm>
        <a:graphic>
          <a:graphicData uri="http://schemas.openxmlformats.org/presentationml/2006/ole">
            <mc:AlternateContent xmlns:mc="http://schemas.openxmlformats.org/markup-compatibility/2006">
              <mc:Choice xmlns:v="urn:schemas-microsoft-com:vml" Requires="v">
                <p:oleObj spid="_x0000_s17412" name="Imagen" r:id="rId3" imgW="1920240" imgH="1769364" progId="MS_ClipArt_Gallery.2">
                  <p:embed/>
                </p:oleObj>
              </mc:Choice>
              <mc:Fallback>
                <p:oleObj name="Imagen" r:id="rId3" imgW="1920240" imgH="1769364" progId="MS_ClipArt_Gallery.2">
                  <p:embed/>
                  <p:pic>
                    <p:nvPicPr>
                      <p:cNvPr id="35845" name="Object 5">
                        <a:extLst>
                          <a:ext uri="{FF2B5EF4-FFF2-40B4-BE49-F238E27FC236}">
                            <a16:creationId xmlns:a16="http://schemas.microsoft.com/office/drawing/2014/main" id="{043D2C13-2C79-4E43-9678-7B5C0F165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743201"/>
                        <a:ext cx="3429000" cy="316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5 Marcador de pie de página">
            <a:extLst>
              <a:ext uri="{FF2B5EF4-FFF2-40B4-BE49-F238E27FC236}">
                <a16:creationId xmlns:a16="http://schemas.microsoft.com/office/drawing/2014/main" id="{45E39CE0-B7DA-4679-9CDF-87CC99856E1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36867" name="Rectangle 3">
            <a:extLst>
              <a:ext uri="{FF2B5EF4-FFF2-40B4-BE49-F238E27FC236}">
                <a16:creationId xmlns:a16="http://schemas.microsoft.com/office/drawing/2014/main" id="{822FA137-1668-4640-A9AF-C2406FE1342D}"/>
              </a:ext>
            </a:extLst>
          </p:cNvPr>
          <p:cNvSpPr>
            <a:spLocks noGrp="1" noChangeArrowheads="1"/>
          </p:cNvSpPr>
          <p:nvPr>
            <p:ph type="body" sz="half" idx="1"/>
          </p:nvPr>
        </p:nvSpPr>
        <p:spPr/>
        <p:txBody>
          <a:bodyPr/>
          <a:lstStyle/>
          <a:p>
            <a:r>
              <a:rPr lang="es-ES" altLang="es-ES"/>
              <a:t>Programas de prevención reducidas o en situación crítica</a:t>
            </a:r>
          </a:p>
          <a:p>
            <a:r>
              <a:rPr lang="es-ES" altLang="es-ES"/>
              <a:t>Saneamiento y medidas inadecuadas de control de vectores</a:t>
            </a:r>
            <a:br>
              <a:rPr lang="es-ES" altLang="es-ES"/>
            </a:br>
            <a:endParaRPr lang="es-ES_tradnl" altLang="es-ES"/>
          </a:p>
        </p:txBody>
      </p:sp>
      <p:sp>
        <p:nvSpPr>
          <p:cNvPr id="70660" name="Rectangle 4">
            <a:extLst>
              <a:ext uri="{FF2B5EF4-FFF2-40B4-BE49-F238E27FC236}">
                <a16:creationId xmlns:a16="http://schemas.microsoft.com/office/drawing/2014/main" id="{ABD99D9B-63B5-483B-82D5-C8279B72036A}"/>
              </a:ext>
            </a:extLst>
          </p:cNvPr>
          <p:cNvSpPr>
            <a:spLocks noGrp="1" noChangeArrowheads="1"/>
          </p:cNvSpPr>
          <p:nvPr>
            <p:ph type="body" sz="half" idx="2"/>
          </p:nvPr>
        </p:nvSpPr>
        <p:spPr/>
        <p:txBody>
          <a:bodyPr/>
          <a:lstStyle/>
          <a:p>
            <a:r>
              <a:rPr lang="es-ES" altLang="es-ES"/>
              <a:t>Remergencia de tuberculosis en los EEUU</a:t>
            </a:r>
          </a:p>
          <a:p>
            <a:r>
              <a:rPr lang="es-ES" altLang="es-ES"/>
              <a:t>Cólera en campamentos de refugiados en Africa</a:t>
            </a:r>
          </a:p>
          <a:p>
            <a:r>
              <a:rPr lang="es-ES" altLang="es-ES"/>
              <a:t>Remergencia de la difteria en la antigua Unión Soviética</a:t>
            </a:r>
            <a:endParaRPr lang="es-ES_tradnl" altLang="es-ES"/>
          </a:p>
        </p:txBody>
      </p:sp>
      <p:sp>
        <p:nvSpPr>
          <p:cNvPr id="36869" name="AutoShape 5">
            <a:extLst>
              <a:ext uri="{FF2B5EF4-FFF2-40B4-BE49-F238E27FC236}">
                <a16:creationId xmlns:a16="http://schemas.microsoft.com/office/drawing/2014/main" id="{5C5C1151-EAEA-43CD-A45C-8E3B977EE1E4}"/>
              </a:ext>
            </a:extLst>
          </p:cNvPr>
          <p:cNvSpPr>
            <a:spLocks noChangeArrowheads="1"/>
          </p:cNvSpPr>
          <p:nvPr/>
        </p:nvSpPr>
        <p:spPr bwMode="auto">
          <a:xfrm>
            <a:off x="5181600" y="3200400"/>
            <a:ext cx="990600" cy="1066800"/>
          </a:xfrm>
          <a:prstGeom prst="rightArrow">
            <a:avLst>
              <a:gd name="adj1" fmla="val 50000"/>
              <a:gd name="adj2" fmla="val 25000"/>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anim calcmode="lin" valueType="num">
                                      <p:cBhvr additive="base">
                                        <p:cTn id="7" dur="500" fill="hold"/>
                                        <p:tgtEl>
                                          <p:spTgt spid="706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TIG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60">
                                            <p:txEl>
                                              <p:pRg st="1" end="1"/>
                                            </p:txEl>
                                          </p:spTgt>
                                        </p:tgtEl>
                                        <p:attrNameLst>
                                          <p:attrName>style.visibility</p:attrName>
                                        </p:attrNameLst>
                                      </p:cBhvr>
                                      <p:to>
                                        <p:strVal val="visible"/>
                                      </p:to>
                                    </p:set>
                                    <p:anim calcmode="lin" valueType="num">
                                      <p:cBhvr additive="base">
                                        <p:cTn id="13" dur="500" fill="hold"/>
                                        <p:tgtEl>
                                          <p:spTgt spid="706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TIGO.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60">
                                            <p:txEl>
                                              <p:pRg st="2" end="2"/>
                                            </p:txEl>
                                          </p:spTgt>
                                        </p:tgtEl>
                                        <p:attrNameLst>
                                          <p:attrName>style.visibility</p:attrName>
                                        </p:attrNameLst>
                                      </p:cBhvr>
                                      <p:to>
                                        <p:strVal val="visible"/>
                                      </p:to>
                                    </p:set>
                                    <p:anim calcmode="lin" valueType="num">
                                      <p:cBhvr additive="base">
                                        <p:cTn id="19" dur="500" fill="hold"/>
                                        <p:tgtEl>
                                          <p:spTgt spid="706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6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T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Marcador de pie de página">
            <a:extLst>
              <a:ext uri="{FF2B5EF4-FFF2-40B4-BE49-F238E27FC236}">
                <a16:creationId xmlns:a16="http://schemas.microsoft.com/office/drawing/2014/main" id="{E5A551DA-FC25-4776-B921-DE46FAABACC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63490" name="Rectangle 2">
            <a:extLst>
              <a:ext uri="{FF2B5EF4-FFF2-40B4-BE49-F238E27FC236}">
                <a16:creationId xmlns:a16="http://schemas.microsoft.com/office/drawing/2014/main" id="{C3837A83-0301-4FFF-AD13-D3F4EBDA4732}"/>
              </a:ext>
            </a:extLst>
          </p:cNvPr>
          <p:cNvSpPr>
            <a:spLocks noGrp="1" noChangeArrowheads="1"/>
          </p:cNvSpPr>
          <p:nvPr>
            <p:ph type="title"/>
          </p:nvPr>
        </p:nvSpPr>
        <p:spPr>
          <a:xfrm>
            <a:off x="2209800" y="990600"/>
            <a:ext cx="7772400" cy="1143000"/>
          </a:xfrm>
        </p:spPr>
        <p:txBody>
          <a:bodyPr/>
          <a:lstStyle/>
          <a:p>
            <a:pPr>
              <a:defRPr/>
            </a:pPr>
            <a:r>
              <a:rPr lang="es-ES" altLang="es-ES" sz="3200" b="1" i="1">
                <a:solidFill>
                  <a:srgbClr val="FF3300"/>
                </a:solidFill>
                <a:effectLst>
                  <a:outerShdw blurRad="38100" dist="38100" dir="2700000" algn="tl">
                    <a:srgbClr val="000000"/>
                  </a:outerShdw>
                </a:effectLst>
              </a:rPr>
              <a:t>Recursos financieros e infraestructura sanitaria insuficientes</a:t>
            </a:r>
            <a:endParaRPr lang="es-ES_tradnl" altLang="es-ES"/>
          </a:p>
        </p:txBody>
      </p:sp>
      <p:sp>
        <p:nvSpPr>
          <p:cNvPr id="37892" name="Rectangle 3">
            <a:extLst>
              <a:ext uri="{FF2B5EF4-FFF2-40B4-BE49-F238E27FC236}">
                <a16:creationId xmlns:a16="http://schemas.microsoft.com/office/drawing/2014/main" id="{69147601-A171-46E6-93FA-EB740BA83BEB}"/>
              </a:ext>
            </a:extLst>
          </p:cNvPr>
          <p:cNvSpPr>
            <a:spLocks noGrp="1" noChangeArrowheads="1"/>
          </p:cNvSpPr>
          <p:nvPr>
            <p:ph type="body" sz="half" idx="1"/>
          </p:nvPr>
        </p:nvSpPr>
        <p:spPr>
          <a:xfrm>
            <a:off x="2895600" y="4114800"/>
            <a:ext cx="6705600" cy="2514600"/>
          </a:xfrm>
        </p:spPr>
        <p:txBody>
          <a:bodyPr/>
          <a:lstStyle/>
          <a:p>
            <a:r>
              <a:rPr lang="es-ES" altLang="es-ES"/>
              <a:t>Recursos financieros e infraestructura sanitaria insuficientes para atender situaciones de riesgo y de emergencia </a:t>
            </a:r>
            <a:r>
              <a:rPr lang="es-ES" altLang="es-ES">
                <a:solidFill>
                  <a:srgbClr val="FF3300"/>
                </a:solidFill>
              </a:rPr>
              <a:t>derivadas de aparición o aumento de casos de enfermedades infecciosas.</a:t>
            </a:r>
            <a:endParaRPr lang="es-ES_tradnl" altLang="es-ES"/>
          </a:p>
        </p:txBody>
      </p:sp>
      <p:graphicFrame>
        <p:nvGraphicFramePr>
          <p:cNvPr id="37893" name="Object 5">
            <a:extLst>
              <a:ext uri="{FF2B5EF4-FFF2-40B4-BE49-F238E27FC236}">
                <a16:creationId xmlns:a16="http://schemas.microsoft.com/office/drawing/2014/main" id="{3C8184E9-BBB3-46F1-97E6-5A481BFD38A8}"/>
              </a:ext>
            </a:extLst>
          </p:cNvPr>
          <p:cNvGraphicFramePr>
            <a:graphicFrameLocks noChangeAspect="1"/>
          </p:cNvGraphicFramePr>
          <p:nvPr/>
        </p:nvGraphicFramePr>
        <p:xfrm>
          <a:off x="4648201" y="2209800"/>
          <a:ext cx="2771775" cy="2008188"/>
        </p:xfrm>
        <a:graphic>
          <a:graphicData uri="http://schemas.openxmlformats.org/presentationml/2006/ole">
            <mc:AlternateContent xmlns:mc="http://schemas.openxmlformats.org/markup-compatibility/2006">
              <mc:Choice xmlns:v="urn:schemas-microsoft-com:vml" Requires="v">
                <p:oleObj spid="_x0000_s18436" name="Imagen" r:id="rId3" imgW="2771546" imgH="2008937" progId="MS_ClipArt_Gallery.2">
                  <p:embed/>
                </p:oleObj>
              </mc:Choice>
              <mc:Fallback>
                <p:oleObj name="Imagen" r:id="rId3" imgW="2771546" imgH="2008937" progId="MS_ClipArt_Gallery.2">
                  <p:embed/>
                  <p:pic>
                    <p:nvPicPr>
                      <p:cNvPr id="37893" name="Object 5">
                        <a:extLst>
                          <a:ext uri="{FF2B5EF4-FFF2-40B4-BE49-F238E27FC236}">
                            <a16:creationId xmlns:a16="http://schemas.microsoft.com/office/drawing/2014/main" id="{3C8184E9-BBB3-46F1-97E6-5A481BFD3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2209800"/>
                        <a:ext cx="2771775" cy="2008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Marcador de pie de página">
            <a:extLst>
              <a:ext uri="{FF2B5EF4-FFF2-40B4-BE49-F238E27FC236}">
                <a16:creationId xmlns:a16="http://schemas.microsoft.com/office/drawing/2014/main" id="{E1B67EC9-BDE3-4F02-BBB1-6134994AC04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64514" name="Rectangle 2">
            <a:extLst>
              <a:ext uri="{FF2B5EF4-FFF2-40B4-BE49-F238E27FC236}">
                <a16:creationId xmlns:a16="http://schemas.microsoft.com/office/drawing/2014/main" id="{EF0BF03C-DD8F-4137-8652-39F2888D0454}"/>
              </a:ext>
            </a:extLst>
          </p:cNvPr>
          <p:cNvSpPr>
            <a:spLocks noGrp="1" noChangeArrowheads="1"/>
          </p:cNvSpPr>
          <p:nvPr>
            <p:ph type="title"/>
          </p:nvPr>
        </p:nvSpPr>
        <p:spPr/>
        <p:txBody>
          <a:bodyPr/>
          <a:lstStyle/>
          <a:p>
            <a:pPr>
              <a:defRPr/>
            </a:pPr>
            <a:r>
              <a:rPr lang="es-ES" altLang="es-ES" sz="3200" b="1" i="1">
                <a:solidFill>
                  <a:srgbClr val="FF3300"/>
                </a:solidFill>
                <a:effectLst>
                  <a:outerShdw blurRad="38100" dist="38100" dir="2700000" algn="tl">
                    <a:srgbClr val="000000"/>
                  </a:outerShdw>
                </a:effectLst>
              </a:rPr>
              <a:t>Incursión de personas en áreas remotas</a:t>
            </a:r>
            <a:endParaRPr lang="es-ES_tradnl" altLang="es-ES"/>
          </a:p>
        </p:txBody>
      </p:sp>
      <p:sp>
        <p:nvSpPr>
          <p:cNvPr id="38916" name="Rectangle 3">
            <a:extLst>
              <a:ext uri="{FF2B5EF4-FFF2-40B4-BE49-F238E27FC236}">
                <a16:creationId xmlns:a16="http://schemas.microsoft.com/office/drawing/2014/main" id="{AB86D654-77BD-4639-82B2-889DE910C00D}"/>
              </a:ext>
            </a:extLst>
          </p:cNvPr>
          <p:cNvSpPr>
            <a:spLocks noGrp="1" noChangeArrowheads="1"/>
          </p:cNvSpPr>
          <p:nvPr>
            <p:ph type="body" sz="half" idx="1"/>
          </p:nvPr>
        </p:nvSpPr>
        <p:spPr>
          <a:xfrm>
            <a:off x="1905000" y="1828800"/>
            <a:ext cx="7010400" cy="2209800"/>
          </a:xfrm>
        </p:spPr>
        <p:txBody>
          <a:bodyPr/>
          <a:lstStyle/>
          <a:p>
            <a:r>
              <a:rPr lang="es-ES" altLang="es-ES"/>
              <a:t>La incursión de personas en áreas remotas, no habitadas, en las que existe la posibilidad de agentes potencialmente patógenos para el ser humano, transmitidos por la fauna local.</a:t>
            </a:r>
            <a:endParaRPr lang="es-ES_tradnl" altLang="es-ES"/>
          </a:p>
        </p:txBody>
      </p:sp>
      <p:pic>
        <p:nvPicPr>
          <p:cNvPr id="97044" name="Picture 1812">
            <a:extLst>
              <a:ext uri="{FF2B5EF4-FFF2-40B4-BE49-F238E27FC236}">
                <a16:creationId xmlns:a16="http://schemas.microsoft.com/office/drawing/2014/main" id="{888C8B1A-8A5B-43CB-AD6C-4410F0FE6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3887788"/>
            <a:ext cx="9150350" cy="297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7044"/>
                                        </p:tgtEl>
                                        <p:attrNameLst>
                                          <p:attrName>style.visibility</p:attrName>
                                        </p:attrNameLst>
                                      </p:cBhvr>
                                      <p:to>
                                        <p:strVal val="visible"/>
                                      </p:to>
                                    </p:set>
                                    <p:anim calcmode="lin" valueType="num">
                                      <p:cBhvr additive="base">
                                        <p:cTn id="7" dur="500" fill="hold"/>
                                        <p:tgtEl>
                                          <p:spTgt spid="97044"/>
                                        </p:tgtEl>
                                        <p:attrNameLst>
                                          <p:attrName>ppt_x</p:attrName>
                                        </p:attrNameLst>
                                      </p:cBhvr>
                                      <p:tavLst>
                                        <p:tav tm="0">
                                          <p:val>
                                            <p:strVal val="0-#ppt_w/2"/>
                                          </p:val>
                                        </p:tav>
                                        <p:tav tm="100000">
                                          <p:val>
                                            <p:strVal val="#ppt_x"/>
                                          </p:val>
                                        </p:tav>
                                      </p:tavLst>
                                    </p:anim>
                                    <p:anim calcmode="lin" valueType="num">
                                      <p:cBhvr additive="base">
                                        <p:cTn id="8" dur="500" fill="hold"/>
                                        <p:tgtEl>
                                          <p:spTgt spid="970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T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5 Marcador de pie de página">
            <a:extLst>
              <a:ext uri="{FF2B5EF4-FFF2-40B4-BE49-F238E27FC236}">
                <a16:creationId xmlns:a16="http://schemas.microsoft.com/office/drawing/2014/main" id="{9B966F13-1069-4084-9F2F-ACBEC6F1190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71682" name="Rectangle 2">
            <a:extLst>
              <a:ext uri="{FF2B5EF4-FFF2-40B4-BE49-F238E27FC236}">
                <a16:creationId xmlns:a16="http://schemas.microsoft.com/office/drawing/2014/main" id="{9ECB4D5D-B749-4B78-A222-801E2F46F006}"/>
              </a:ext>
            </a:extLst>
          </p:cNvPr>
          <p:cNvSpPr>
            <a:spLocks noGrp="1" noChangeArrowheads="1"/>
          </p:cNvSpPr>
          <p:nvPr>
            <p:ph type="title"/>
          </p:nvPr>
        </p:nvSpPr>
        <p:spPr/>
        <p:txBody>
          <a:bodyPr/>
          <a:lstStyle/>
          <a:p>
            <a:pPr>
              <a:defRPr/>
            </a:pPr>
            <a:r>
              <a:rPr lang="es-ES" altLang="es-ES" sz="3200" b="1" i="1">
                <a:solidFill>
                  <a:srgbClr val="FF3300"/>
                </a:solidFill>
                <a:effectLst>
                  <a:outerShdw blurRad="38100" dist="38100" dir="2700000" algn="tl">
                    <a:srgbClr val="000000"/>
                  </a:outerShdw>
                </a:effectLst>
              </a:rPr>
              <a:t>Desarrollo Tecnológico e Industrial</a:t>
            </a:r>
            <a:endParaRPr lang="es-ES_tradnl" altLang="es-ES"/>
          </a:p>
        </p:txBody>
      </p:sp>
      <p:sp>
        <p:nvSpPr>
          <p:cNvPr id="39940" name="Rectangle 3">
            <a:extLst>
              <a:ext uri="{FF2B5EF4-FFF2-40B4-BE49-F238E27FC236}">
                <a16:creationId xmlns:a16="http://schemas.microsoft.com/office/drawing/2014/main" id="{E1F53A47-C17C-495A-BBAF-C6AFF33D6E87}"/>
              </a:ext>
            </a:extLst>
          </p:cNvPr>
          <p:cNvSpPr>
            <a:spLocks noGrp="1" noChangeArrowheads="1"/>
          </p:cNvSpPr>
          <p:nvPr>
            <p:ph type="body" sz="half" idx="1"/>
          </p:nvPr>
        </p:nvSpPr>
        <p:spPr>
          <a:xfrm>
            <a:off x="1905000" y="1981200"/>
            <a:ext cx="4038600" cy="4114800"/>
          </a:xfrm>
        </p:spPr>
        <p:txBody>
          <a:bodyPr/>
          <a:lstStyle/>
          <a:p>
            <a:r>
              <a:rPr lang="es-ES" altLang="es-ES"/>
              <a:t>Globalización de suministros de alimentos</a:t>
            </a:r>
          </a:p>
          <a:p>
            <a:r>
              <a:rPr lang="es-ES" altLang="es-ES"/>
              <a:t>Transporte de tejidos y órganos</a:t>
            </a:r>
          </a:p>
          <a:p>
            <a:r>
              <a:rPr lang="es-ES" altLang="es-ES"/>
              <a:t>Drogas que producen inmunosupresión</a:t>
            </a:r>
          </a:p>
          <a:p>
            <a:r>
              <a:rPr lang="es-ES" altLang="es-ES"/>
              <a:t>Amplio uso de antibióticos.</a:t>
            </a:r>
            <a:endParaRPr lang="es-ES_tradnl" altLang="es-ES"/>
          </a:p>
        </p:txBody>
      </p:sp>
      <p:graphicFrame>
        <p:nvGraphicFramePr>
          <p:cNvPr id="39941" name="Object 7">
            <a:extLst>
              <a:ext uri="{FF2B5EF4-FFF2-40B4-BE49-F238E27FC236}">
                <a16:creationId xmlns:a16="http://schemas.microsoft.com/office/drawing/2014/main" id="{E6514270-CADD-438E-9E6F-05382C2A06D0}"/>
              </a:ext>
            </a:extLst>
          </p:cNvPr>
          <p:cNvGraphicFramePr>
            <a:graphicFrameLocks noChangeAspect="1"/>
          </p:cNvGraphicFramePr>
          <p:nvPr/>
        </p:nvGraphicFramePr>
        <p:xfrm>
          <a:off x="6096000" y="2895601"/>
          <a:ext cx="3962400" cy="3171825"/>
        </p:xfrm>
        <a:graphic>
          <a:graphicData uri="http://schemas.openxmlformats.org/presentationml/2006/ole">
            <mc:AlternateContent xmlns:mc="http://schemas.openxmlformats.org/markup-compatibility/2006">
              <mc:Choice xmlns:v="urn:schemas-microsoft-com:vml" Requires="v">
                <p:oleObj spid="_x0000_s19460" name="Imagen" r:id="rId3" imgW="2651760" imgH="2121408" progId="Word.Picture.8">
                  <p:embed/>
                </p:oleObj>
              </mc:Choice>
              <mc:Fallback>
                <p:oleObj name="Imagen" r:id="rId3" imgW="2651760" imgH="2121408" progId="Word.Picture.8">
                  <p:embed/>
                  <p:pic>
                    <p:nvPicPr>
                      <p:cNvPr id="39941" name="Object 7">
                        <a:extLst>
                          <a:ext uri="{FF2B5EF4-FFF2-40B4-BE49-F238E27FC236}">
                            <a16:creationId xmlns:a16="http://schemas.microsoft.com/office/drawing/2014/main" id="{E6514270-CADD-438E-9E6F-05382C2A0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95601"/>
                        <a:ext cx="3962400" cy="317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5 Marcador de pie de página">
            <a:extLst>
              <a:ext uri="{FF2B5EF4-FFF2-40B4-BE49-F238E27FC236}">
                <a16:creationId xmlns:a16="http://schemas.microsoft.com/office/drawing/2014/main" id="{1D02E8A6-46B3-4AB7-9A8C-FE4F5C559B0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graphicFrame>
        <p:nvGraphicFramePr>
          <p:cNvPr id="40963" name="Object 7">
            <a:extLst>
              <a:ext uri="{FF2B5EF4-FFF2-40B4-BE49-F238E27FC236}">
                <a16:creationId xmlns:a16="http://schemas.microsoft.com/office/drawing/2014/main" id="{5817B0BE-60FD-412F-A6D4-1F53E0FE47E5}"/>
              </a:ext>
            </a:extLst>
          </p:cNvPr>
          <p:cNvGraphicFramePr>
            <a:graphicFrameLocks noChangeAspect="1"/>
          </p:cNvGraphicFramePr>
          <p:nvPr/>
        </p:nvGraphicFramePr>
        <p:xfrm>
          <a:off x="1524000" y="1319214"/>
          <a:ext cx="3932238" cy="5538787"/>
        </p:xfrm>
        <a:graphic>
          <a:graphicData uri="http://schemas.openxmlformats.org/presentationml/2006/ole">
            <mc:AlternateContent xmlns:mc="http://schemas.openxmlformats.org/markup-compatibility/2006">
              <mc:Choice xmlns:v="urn:schemas-microsoft-com:vml" Requires="v">
                <p:oleObj spid="_x0000_s20484" name="Imagen" r:id="rId4" imgW="1725473" imgH="2440534" progId="MS_ClipArt_Gallery.2">
                  <p:embed/>
                </p:oleObj>
              </mc:Choice>
              <mc:Fallback>
                <p:oleObj name="Imagen" r:id="rId4" imgW="1725473" imgH="2440534" progId="MS_ClipArt_Gallery.2">
                  <p:embed/>
                  <p:pic>
                    <p:nvPicPr>
                      <p:cNvPr id="40963" name="Object 7">
                        <a:extLst>
                          <a:ext uri="{FF2B5EF4-FFF2-40B4-BE49-F238E27FC236}">
                            <a16:creationId xmlns:a16="http://schemas.microsoft.com/office/drawing/2014/main" id="{5817B0BE-60FD-412F-A6D4-1F53E0FE47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19214"/>
                        <a:ext cx="3932238" cy="553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41" name="Rectangle 5">
            <a:extLst>
              <a:ext uri="{FF2B5EF4-FFF2-40B4-BE49-F238E27FC236}">
                <a16:creationId xmlns:a16="http://schemas.microsoft.com/office/drawing/2014/main" id="{6741F43E-297D-406E-942F-8A17BA1ACD8E}"/>
              </a:ext>
            </a:extLst>
          </p:cNvPr>
          <p:cNvSpPr>
            <a:spLocks noGrp="1" noChangeArrowheads="1"/>
          </p:cNvSpPr>
          <p:nvPr>
            <p:ph type="body" sz="half" idx="1"/>
          </p:nvPr>
        </p:nvSpPr>
        <p:spPr>
          <a:xfrm>
            <a:off x="5410200" y="1447800"/>
            <a:ext cx="4953000" cy="4648200"/>
          </a:xfrm>
          <a:extLst>
            <a:ext uri="{909E8E84-426E-40DD-AFC4-6F175D3DCCD1}">
              <a14:hiddenFill xmlns:a14="http://schemas.microsoft.com/office/drawing/2010/main">
                <a:solidFill>
                  <a:srgbClr val="FFFFCC"/>
                </a:solidFill>
              </a14:hiddenFill>
            </a:ext>
          </a:extLst>
        </p:spPr>
        <p:txBody>
          <a:bodyPr/>
          <a:lstStyle/>
          <a:p>
            <a:r>
              <a:rPr lang="es-ES" altLang="es-ES" sz="2400" b="1"/>
              <a:t>Síndrome urémico hemolítico (</a:t>
            </a:r>
            <a:r>
              <a:rPr lang="es-ES" altLang="es-ES" sz="2400" b="1" i="1" u="sng"/>
              <a:t>E.coli</a:t>
            </a:r>
            <a:r>
              <a:rPr lang="es-ES" altLang="es-ES" sz="2400" b="1"/>
              <a:t>: contaminación de carne de hamburguesas)</a:t>
            </a:r>
          </a:p>
          <a:p>
            <a:pPr>
              <a:buFontTx/>
              <a:buNone/>
            </a:pPr>
            <a:endParaRPr lang="es-ES" altLang="es-ES" sz="800" b="1"/>
          </a:p>
          <a:p>
            <a:r>
              <a:rPr lang="es-ES" altLang="es-ES" sz="2400" b="1"/>
              <a:t>Hepatitis asociada a transfusiones (Hepatitis B,C)</a:t>
            </a:r>
          </a:p>
          <a:p>
            <a:pPr>
              <a:buFontTx/>
              <a:buNone/>
            </a:pPr>
            <a:endParaRPr lang="es-ES" altLang="es-ES" sz="800" b="1"/>
          </a:p>
          <a:p>
            <a:r>
              <a:rPr lang="es-ES" altLang="es-ES" sz="2400" b="1"/>
              <a:t>Enfermedades oportunistas en pacientes inmunosuprimidos</a:t>
            </a:r>
            <a:endParaRPr lang="es-ES_tradnl" alt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41">
                                            <p:txEl>
                                              <p:pRg st="0" end="0"/>
                                            </p:txEl>
                                          </p:spTgt>
                                        </p:tgtEl>
                                        <p:attrNameLst>
                                          <p:attrName>style.visibility</p:attrName>
                                        </p:attrNameLst>
                                      </p:cBhvr>
                                      <p:to>
                                        <p:strVal val="visible"/>
                                      </p:to>
                                    </p:set>
                                    <p:anim calcmode="lin" valueType="num">
                                      <p:cBhvr additive="base">
                                        <p:cTn id="7" dur="500" fill="hold"/>
                                        <p:tgtEl>
                                          <p:spTgt spid="9114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TIG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41">
                                            <p:txEl>
                                              <p:pRg st="2" end="2"/>
                                            </p:txEl>
                                          </p:spTgt>
                                        </p:tgtEl>
                                        <p:attrNameLst>
                                          <p:attrName>style.visibility</p:attrName>
                                        </p:attrNameLst>
                                      </p:cBhvr>
                                      <p:to>
                                        <p:strVal val="visible"/>
                                      </p:to>
                                    </p:set>
                                    <p:anim calcmode="lin" valueType="num">
                                      <p:cBhvr additive="base">
                                        <p:cTn id="13" dur="500" fill="hold"/>
                                        <p:tgtEl>
                                          <p:spTgt spid="9114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4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TIGO.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41">
                                            <p:txEl>
                                              <p:pRg st="4" end="4"/>
                                            </p:txEl>
                                          </p:spTgt>
                                        </p:tgtEl>
                                        <p:attrNameLst>
                                          <p:attrName>style.visibility</p:attrName>
                                        </p:attrNameLst>
                                      </p:cBhvr>
                                      <p:to>
                                        <p:strVal val="visible"/>
                                      </p:to>
                                    </p:set>
                                    <p:anim calcmode="lin" valueType="num">
                                      <p:cBhvr additive="base">
                                        <p:cTn id="19" dur="500" fill="hold"/>
                                        <p:tgtEl>
                                          <p:spTgt spid="9114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4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AT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Marcador de pie de página">
            <a:extLst>
              <a:ext uri="{FF2B5EF4-FFF2-40B4-BE49-F238E27FC236}">
                <a16:creationId xmlns:a16="http://schemas.microsoft.com/office/drawing/2014/main" id="{C4AAF7F7-9A0F-4705-840C-ECBA05D20BC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41987" name="Rectangle 3">
            <a:extLst>
              <a:ext uri="{FF2B5EF4-FFF2-40B4-BE49-F238E27FC236}">
                <a16:creationId xmlns:a16="http://schemas.microsoft.com/office/drawing/2014/main" id="{BF556EDA-D4A6-4583-B480-E6D785A8B6AF}"/>
              </a:ext>
            </a:extLst>
          </p:cNvPr>
          <p:cNvSpPr>
            <a:spLocks noGrp="1" noChangeArrowheads="1"/>
          </p:cNvSpPr>
          <p:nvPr>
            <p:ph type="body" sz="half" idx="1"/>
          </p:nvPr>
        </p:nvSpPr>
        <p:spPr>
          <a:xfrm>
            <a:off x="1828800" y="609600"/>
            <a:ext cx="8534400" cy="5867400"/>
          </a:xfrm>
        </p:spPr>
        <p:txBody>
          <a:bodyPr/>
          <a:lstStyle/>
          <a:p>
            <a:pPr algn="ctr">
              <a:buFontTx/>
              <a:buNone/>
            </a:pPr>
            <a:r>
              <a:rPr lang="es-ES" altLang="es-ES" sz="2400" b="1" i="1">
                <a:latin typeface="Comic Sans MS" panose="030F0702030302020204" pitchFamily="66" charset="0"/>
              </a:rPr>
              <a:t>LAS ENFERMEDADES EMERGENTES Y REEMERGENTES</a:t>
            </a:r>
            <a:endParaRPr lang="es-ES" altLang="es-ES" b="1" i="1">
              <a:latin typeface="Comic Sans MS" panose="030F0702030302020204" pitchFamily="66" charset="0"/>
            </a:endParaRPr>
          </a:p>
          <a:p>
            <a:pPr>
              <a:buFontTx/>
              <a:buNone/>
            </a:pPr>
            <a:r>
              <a:rPr lang="es-ES" altLang="es-ES" sz="2400" b="1"/>
              <a:t>1973 :</a:t>
            </a:r>
            <a:r>
              <a:rPr lang="es-ES" altLang="es-ES" sz="2400"/>
              <a:t> </a:t>
            </a:r>
            <a:r>
              <a:rPr lang="es-ES" altLang="es-ES" sz="2400" b="1">
                <a:solidFill>
                  <a:srgbClr val="D60000"/>
                </a:solidFill>
              </a:rPr>
              <a:t>Rotavirus</a:t>
            </a:r>
            <a:r>
              <a:rPr lang="es-ES" altLang="es-ES" sz="2400"/>
              <a:t>, causa importante de diarrea infantil en todo el mundo</a:t>
            </a:r>
          </a:p>
          <a:p>
            <a:pPr>
              <a:buFontTx/>
              <a:buNone/>
            </a:pPr>
            <a:r>
              <a:rPr lang="es-ES" altLang="es-ES" sz="2400" b="1"/>
              <a:t>1976</a:t>
            </a:r>
            <a:r>
              <a:rPr lang="es-ES" altLang="es-ES" sz="2400"/>
              <a:t> </a:t>
            </a:r>
            <a:r>
              <a:rPr lang="es-ES" altLang="es-ES" sz="2400" b="1" i="1"/>
              <a:t>: Cryptosporidium parvum</a:t>
            </a:r>
            <a:r>
              <a:rPr lang="es-ES" altLang="es-ES" sz="2400"/>
              <a:t>, parásito que causa diarrea aguda y crónica</a:t>
            </a:r>
          </a:p>
          <a:p>
            <a:pPr>
              <a:buFontTx/>
              <a:buNone/>
            </a:pPr>
            <a:r>
              <a:rPr lang="es-ES" altLang="es-ES" sz="2400" b="1"/>
              <a:t>1977 :</a:t>
            </a:r>
            <a:r>
              <a:rPr lang="es-ES" altLang="es-ES" sz="2400"/>
              <a:t> </a:t>
            </a:r>
            <a:r>
              <a:rPr lang="es-ES" altLang="es-ES" sz="2400" b="1" i="1"/>
              <a:t>Legionella pneumophila</a:t>
            </a:r>
            <a:r>
              <a:rPr lang="es-ES" altLang="es-ES" sz="2400"/>
              <a:t>, bacteria causante de la enfermedad de los legionarios, potencialmente mortal</a:t>
            </a:r>
          </a:p>
          <a:p>
            <a:pPr>
              <a:buFontTx/>
              <a:buNone/>
            </a:pPr>
            <a:r>
              <a:rPr lang="es-ES" altLang="es-ES" sz="2400" b="1"/>
              <a:t>1977 : </a:t>
            </a:r>
            <a:r>
              <a:rPr lang="es-ES" altLang="es-ES" sz="2400" b="1">
                <a:solidFill>
                  <a:srgbClr val="D60000"/>
                </a:solidFill>
              </a:rPr>
              <a:t>Virus Ébola</a:t>
            </a:r>
            <a:r>
              <a:rPr lang="es-ES" altLang="es-ES" sz="2400"/>
              <a:t>, causante de fiebre hemorrágica, con 80% de letalidad</a:t>
            </a:r>
          </a:p>
          <a:p>
            <a:pPr>
              <a:buFontTx/>
              <a:buNone/>
            </a:pPr>
            <a:r>
              <a:rPr lang="es-ES" altLang="es-ES" sz="2400" b="1"/>
              <a:t>1977 : </a:t>
            </a:r>
            <a:r>
              <a:rPr lang="es-ES" altLang="es-ES" sz="2400" b="1">
                <a:solidFill>
                  <a:srgbClr val="D60000"/>
                </a:solidFill>
              </a:rPr>
              <a:t>Virus de Hantaan</a:t>
            </a:r>
            <a:r>
              <a:rPr lang="es-ES" altLang="es-ES" sz="2400"/>
              <a:t>, causante de fiebre hemorrágica con síndrome renal,con alta letalidad</a:t>
            </a:r>
          </a:p>
          <a:p>
            <a:pPr>
              <a:buFontTx/>
              <a:buNone/>
            </a:pPr>
            <a:r>
              <a:rPr lang="es-ES" altLang="es-ES" sz="2400" b="1"/>
              <a:t>1977 : </a:t>
            </a:r>
            <a:r>
              <a:rPr lang="es-ES" altLang="es-ES" sz="2400" b="1" i="1"/>
              <a:t>Campylobacter jejuni</a:t>
            </a:r>
            <a:r>
              <a:rPr lang="es-ES" altLang="es-ES" sz="2400"/>
              <a:t>, bacteria que determina diarreas</a:t>
            </a:r>
            <a:endParaRPr lang="es-ES_tradnl" alt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Marcador de pie de página">
            <a:extLst>
              <a:ext uri="{FF2B5EF4-FFF2-40B4-BE49-F238E27FC236}">
                <a16:creationId xmlns:a16="http://schemas.microsoft.com/office/drawing/2014/main" id="{A70D3312-B913-4F1B-BFFD-89E860D59D1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43011" name="Rectangle 4">
            <a:extLst>
              <a:ext uri="{FF2B5EF4-FFF2-40B4-BE49-F238E27FC236}">
                <a16:creationId xmlns:a16="http://schemas.microsoft.com/office/drawing/2014/main" id="{FCDA90CD-83FA-47FC-B957-1F0E76D51030}"/>
              </a:ext>
            </a:extLst>
          </p:cNvPr>
          <p:cNvSpPr>
            <a:spLocks noGrp="1" noChangeArrowheads="1"/>
          </p:cNvSpPr>
          <p:nvPr>
            <p:ph type="body" sz="half" idx="2"/>
          </p:nvPr>
        </p:nvSpPr>
        <p:spPr>
          <a:xfrm>
            <a:off x="2286000" y="838200"/>
            <a:ext cx="7696200" cy="5257800"/>
          </a:xfrm>
        </p:spPr>
        <p:txBody>
          <a:bodyPr/>
          <a:lstStyle/>
          <a:p>
            <a:pPr>
              <a:buFontTx/>
              <a:buNone/>
            </a:pPr>
            <a:r>
              <a:rPr lang="es-ES" altLang="es-ES" sz="2400" b="1"/>
              <a:t>1980 </a:t>
            </a:r>
            <a:r>
              <a:rPr lang="es-ES" altLang="es-ES" sz="2400" b="1">
                <a:solidFill>
                  <a:srgbClr val="D60000"/>
                </a:solidFill>
              </a:rPr>
              <a:t>: Virus linfotrópico de células T humano tipo I (HTLV-1),</a:t>
            </a:r>
            <a:r>
              <a:rPr lang="es-ES" altLang="es-ES" sz="2400"/>
              <a:t> determinante de linfoma y leucemia</a:t>
            </a:r>
          </a:p>
          <a:p>
            <a:pPr>
              <a:buFontTx/>
              <a:buNone/>
            </a:pPr>
            <a:r>
              <a:rPr lang="es-ES" altLang="es-ES" sz="2400" b="1"/>
              <a:t>1982: </a:t>
            </a:r>
            <a:r>
              <a:rPr lang="es-ES" altLang="es-ES" sz="2400" b="1" i="1"/>
              <a:t>Escherichia coli O157:H7</a:t>
            </a:r>
            <a:r>
              <a:rPr lang="es-ES" altLang="es-ES" sz="2400"/>
              <a:t>, cepa que causa diarrea sanguinolenta</a:t>
            </a:r>
          </a:p>
          <a:p>
            <a:pPr>
              <a:buFontTx/>
              <a:buNone/>
            </a:pPr>
            <a:r>
              <a:rPr lang="es-ES" altLang="es-ES" sz="2400" b="1"/>
              <a:t>1982 : </a:t>
            </a:r>
            <a:r>
              <a:rPr lang="es-ES" altLang="es-ES" sz="2400" b="1">
                <a:solidFill>
                  <a:srgbClr val="D60000"/>
                </a:solidFill>
              </a:rPr>
              <a:t>Virus HTLV-2,</a:t>
            </a:r>
            <a:r>
              <a:rPr lang="es-ES" altLang="es-ES" sz="2400"/>
              <a:t> causante de tricoleucemia</a:t>
            </a:r>
          </a:p>
          <a:p>
            <a:pPr>
              <a:buFontTx/>
              <a:buNone/>
            </a:pPr>
            <a:r>
              <a:rPr lang="es-ES" altLang="es-ES" sz="2400" b="1"/>
              <a:t>1983 : </a:t>
            </a:r>
            <a:r>
              <a:rPr lang="es-ES" altLang="es-ES" sz="2400" b="1" i="1"/>
              <a:t>Helicobacter pylori</a:t>
            </a:r>
            <a:r>
              <a:rPr lang="es-ES" altLang="es-ES" sz="2400"/>
              <a:t>, bacteria asociada a enfermedad péptica gastroduodenal y a cáncer gástrico</a:t>
            </a:r>
          </a:p>
          <a:p>
            <a:pPr>
              <a:buFontTx/>
              <a:buNone/>
            </a:pPr>
            <a:r>
              <a:rPr lang="es-ES" altLang="es-ES" sz="2400" b="1"/>
              <a:t>1983 : </a:t>
            </a:r>
            <a:r>
              <a:rPr lang="es-ES" altLang="es-ES" sz="2400" b="1">
                <a:solidFill>
                  <a:srgbClr val="D60000"/>
                </a:solidFill>
              </a:rPr>
              <a:t>Virus de la Inmunodeficiencia Humana (VIH),</a:t>
            </a:r>
            <a:r>
              <a:rPr lang="es-ES" altLang="es-ES" sz="2400"/>
              <a:t> determinante del SIDA</a:t>
            </a:r>
          </a:p>
          <a:p>
            <a:pPr>
              <a:buFontTx/>
              <a:buNone/>
            </a:pPr>
            <a:r>
              <a:rPr lang="es-ES" altLang="es-ES" sz="2400" b="1"/>
              <a:t>1988 : </a:t>
            </a:r>
            <a:r>
              <a:rPr lang="es-ES" altLang="es-ES" sz="2400" b="1">
                <a:solidFill>
                  <a:srgbClr val="D60000"/>
                </a:solidFill>
              </a:rPr>
              <a:t>Virus de la Hepatitis E</a:t>
            </a:r>
            <a:r>
              <a:rPr lang="es-ES" altLang="es-ES" sz="2400"/>
              <a:t>, causante de epidemias en climas cálidos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5 Marcador de pie de página">
            <a:extLst>
              <a:ext uri="{FF2B5EF4-FFF2-40B4-BE49-F238E27FC236}">
                <a16:creationId xmlns:a16="http://schemas.microsoft.com/office/drawing/2014/main" id="{BCB051E8-14FC-45EC-950D-35697A6A53B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s-ES_tradnl" altLang="es-ES" sz="1400"/>
              <a:t>M.C. Arango Jaramillo</a:t>
            </a:r>
          </a:p>
        </p:txBody>
      </p:sp>
      <p:sp>
        <p:nvSpPr>
          <p:cNvPr id="44035" name="Rectangle 3">
            <a:extLst>
              <a:ext uri="{FF2B5EF4-FFF2-40B4-BE49-F238E27FC236}">
                <a16:creationId xmlns:a16="http://schemas.microsoft.com/office/drawing/2014/main" id="{AE08EFFE-3210-4AC2-8839-1326F55EEC55}"/>
              </a:ext>
            </a:extLst>
          </p:cNvPr>
          <p:cNvSpPr>
            <a:spLocks noGrp="1" noChangeArrowheads="1"/>
          </p:cNvSpPr>
          <p:nvPr>
            <p:ph type="body" sz="half" idx="1"/>
          </p:nvPr>
        </p:nvSpPr>
        <p:spPr>
          <a:xfrm>
            <a:off x="2209800" y="1143000"/>
            <a:ext cx="7315200" cy="4953000"/>
          </a:xfrm>
        </p:spPr>
        <p:txBody>
          <a:bodyPr/>
          <a:lstStyle/>
          <a:p>
            <a:pPr>
              <a:buFontTx/>
              <a:buNone/>
            </a:pPr>
            <a:r>
              <a:rPr lang="es-ES" altLang="es-ES" sz="2400" b="1"/>
              <a:t>1988 : </a:t>
            </a:r>
            <a:r>
              <a:rPr lang="es-ES" altLang="es-ES" sz="2400" b="1">
                <a:solidFill>
                  <a:srgbClr val="D60000"/>
                </a:solidFill>
              </a:rPr>
              <a:t>Virus del Herpes Humano tipo 6</a:t>
            </a:r>
            <a:r>
              <a:rPr lang="es-ES" altLang="es-ES" sz="2400"/>
              <a:t>, causante de fiebre y exantema</a:t>
            </a:r>
          </a:p>
          <a:p>
            <a:pPr>
              <a:buFontTx/>
              <a:buNone/>
            </a:pPr>
            <a:r>
              <a:rPr lang="es-ES" altLang="es-ES" sz="2400" b="1"/>
              <a:t>1989 : </a:t>
            </a:r>
            <a:r>
              <a:rPr lang="es-ES" altLang="es-ES" sz="2400" b="1">
                <a:solidFill>
                  <a:srgbClr val="D60000"/>
                </a:solidFill>
              </a:rPr>
              <a:t>Virus de la Hepatitis C</a:t>
            </a:r>
            <a:r>
              <a:rPr lang="es-ES" altLang="es-ES" sz="2400"/>
              <a:t>, causa de cáncer de hígado y hepatopatías</a:t>
            </a:r>
          </a:p>
          <a:p>
            <a:pPr>
              <a:buFontTx/>
              <a:buNone/>
            </a:pPr>
            <a:r>
              <a:rPr lang="es-ES" altLang="es-ES" sz="2400" b="1"/>
              <a:t>1991 : </a:t>
            </a:r>
            <a:r>
              <a:rPr lang="es-ES" altLang="es-ES" sz="2400" b="1">
                <a:solidFill>
                  <a:srgbClr val="D60000"/>
                </a:solidFill>
              </a:rPr>
              <a:t>Virus de Guanarito</a:t>
            </a:r>
            <a:r>
              <a:rPr lang="es-ES" altLang="es-ES" sz="2400"/>
              <a:t>, determinante de la fiebre hemorrágica venezolana</a:t>
            </a:r>
          </a:p>
          <a:p>
            <a:pPr>
              <a:buFontTx/>
              <a:buNone/>
            </a:pPr>
            <a:r>
              <a:rPr lang="es-ES" altLang="es-ES" sz="2400" b="1"/>
              <a:t>1992 : </a:t>
            </a:r>
            <a:r>
              <a:rPr lang="es-ES" altLang="es-ES" sz="2400" b="1">
                <a:solidFill>
                  <a:srgbClr val="D60000"/>
                </a:solidFill>
              </a:rPr>
              <a:t>Vibrio cholerae 0139</a:t>
            </a:r>
            <a:r>
              <a:rPr lang="es-ES" altLang="es-ES" sz="2400"/>
              <a:t>, causante de cólera epidémico</a:t>
            </a:r>
          </a:p>
          <a:p>
            <a:pPr>
              <a:buFontTx/>
              <a:buNone/>
            </a:pPr>
            <a:r>
              <a:rPr lang="es-ES" altLang="es-ES" sz="2400" b="1"/>
              <a:t>1994 : </a:t>
            </a:r>
            <a:r>
              <a:rPr lang="es-ES" altLang="es-ES" sz="2400" b="1">
                <a:solidFill>
                  <a:srgbClr val="D60000"/>
                </a:solidFill>
              </a:rPr>
              <a:t>Virus Sabiá</a:t>
            </a:r>
            <a:r>
              <a:rPr lang="es-ES" altLang="es-ES" sz="2400"/>
              <a:t>, determinante de fiebre hemorrágica en Brasil</a:t>
            </a:r>
          </a:p>
          <a:p>
            <a:pPr>
              <a:buFontTx/>
              <a:buNone/>
            </a:pPr>
            <a:r>
              <a:rPr lang="es-ES" altLang="es-ES" sz="2400" b="1"/>
              <a:t>1995 : </a:t>
            </a:r>
            <a:r>
              <a:rPr lang="es-ES" altLang="es-ES" sz="2400" b="1">
                <a:solidFill>
                  <a:srgbClr val="D60000"/>
                </a:solidFill>
              </a:rPr>
              <a:t>Virus del Herpes Humano tipo 8</a:t>
            </a:r>
            <a:r>
              <a:rPr lang="es-ES" altLang="es-ES" sz="2400"/>
              <a:t>, asociado a sarcoma de Kaposi en pacientes con SIDA</a:t>
            </a:r>
            <a:endParaRPr lang="es-ES_tradnl" alt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11C57FA7-7DC3-4665-BDAE-AB7CCC36461D}"/>
              </a:ext>
            </a:extLst>
          </p:cNvPr>
          <p:cNvSpPr>
            <a:spLocks noGrp="1" noChangeArrowheads="1"/>
          </p:cNvSpPr>
          <p:nvPr>
            <p:ph type="title"/>
          </p:nvPr>
        </p:nvSpPr>
        <p:spPr/>
        <p:txBody>
          <a:bodyPr/>
          <a:lstStyle/>
          <a:p>
            <a:endParaRPr lang="es-EC" altLang="es-EC"/>
          </a:p>
        </p:txBody>
      </p:sp>
      <p:pic>
        <p:nvPicPr>
          <p:cNvPr id="6147" name="Picture 2">
            <a:extLst>
              <a:ext uri="{FF2B5EF4-FFF2-40B4-BE49-F238E27FC236}">
                <a16:creationId xmlns:a16="http://schemas.microsoft.com/office/drawing/2014/main" id="{6CC57D8F-D239-4B74-8AFB-1634B97DA1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5430" y="286603"/>
            <a:ext cx="11722099" cy="6064250"/>
          </a:xfr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D36BE-37EE-42E5-98C8-C59309020BC8}"/>
              </a:ext>
            </a:extLst>
          </p:cNvPr>
          <p:cNvSpPr>
            <a:spLocks noGrp="1"/>
          </p:cNvSpPr>
          <p:nvPr>
            <p:ph type="ctrTitle"/>
          </p:nvPr>
        </p:nvSpPr>
        <p:spPr/>
        <p:txBody>
          <a:bodyPr/>
          <a:lstStyle/>
          <a:p>
            <a:r>
              <a:rPr lang="es-ES" b="1" dirty="0"/>
              <a:t>Diez amenazas a la salud global en 2019</a:t>
            </a:r>
            <a:endParaRPr lang="es-EC" dirty="0"/>
          </a:p>
        </p:txBody>
      </p:sp>
      <p:sp>
        <p:nvSpPr>
          <p:cNvPr id="3" name="Subtítulo 2">
            <a:extLst>
              <a:ext uri="{FF2B5EF4-FFF2-40B4-BE49-F238E27FC236}">
                <a16:creationId xmlns:a16="http://schemas.microsoft.com/office/drawing/2014/main" id="{673E08F2-3CB0-43B2-ADE6-C1CB56521522}"/>
              </a:ext>
            </a:extLst>
          </p:cNvPr>
          <p:cNvSpPr>
            <a:spLocks noGrp="1"/>
          </p:cNvSpPr>
          <p:nvPr>
            <p:ph type="subTitle" idx="1"/>
          </p:nvPr>
        </p:nvSpPr>
        <p:spPr/>
        <p:txBody>
          <a:bodyPr/>
          <a:lstStyle/>
          <a:p>
            <a:endParaRPr lang="es-EC"/>
          </a:p>
        </p:txBody>
      </p:sp>
    </p:spTree>
    <p:extLst>
      <p:ext uri="{BB962C8B-B14F-4D97-AF65-F5344CB8AC3E}">
        <p14:creationId xmlns:p14="http://schemas.microsoft.com/office/powerpoint/2010/main" val="288790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F4543-79EF-4E3F-A7ED-A51B8252EF02}"/>
              </a:ext>
            </a:extLst>
          </p:cNvPr>
          <p:cNvSpPr>
            <a:spLocks noGrp="1"/>
          </p:cNvSpPr>
          <p:nvPr>
            <p:ph type="title"/>
          </p:nvPr>
        </p:nvSpPr>
        <p:spPr/>
        <p:txBody>
          <a:bodyPr/>
          <a:lstStyle/>
          <a:p>
            <a:r>
              <a:rPr lang="es-EC" b="1" dirty="0"/>
              <a:t>Contaminación</a:t>
            </a:r>
            <a:endParaRPr lang="es-EC" dirty="0"/>
          </a:p>
        </p:txBody>
      </p:sp>
      <p:sp>
        <p:nvSpPr>
          <p:cNvPr id="3" name="Marcador de contenido 2">
            <a:extLst>
              <a:ext uri="{FF2B5EF4-FFF2-40B4-BE49-F238E27FC236}">
                <a16:creationId xmlns:a16="http://schemas.microsoft.com/office/drawing/2014/main" id="{5604D728-3636-4E02-89E9-72716F88D240}"/>
              </a:ext>
            </a:extLst>
          </p:cNvPr>
          <p:cNvSpPr>
            <a:spLocks noGrp="1"/>
          </p:cNvSpPr>
          <p:nvPr>
            <p:ph sz="half" idx="1"/>
          </p:nvPr>
        </p:nvSpPr>
        <p:spPr/>
        <p:txBody>
          <a:bodyPr/>
          <a:lstStyle/>
          <a:p>
            <a:r>
              <a:rPr lang="es-ES" dirty="0"/>
              <a:t>La OMS estima que entre 2030 y 2050 el cambio climático será responsable de 250.000 muertes adicionales cada año, por patologías y procesos como la desnutrición, la malaria, la diarrea y el estrés por calor. La</a:t>
            </a:r>
            <a:r>
              <a:rPr lang="es-ES" u="sng" dirty="0">
                <a:hlinkClick r:id="rId2"/>
              </a:rPr>
              <a:t> contaminación atmosférica</a:t>
            </a:r>
            <a:r>
              <a:rPr lang="es-ES" dirty="0"/>
              <a:t> se relaciona con daños pulmonares, cardiacos y neurológicos, y </a:t>
            </a:r>
            <a:r>
              <a:rPr lang="es-ES" u="sng" dirty="0">
                <a:hlinkClick r:id="rId3"/>
              </a:rPr>
              <a:t>se estima que mata de forma prematura a 7 millones de personas.</a:t>
            </a:r>
            <a:r>
              <a:rPr lang="es-ES" dirty="0"/>
              <a:t> El 90% de estas muertes se producen en países de ingresos bajos. El año pasado se celebró la primera Conferencia Mundial sobre Salud y Contaminación Medioambiental, y este año está prevista la Cumbre de las Naciones Unidas sobre el Clima.</a:t>
            </a:r>
          </a:p>
          <a:p>
            <a:endParaRPr lang="es-EC" dirty="0"/>
          </a:p>
        </p:txBody>
      </p:sp>
      <p:sp>
        <p:nvSpPr>
          <p:cNvPr id="5" name="Marcador de contenido 4">
            <a:extLst>
              <a:ext uri="{FF2B5EF4-FFF2-40B4-BE49-F238E27FC236}">
                <a16:creationId xmlns:a16="http://schemas.microsoft.com/office/drawing/2014/main" id="{82981422-BD0A-4B1D-976A-B5B1B7C01FB4}"/>
              </a:ext>
            </a:extLst>
          </p:cNvPr>
          <p:cNvSpPr>
            <a:spLocks noGrp="1"/>
          </p:cNvSpPr>
          <p:nvPr>
            <p:ph sz="half" idx="2"/>
          </p:nvPr>
        </p:nvSpPr>
        <p:spPr/>
        <p:txBody>
          <a:bodyPr/>
          <a:lstStyle/>
          <a:p>
            <a:endParaRPr lang="es-EC"/>
          </a:p>
        </p:txBody>
      </p:sp>
      <p:pic>
        <p:nvPicPr>
          <p:cNvPr id="4" name="Imagen 3">
            <a:extLst>
              <a:ext uri="{FF2B5EF4-FFF2-40B4-BE49-F238E27FC236}">
                <a16:creationId xmlns:a16="http://schemas.microsoft.com/office/drawing/2014/main" id="{A2E37ACA-120B-45DC-9CB9-CACDD7B2B85E}"/>
              </a:ext>
            </a:extLst>
          </p:cNvPr>
          <p:cNvPicPr>
            <a:picLocks noChangeAspect="1"/>
          </p:cNvPicPr>
          <p:nvPr/>
        </p:nvPicPr>
        <p:blipFill>
          <a:blip r:embed="rId4"/>
          <a:stretch>
            <a:fillRect/>
          </a:stretch>
        </p:blipFill>
        <p:spPr>
          <a:xfrm>
            <a:off x="6223220" y="1845733"/>
            <a:ext cx="5052105" cy="4023359"/>
          </a:xfrm>
          <a:prstGeom prst="rect">
            <a:avLst/>
          </a:prstGeom>
        </p:spPr>
      </p:pic>
    </p:spTree>
    <p:extLst>
      <p:ext uri="{BB962C8B-B14F-4D97-AF65-F5344CB8AC3E}">
        <p14:creationId xmlns:p14="http://schemas.microsoft.com/office/powerpoint/2010/main" val="2220092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62AD4-1D95-48BA-8DE9-EF622421804E}"/>
              </a:ext>
            </a:extLst>
          </p:cNvPr>
          <p:cNvSpPr>
            <a:spLocks noGrp="1"/>
          </p:cNvSpPr>
          <p:nvPr>
            <p:ph type="title"/>
          </p:nvPr>
        </p:nvSpPr>
        <p:spPr/>
        <p:txBody>
          <a:bodyPr/>
          <a:lstStyle/>
          <a:p>
            <a:r>
              <a:rPr lang="es-EC" b="1" dirty="0"/>
              <a:t>¿Gripe pandémica?</a:t>
            </a:r>
            <a:endParaRPr lang="es-EC" dirty="0"/>
          </a:p>
        </p:txBody>
      </p:sp>
      <p:sp>
        <p:nvSpPr>
          <p:cNvPr id="3" name="Marcador de contenido 2">
            <a:extLst>
              <a:ext uri="{FF2B5EF4-FFF2-40B4-BE49-F238E27FC236}">
                <a16:creationId xmlns:a16="http://schemas.microsoft.com/office/drawing/2014/main" id="{2C6ACC4F-D023-461B-B3DE-DB4203D180C5}"/>
              </a:ext>
            </a:extLst>
          </p:cNvPr>
          <p:cNvSpPr>
            <a:spLocks noGrp="1"/>
          </p:cNvSpPr>
          <p:nvPr>
            <p:ph sz="half" idx="1"/>
          </p:nvPr>
        </p:nvSpPr>
        <p:spPr>
          <a:xfrm>
            <a:off x="1097278" y="1845734"/>
            <a:ext cx="5422791" cy="4023360"/>
          </a:xfrm>
        </p:spPr>
        <p:txBody>
          <a:bodyPr>
            <a:normAutofit/>
          </a:bodyPr>
          <a:lstStyle/>
          <a:p>
            <a:r>
              <a:rPr lang="es-ES" dirty="0"/>
              <a:t>La gripe siempre es una preocupación. Cada año, la OMS recomienda </a:t>
            </a:r>
            <a:r>
              <a:rPr lang="es-ES" u="sng" dirty="0">
                <a:hlinkClick r:id="rId2"/>
              </a:rPr>
              <a:t>qué cepas deben incluirse en la vacuna</a:t>
            </a:r>
            <a:r>
              <a:rPr lang="es-ES" dirty="0"/>
              <a:t> para proteger contra la gripe estacional y, de fondo, siempre existe la </a:t>
            </a:r>
            <a:r>
              <a:rPr lang="es-ES" b="1" dirty="0"/>
              <a:t>preocupación por una nueva pandemia</a:t>
            </a:r>
            <a:r>
              <a:rPr lang="es-ES" dirty="0"/>
              <a:t>. Si ésta llegara, cosa que se da por segura aunque no se sepa cuándo, hay preparado un </a:t>
            </a:r>
            <a:r>
              <a:rPr lang="es-ES" b="1" dirty="0"/>
              <a:t>plan de acción</a:t>
            </a:r>
            <a:r>
              <a:rPr lang="es-ES" dirty="0"/>
              <a:t> con todos los agentes sanitarios, sociales y políticos implicados “para garantizar un acceso efectivo y equitativo a los diagnósticos, vacunas y antivirales , especialmente en los países en desarrollo”. 153 instituciones de 114 países están implicados en la vigilancia anual del virus y de su influencia</a:t>
            </a:r>
            <a:endParaRPr lang="es-EC" dirty="0"/>
          </a:p>
        </p:txBody>
      </p:sp>
      <p:pic>
        <p:nvPicPr>
          <p:cNvPr id="2050" name="Picture 2" descr="https://statics-diariomedico.uecdn.es/cms/2019/01/OMS5.jpg">
            <a:extLst>
              <a:ext uri="{FF2B5EF4-FFF2-40B4-BE49-F238E27FC236}">
                <a16:creationId xmlns:a16="http://schemas.microsoft.com/office/drawing/2014/main" id="{4E20B79F-77D2-4901-98D6-1281076F0C3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05600" y="2469059"/>
            <a:ext cx="4449763" cy="277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920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FDA40-C9EB-4AD8-9E16-9A586543A268}"/>
              </a:ext>
            </a:extLst>
          </p:cNvPr>
          <p:cNvSpPr>
            <a:spLocks noGrp="1"/>
          </p:cNvSpPr>
          <p:nvPr>
            <p:ph type="title"/>
          </p:nvPr>
        </p:nvSpPr>
        <p:spPr/>
        <p:txBody>
          <a:bodyPr/>
          <a:lstStyle/>
          <a:p>
            <a:r>
              <a:rPr lang="es-EC" b="1" dirty="0"/>
              <a:t>Resistencias antibióticas</a:t>
            </a:r>
            <a:br>
              <a:rPr lang="es-EC" b="1" dirty="0"/>
            </a:br>
            <a:endParaRPr lang="es-EC" dirty="0"/>
          </a:p>
        </p:txBody>
      </p:sp>
      <p:sp>
        <p:nvSpPr>
          <p:cNvPr id="3" name="Marcador de contenido 2">
            <a:extLst>
              <a:ext uri="{FF2B5EF4-FFF2-40B4-BE49-F238E27FC236}">
                <a16:creationId xmlns:a16="http://schemas.microsoft.com/office/drawing/2014/main" id="{939ED9D0-3A3D-494F-86D0-62086743C87F}"/>
              </a:ext>
            </a:extLst>
          </p:cNvPr>
          <p:cNvSpPr>
            <a:spLocks noGrp="1"/>
          </p:cNvSpPr>
          <p:nvPr>
            <p:ph sz="half" idx="1"/>
          </p:nvPr>
        </p:nvSpPr>
        <p:spPr>
          <a:xfrm>
            <a:off x="1097278" y="1845734"/>
            <a:ext cx="5422791" cy="4023360"/>
          </a:xfrm>
        </p:spPr>
        <p:txBody>
          <a:bodyPr/>
          <a:lstStyle/>
          <a:p>
            <a:r>
              <a:rPr lang="es-ES" dirty="0"/>
              <a:t>El desarrollo de antibióticos, antivirales y antimaláricos es un éxito médico, pero amenazado. Las </a:t>
            </a:r>
            <a:r>
              <a:rPr lang="es-ES" u="sng" dirty="0">
                <a:hlinkClick r:id="rId2"/>
              </a:rPr>
              <a:t>crecientes resistencias </a:t>
            </a:r>
            <a:r>
              <a:rPr lang="es-ES" u="sng" dirty="0" err="1">
                <a:hlinkClick r:id="rId2"/>
              </a:rPr>
              <a:t>antiomicrobianas</a:t>
            </a:r>
            <a:r>
              <a:rPr lang="es-ES" dirty="0"/>
              <a:t> augura más dificultades para tratar enfermedades como la neumonía, la tuberculosis, la gonorrea y la salmonelosis, advierte la OMS. Además, si falla la </a:t>
            </a:r>
            <a:r>
              <a:rPr lang="es-ES" u="sng" dirty="0">
                <a:hlinkClick r:id="rId3"/>
              </a:rPr>
              <a:t>prevención de estas infecciones</a:t>
            </a:r>
            <a:r>
              <a:rPr lang="es-ES" dirty="0"/>
              <a:t>, otros procesos como las cirugías y tratamientos como la quimioterapia quedarían comprometidos. La OMS trabaja en un plan global de acción en el que se integren la salud humana y la animal para combatir un problema que ya deja 1,6 millones de fallecimientos cada año</a:t>
            </a:r>
            <a:endParaRPr lang="es-EC" dirty="0"/>
          </a:p>
        </p:txBody>
      </p:sp>
      <p:pic>
        <p:nvPicPr>
          <p:cNvPr id="3074" name="Picture 2" descr="https://statics-diariomedico.uecdn.es/cms/2019/01/OMS.jpg">
            <a:extLst>
              <a:ext uri="{FF2B5EF4-FFF2-40B4-BE49-F238E27FC236}">
                <a16:creationId xmlns:a16="http://schemas.microsoft.com/office/drawing/2014/main" id="{39473698-2A54-461E-AED9-C9B819BB7FB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668812" y="2343509"/>
            <a:ext cx="4937125" cy="277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674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B731392-7342-4783-A8B3-31F6A59E1D5B}"/>
              </a:ext>
            </a:extLst>
          </p:cNvPr>
          <p:cNvSpPr>
            <a:spLocks noGrp="1"/>
          </p:cNvSpPr>
          <p:nvPr>
            <p:ph type="title"/>
          </p:nvPr>
        </p:nvSpPr>
        <p:spPr/>
        <p:txBody>
          <a:bodyPr/>
          <a:lstStyle/>
          <a:p>
            <a:r>
              <a:rPr lang="es-EC" b="1" dirty="0"/>
              <a:t>Atención primaria</a:t>
            </a:r>
            <a:endParaRPr lang="es-EC" dirty="0"/>
          </a:p>
        </p:txBody>
      </p:sp>
      <p:sp>
        <p:nvSpPr>
          <p:cNvPr id="5" name="Marcador de contenido 4">
            <a:extLst>
              <a:ext uri="{FF2B5EF4-FFF2-40B4-BE49-F238E27FC236}">
                <a16:creationId xmlns:a16="http://schemas.microsoft.com/office/drawing/2014/main" id="{47FF2D43-EB78-4F91-8FE3-C19D6968FE42}"/>
              </a:ext>
            </a:extLst>
          </p:cNvPr>
          <p:cNvSpPr>
            <a:spLocks noGrp="1"/>
          </p:cNvSpPr>
          <p:nvPr>
            <p:ph sz="half" idx="1"/>
          </p:nvPr>
        </p:nvSpPr>
        <p:spPr>
          <a:xfrm>
            <a:off x="1097279" y="1845734"/>
            <a:ext cx="5637794" cy="4023360"/>
          </a:xfrm>
        </p:spPr>
        <p:txBody>
          <a:bodyPr>
            <a:normAutofit/>
          </a:bodyPr>
          <a:lstStyle/>
          <a:p>
            <a:r>
              <a:rPr lang="es-ES" dirty="0"/>
              <a:t>El primer nivel asistencial está siempre en la picota. Como casi siempre, el principal problema de su debilidad lo sufren especialmente los países poco desarrollados, aunque otros desarrollados, como España, consideran que la primaria está infravalorada. El año pasado </a:t>
            </a:r>
            <a:r>
              <a:rPr lang="es-ES" u="sng" dirty="0">
                <a:hlinkClick r:id="rId2"/>
              </a:rPr>
              <a:t>se firmó la Declaración de Astana, el nuevo Alma-Ata 40 años después del original,</a:t>
            </a:r>
            <a:r>
              <a:rPr lang="es-ES" dirty="0"/>
              <a:t> cuyo desarrollo debería comenzar a notarse en 2019. La OMS considera que muchos países de bajos y medios ingresos carecen de instalaciones y recursos en el primer nivel, lo que afecta directamente al resto del sistema sanitario y a los indicadores de salud.</a:t>
            </a:r>
            <a:endParaRPr lang="es-EC" dirty="0"/>
          </a:p>
        </p:txBody>
      </p:sp>
      <p:pic>
        <p:nvPicPr>
          <p:cNvPr id="4098" name="Picture 2" descr="https://statics-diariomedico.uecdn.es/cms/2019/01/OMS4.jpg">
            <a:extLst>
              <a:ext uri="{FF2B5EF4-FFF2-40B4-BE49-F238E27FC236}">
                <a16:creationId xmlns:a16="http://schemas.microsoft.com/office/drawing/2014/main" id="{DF396318-DA20-4010-9A72-172EFFC59D5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35073" y="2343509"/>
            <a:ext cx="4937125" cy="277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59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4B4209D-7F49-469E-B494-058E0B8C12B8}"/>
              </a:ext>
            </a:extLst>
          </p:cNvPr>
          <p:cNvSpPr>
            <a:spLocks noGrp="1"/>
          </p:cNvSpPr>
          <p:nvPr>
            <p:ph type="title"/>
          </p:nvPr>
        </p:nvSpPr>
        <p:spPr/>
        <p:txBody>
          <a:bodyPr/>
          <a:lstStyle/>
          <a:p>
            <a:r>
              <a:rPr lang="es-EC" b="1" dirty="0"/>
              <a:t>Dengue</a:t>
            </a:r>
            <a:endParaRPr lang="es-EC" dirty="0"/>
          </a:p>
        </p:txBody>
      </p:sp>
      <p:sp>
        <p:nvSpPr>
          <p:cNvPr id="5" name="Marcador de contenido 4">
            <a:extLst>
              <a:ext uri="{FF2B5EF4-FFF2-40B4-BE49-F238E27FC236}">
                <a16:creationId xmlns:a16="http://schemas.microsoft.com/office/drawing/2014/main" id="{6A8E8F1D-59A2-440B-B557-7088CB068748}"/>
              </a:ext>
            </a:extLst>
          </p:cNvPr>
          <p:cNvSpPr>
            <a:spLocks noGrp="1"/>
          </p:cNvSpPr>
          <p:nvPr>
            <p:ph sz="half" idx="1"/>
          </p:nvPr>
        </p:nvSpPr>
        <p:spPr>
          <a:xfrm>
            <a:off x="1097279" y="1845734"/>
            <a:ext cx="5568564" cy="4023360"/>
          </a:xfrm>
        </p:spPr>
        <p:txBody>
          <a:bodyPr/>
          <a:lstStyle/>
          <a:p>
            <a:r>
              <a:rPr lang="es-ES" dirty="0"/>
              <a:t>Esta enfermedad, que puede ser mortal en el 20% de casos graves, lleva décadas suponiendo una creciente amenaza. Su influencia en países afectados por estaciones especialmente lluviosas (India, Bangladesh…) está aumentando, debido a que estos ciclos meteorológicos se están alargando y provocando</a:t>
            </a:r>
            <a:r>
              <a:rPr lang="es-ES" u="sng" dirty="0">
                <a:hlinkClick r:id="rId2"/>
              </a:rPr>
              <a:t> la extensión de la enfermedad a países vecinos</a:t>
            </a:r>
            <a:r>
              <a:rPr lang="es-ES" dirty="0"/>
              <a:t> que, tradicionalmente, no estaban apenas afectados. La OMS estima que el 40% de la población mundial está en riesgo de contraer dengue y cifra la incidencia en 390 millones de casos al año. El objetivo es reducir las muertes en un 50% para 2020.</a:t>
            </a:r>
            <a:endParaRPr lang="es-EC" dirty="0"/>
          </a:p>
        </p:txBody>
      </p:sp>
      <p:pic>
        <p:nvPicPr>
          <p:cNvPr id="5122" name="Picture 2" descr="https://statics-diariomedico.uecdn.es/cms/2019/01/OMS7.jpg">
            <a:extLst>
              <a:ext uri="{FF2B5EF4-FFF2-40B4-BE49-F238E27FC236}">
                <a16:creationId xmlns:a16="http://schemas.microsoft.com/office/drawing/2014/main" id="{8A1740CB-2C91-4970-88C1-D8C38EA5A4A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14585" y="2468848"/>
            <a:ext cx="4937125" cy="277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58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E6CCF0B-5E26-4FBA-AAE4-A98A9FC861A5}"/>
              </a:ext>
            </a:extLst>
          </p:cNvPr>
          <p:cNvSpPr>
            <a:spLocks noGrp="1"/>
          </p:cNvSpPr>
          <p:nvPr>
            <p:ph type="title"/>
          </p:nvPr>
        </p:nvSpPr>
        <p:spPr/>
        <p:txBody>
          <a:bodyPr/>
          <a:lstStyle/>
          <a:p>
            <a:r>
              <a:rPr lang="es-EC" b="1" dirty="0"/>
              <a:t>Patologías no transmisibles</a:t>
            </a:r>
            <a:endParaRPr lang="es-EC" dirty="0"/>
          </a:p>
        </p:txBody>
      </p:sp>
      <p:sp>
        <p:nvSpPr>
          <p:cNvPr id="5" name="Marcador de contenido 4">
            <a:extLst>
              <a:ext uri="{FF2B5EF4-FFF2-40B4-BE49-F238E27FC236}">
                <a16:creationId xmlns:a16="http://schemas.microsoft.com/office/drawing/2014/main" id="{23A8A92B-8BAE-49D6-82E4-7FAC6CD12195}"/>
              </a:ext>
            </a:extLst>
          </p:cNvPr>
          <p:cNvSpPr>
            <a:spLocks noGrp="1"/>
          </p:cNvSpPr>
          <p:nvPr>
            <p:ph sz="half" idx="1"/>
          </p:nvPr>
        </p:nvSpPr>
        <p:spPr>
          <a:xfrm>
            <a:off x="1097278" y="1845734"/>
            <a:ext cx="5952877" cy="4023360"/>
          </a:xfrm>
        </p:spPr>
        <p:txBody>
          <a:bodyPr/>
          <a:lstStyle/>
          <a:p>
            <a:r>
              <a:rPr lang="es-ES" dirty="0"/>
              <a:t>Las enfermedades no transmisibles -diabetes, cáncer y patología cardíaca- son responsables de más del 70 por ciento de las muertes en el mundo. Esto se traduce en el fallecimiento prematuro de 15 millones de personas entre los 30 y los 69 años, de las que más del 85 por ciento se producen en países de ingresos medios o bajos. </a:t>
            </a:r>
            <a:r>
              <a:rPr lang="es-ES" dirty="0" err="1"/>
              <a:t>El</a:t>
            </a:r>
            <a:r>
              <a:rPr lang="es-ES" u="sng" dirty="0" err="1">
                <a:hlinkClick r:id="rId2"/>
              </a:rPr>
              <a:t>aumento</a:t>
            </a:r>
            <a:r>
              <a:rPr lang="es-ES" u="sng" dirty="0">
                <a:hlinkClick r:id="rId2"/>
              </a:rPr>
              <a:t> de las patologías no transmisibles</a:t>
            </a:r>
            <a:r>
              <a:rPr lang="es-ES" dirty="0"/>
              <a:t> se debe a cinco factores de riesgo: el consumo de tabaco y alcohol, el sedentarismo, una dieta poco saludable y la contaminación. La OMS se unirá a los gobiernos para aplicar políticas que reduzcan la </a:t>
            </a:r>
            <a:r>
              <a:rPr lang="es-ES" u="sng" dirty="0">
                <a:hlinkClick r:id="rId3"/>
              </a:rPr>
              <a:t>inactividad física</a:t>
            </a:r>
            <a:r>
              <a:rPr lang="es-ES" dirty="0"/>
              <a:t> un 15 por ciento para 2030</a:t>
            </a:r>
            <a:endParaRPr lang="es-EC" dirty="0"/>
          </a:p>
        </p:txBody>
      </p:sp>
      <p:pic>
        <p:nvPicPr>
          <p:cNvPr id="6146" name="Picture 2" descr="https://statics-diariomedico.uecdn.es/cms/2019/01/OMS8.jpg">
            <a:extLst>
              <a:ext uri="{FF2B5EF4-FFF2-40B4-BE49-F238E27FC236}">
                <a16:creationId xmlns:a16="http://schemas.microsoft.com/office/drawing/2014/main" id="{3F86DDAF-022F-41D5-95D4-939CB8211CA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050156" y="2468848"/>
            <a:ext cx="4582285" cy="277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44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3A56-23E4-477C-BD02-560F8C4B5044}"/>
              </a:ext>
            </a:extLst>
          </p:cNvPr>
          <p:cNvSpPr>
            <a:spLocks noGrp="1"/>
          </p:cNvSpPr>
          <p:nvPr>
            <p:ph type="title"/>
          </p:nvPr>
        </p:nvSpPr>
        <p:spPr/>
        <p:txBody>
          <a:bodyPr/>
          <a:lstStyle/>
          <a:p>
            <a:r>
              <a:rPr lang="es-EC" b="1" dirty="0"/>
              <a:t>Entornos frágiles</a:t>
            </a:r>
            <a:endParaRPr lang="es-EC" dirty="0"/>
          </a:p>
        </p:txBody>
      </p:sp>
      <p:sp>
        <p:nvSpPr>
          <p:cNvPr id="3" name="Marcador de contenido 2">
            <a:extLst>
              <a:ext uri="{FF2B5EF4-FFF2-40B4-BE49-F238E27FC236}">
                <a16:creationId xmlns:a16="http://schemas.microsoft.com/office/drawing/2014/main" id="{400DB8F2-CCB2-490E-B7E1-599CCCCC35E1}"/>
              </a:ext>
            </a:extLst>
          </p:cNvPr>
          <p:cNvSpPr>
            <a:spLocks noGrp="1"/>
          </p:cNvSpPr>
          <p:nvPr>
            <p:ph sz="half" idx="1"/>
          </p:nvPr>
        </p:nvSpPr>
        <p:spPr>
          <a:xfrm>
            <a:off x="1097278" y="1845734"/>
            <a:ext cx="5743811" cy="4023360"/>
          </a:xfrm>
        </p:spPr>
        <p:txBody>
          <a:bodyPr>
            <a:normAutofit/>
          </a:bodyPr>
          <a:lstStyle/>
          <a:p>
            <a:r>
              <a:rPr lang="es-ES" dirty="0"/>
              <a:t>El 22% de la población mundial habita en lugares donde las crisis prolongadas -que combinan sequías, hambrunas, conflictos y </a:t>
            </a:r>
            <a:r>
              <a:rPr lang="es-ES" u="sng" dirty="0">
                <a:hlinkClick r:id="rId2"/>
              </a:rPr>
              <a:t>desplazamientos de población</a:t>
            </a:r>
            <a:r>
              <a:rPr lang="es-ES" dirty="0"/>
              <a:t>– y la debilidad de los sistemas de salud les dejan sin acceso a los cuidados básicos. Estos entornos frágiles existen en casi todas las regiones del mundo y es en esas zonas donde la mitad de los aspectos clave de los objetivos de desarrollo sostenible, </a:t>
            </a:r>
            <a:r>
              <a:rPr lang="es-ES" dirty="0" err="1"/>
              <a:t>incluendo</a:t>
            </a:r>
            <a:r>
              <a:rPr lang="es-ES" dirty="0"/>
              <a:t> la salud </a:t>
            </a:r>
            <a:r>
              <a:rPr lang="es-ES" dirty="0" err="1"/>
              <a:t>maternoinfantil</a:t>
            </a:r>
            <a:r>
              <a:rPr lang="es-ES" dirty="0"/>
              <a:t>, no se cumplen. La OMS quiere seguir trabajando para fortalecer esos sistemas de salud, para que estén mejor preparados para detectar y tratar brotes, así como proveer servicios sanitarios de calidad.</a:t>
            </a:r>
            <a:endParaRPr lang="es-EC" dirty="0"/>
          </a:p>
        </p:txBody>
      </p:sp>
      <p:pic>
        <p:nvPicPr>
          <p:cNvPr id="7170" name="Picture 2" descr="https://statics-diariomedico.uecdn.es/cms/2019/01/OMS1.jpg">
            <a:extLst>
              <a:ext uri="{FF2B5EF4-FFF2-40B4-BE49-F238E27FC236}">
                <a16:creationId xmlns:a16="http://schemas.microsoft.com/office/drawing/2014/main" id="{95B7BAFC-8D52-475F-8B32-4AB01AB3690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41090" y="2468848"/>
            <a:ext cx="4937125" cy="277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238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0C185-09C9-45A1-9A77-264E898CD7B1}"/>
              </a:ext>
            </a:extLst>
          </p:cNvPr>
          <p:cNvSpPr>
            <a:spLocks noGrp="1"/>
          </p:cNvSpPr>
          <p:nvPr>
            <p:ph type="title"/>
          </p:nvPr>
        </p:nvSpPr>
        <p:spPr/>
        <p:txBody>
          <a:bodyPr/>
          <a:lstStyle/>
          <a:p>
            <a:r>
              <a:rPr lang="es-EC" b="1" dirty="0"/>
              <a:t>Ébola y otros patógenos</a:t>
            </a:r>
            <a:endParaRPr lang="es-EC" dirty="0"/>
          </a:p>
        </p:txBody>
      </p:sp>
      <p:sp>
        <p:nvSpPr>
          <p:cNvPr id="3" name="Marcador de contenido 2">
            <a:extLst>
              <a:ext uri="{FF2B5EF4-FFF2-40B4-BE49-F238E27FC236}">
                <a16:creationId xmlns:a16="http://schemas.microsoft.com/office/drawing/2014/main" id="{F55A7CC2-A3F4-4055-AE79-962726EECBA2}"/>
              </a:ext>
            </a:extLst>
          </p:cNvPr>
          <p:cNvSpPr>
            <a:spLocks noGrp="1"/>
          </p:cNvSpPr>
          <p:nvPr>
            <p:ph sz="half" idx="1"/>
          </p:nvPr>
        </p:nvSpPr>
        <p:spPr>
          <a:xfrm>
            <a:off x="1097278" y="1845734"/>
            <a:ext cx="5740843" cy="4023360"/>
          </a:xfrm>
        </p:spPr>
        <p:txBody>
          <a:bodyPr>
            <a:normAutofit/>
          </a:bodyPr>
          <a:lstStyle/>
          <a:p>
            <a:r>
              <a:rPr lang="es-ES" dirty="0"/>
              <a:t>La República Democrática del Congo </a:t>
            </a:r>
            <a:r>
              <a:rPr lang="es-ES" u="sng" dirty="0">
                <a:hlinkClick r:id="rId2"/>
              </a:rPr>
              <a:t>ha sufrido en 2018 dos brotes de Ébola</a:t>
            </a:r>
            <a:r>
              <a:rPr lang="es-ES" dirty="0"/>
              <a:t>, uno aún activo, que se ha producido en zonas con gran densidad de población. Durante la conferencia Prevención de Emergencias de Salud Pública se pidió a la OMS que designe a 2019 como el</a:t>
            </a:r>
            <a:r>
              <a:rPr lang="es-ES" b="1" dirty="0"/>
              <a:t> año de acción para la prevención de las emergencias de salud,</a:t>
            </a:r>
            <a:r>
              <a:rPr lang="es-ES" dirty="0"/>
              <a:t> especialmente en zonas muy pobladas. La </a:t>
            </a:r>
            <a:r>
              <a:rPr lang="es-ES" dirty="0" err="1"/>
              <a:t>OMSha</a:t>
            </a:r>
            <a:r>
              <a:rPr lang="es-ES" dirty="0"/>
              <a:t> identificado los patógenos -Ébola, otras fiebres hemorrágicas, síndrome respiratorio por coronavirus de Oriente Medio, el SARS y la enfermedad X…-, con potencial para causar emergencias y sin terapias eficaces ni vacunas para priorizar su desarrollo e investigación.</a:t>
            </a:r>
            <a:endParaRPr lang="es-EC" dirty="0"/>
          </a:p>
        </p:txBody>
      </p:sp>
      <p:pic>
        <p:nvPicPr>
          <p:cNvPr id="8194" name="Picture 2" descr="https://statics-diariomedico.uecdn.es/cms/2019/01/OMS3.jpg">
            <a:extLst>
              <a:ext uri="{FF2B5EF4-FFF2-40B4-BE49-F238E27FC236}">
                <a16:creationId xmlns:a16="http://schemas.microsoft.com/office/drawing/2014/main" id="{9B6F91DA-3623-4C57-882C-2C58C0A02E0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13368" y="2468848"/>
            <a:ext cx="4937125" cy="277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54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82DD1-E744-4891-8561-68C8A1BE7E1E}"/>
              </a:ext>
            </a:extLst>
          </p:cNvPr>
          <p:cNvSpPr>
            <a:spLocks noGrp="1"/>
          </p:cNvSpPr>
          <p:nvPr>
            <p:ph type="title"/>
          </p:nvPr>
        </p:nvSpPr>
        <p:spPr/>
        <p:txBody>
          <a:bodyPr/>
          <a:lstStyle/>
          <a:p>
            <a:r>
              <a:rPr lang="es-EC" b="1" dirty="0"/>
              <a:t>Movimientos antivacunas</a:t>
            </a:r>
            <a:endParaRPr lang="es-EC" dirty="0"/>
          </a:p>
        </p:txBody>
      </p:sp>
      <p:sp>
        <p:nvSpPr>
          <p:cNvPr id="3" name="Marcador de contenido 2">
            <a:extLst>
              <a:ext uri="{FF2B5EF4-FFF2-40B4-BE49-F238E27FC236}">
                <a16:creationId xmlns:a16="http://schemas.microsoft.com/office/drawing/2014/main" id="{5AECE15A-02F1-4381-910F-F82963077E1F}"/>
              </a:ext>
            </a:extLst>
          </p:cNvPr>
          <p:cNvSpPr>
            <a:spLocks noGrp="1"/>
          </p:cNvSpPr>
          <p:nvPr>
            <p:ph sz="half" idx="1"/>
          </p:nvPr>
        </p:nvSpPr>
        <p:spPr>
          <a:xfrm>
            <a:off x="1097278" y="1845734"/>
            <a:ext cx="5581817" cy="4023360"/>
          </a:xfrm>
        </p:spPr>
        <p:txBody>
          <a:bodyPr>
            <a:normAutofit/>
          </a:bodyPr>
          <a:lstStyle/>
          <a:p>
            <a:r>
              <a:rPr lang="es-ES" dirty="0"/>
              <a:t>Los movimientos antivacunas amenazan los progresos conseguidos en salud pública. La vacunación previene entre 2 y 3 millones de muertes al año y se podrían evitar 1,5 millones más si la cobertura global mejorara. Las </a:t>
            </a:r>
            <a:r>
              <a:rPr lang="es-ES" u="sng" dirty="0">
                <a:hlinkClick r:id="rId2"/>
              </a:rPr>
              <a:t>razones por las cuales ciertos sectores deciden no vacunarse</a:t>
            </a:r>
            <a:r>
              <a:rPr lang="es-ES" dirty="0"/>
              <a:t> son complejas, un grupo de asesores de la </a:t>
            </a:r>
            <a:r>
              <a:rPr lang="es-ES" dirty="0" err="1"/>
              <a:t>OMSha</a:t>
            </a:r>
            <a:r>
              <a:rPr lang="es-ES" dirty="0"/>
              <a:t> identificado la </a:t>
            </a:r>
            <a:r>
              <a:rPr lang="es-ES" dirty="0" err="1"/>
              <a:t>autocomplacecncia</a:t>
            </a:r>
            <a:r>
              <a:rPr lang="es-ES" dirty="0"/>
              <a:t>, la falta de acceso a las vacunas y la falta de confianza como algunas de las razones para el descenso en la vacunación. En 2019 la OMS reforzará las acciones para eliminar el cáncer de cérvix y quizá sea el año en que se eliminen las </a:t>
            </a:r>
            <a:r>
              <a:rPr lang="es-ES" u="sng" dirty="0">
                <a:hlinkClick r:id="rId3"/>
              </a:rPr>
              <a:t>transmisiones de polio salvaje en Afganistán y Pakistán.</a:t>
            </a:r>
            <a:endParaRPr lang="es-EC" dirty="0"/>
          </a:p>
        </p:txBody>
      </p:sp>
      <p:pic>
        <p:nvPicPr>
          <p:cNvPr id="9218" name="Picture 2" descr="https://statics-diariomedico.uecdn.es/cms/2019/01/OMS2.jpg">
            <a:extLst>
              <a:ext uri="{FF2B5EF4-FFF2-40B4-BE49-F238E27FC236}">
                <a16:creationId xmlns:a16="http://schemas.microsoft.com/office/drawing/2014/main" id="{9C580331-29B6-47E0-B0AB-2C8CDD46134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88081" y="2468848"/>
            <a:ext cx="4937125" cy="277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82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a:extLst>
              <a:ext uri="{FF2B5EF4-FFF2-40B4-BE49-F238E27FC236}">
                <a16:creationId xmlns:a16="http://schemas.microsoft.com/office/drawing/2014/main" id="{920B463B-AA41-47EA-A2B9-DEE256D822BE}"/>
              </a:ext>
            </a:extLst>
          </p:cNvPr>
          <p:cNvSpPr>
            <a:spLocks noGrp="1" noChangeArrowheads="1"/>
          </p:cNvSpPr>
          <p:nvPr>
            <p:ph type="title"/>
          </p:nvPr>
        </p:nvSpPr>
        <p:spPr/>
        <p:txBody>
          <a:bodyPr/>
          <a:lstStyle/>
          <a:p>
            <a:endParaRPr lang="es-EC" altLang="es-EC"/>
          </a:p>
        </p:txBody>
      </p:sp>
      <p:pic>
        <p:nvPicPr>
          <p:cNvPr id="7171" name="Picture 2">
            <a:extLst>
              <a:ext uri="{FF2B5EF4-FFF2-40B4-BE49-F238E27FC236}">
                <a16:creationId xmlns:a16="http://schemas.microsoft.com/office/drawing/2014/main" id="{E69F953E-B181-4A0D-ABD7-B04582EFF6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777" y="96839"/>
            <a:ext cx="11452223" cy="6702425"/>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037AED-4996-4F1B-807E-633A38AD38DB}"/>
              </a:ext>
            </a:extLst>
          </p:cNvPr>
          <p:cNvSpPr>
            <a:spLocks noGrp="1"/>
          </p:cNvSpPr>
          <p:nvPr>
            <p:ph type="title"/>
          </p:nvPr>
        </p:nvSpPr>
        <p:spPr/>
        <p:txBody>
          <a:bodyPr/>
          <a:lstStyle/>
          <a:p>
            <a:r>
              <a:rPr lang="es-EC" b="1" dirty="0" err="1"/>
              <a:t>Auto-test</a:t>
            </a:r>
            <a:r>
              <a:rPr lang="es-EC" b="1" dirty="0"/>
              <a:t> en VIH</a:t>
            </a:r>
            <a:endParaRPr lang="es-EC" dirty="0"/>
          </a:p>
        </p:txBody>
      </p:sp>
      <p:sp>
        <p:nvSpPr>
          <p:cNvPr id="3" name="Marcador de contenido 2">
            <a:extLst>
              <a:ext uri="{FF2B5EF4-FFF2-40B4-BE49-F238E27FC236}">
                <a16:creationId xmlns:a16="http://schemas.microsoft.com/office/drawing/2014/main" id="{26198F5B-86F0-4A10-B65B-5C8EAA5AE719}"/>
              </a:ext>
            </a:extLst>
          </p:cNvPr>
          <p:cNvSpPr>
            <a:spLocks noGrp="1"/>
          </p:cNvSpPr>
          <p:nvPr>
            <p:ph sz="half" idx="1"/>
          </p:nvPr>
        </p:nvSpPr>
        <p:spPr>
          <a:xfrm>
            <a:off x="1097279" y="1845734"/>
            <a:ext cx="5661330" cy="4023360"/>
          </a:xfrm>
        </p:spPr>
        <p:txBody>
          <a:bodyPr>
            <a:normAutofit/>
          </a:bodyPr>
          <a:lstStyle/>
          <a:p>
            <a:r>
              <a:rPr lang="es-ES" dirty="0"/>
              <a:t>22 millones de personas están en tratamiento con antirretrovirales. Sin embargo, pese a los grandes avances en el abordaje del VIH, la epidemia no se ha detenido y cada año casi un millón de personas mueren a causa del </a:t>
            </a:r>
            <a:r>
              <a:rPr lang="es-ES" dirty="0" err="1"/>
              <a:t>VIHo</a:t>
            </a:r>
            <a:r>
              <a:rPr lang="es-ES" dirty="0"/>
              <a:t> del sida. Desde el comienzo de la epidemia, 70 millones de personas se han infectado, 35 millones han fallecido y </a:t>
            </a:r>
            <a:r>
              <a:rPr lang="es-ES" u="sng" dirty="0">
                <a:hlinkClick r:id="rId2"/>
              </a:rPr>
              <a:t>actualmente 37 millones viven con el virus.</a:t>
            </a:r>
            <a:br>
              <a:rPr lang="es-ES" dirty="0"/>
            </a:br>
            <a:r>
              <a:rPr lang="es-ES" dirty="0"/>
              <a:t>La OMS se centrará en 2019 en apoyar la introducción del </a:t>
            </a:r>
            <a:r>
              <a:rPr lang="es-ES" dirty="0" err="1"/>
              <a:t>autotest</a:t>
            </a:r>
            <a:r>
              <a:rPr lang="es-ES" dirty="0"/>
              <a:t> de VIH o medidas preventivas si el resultado es negativo. Además, junto a la Organización Internacional del Trabajo apoyarán a las empresas que ofrezcan el </a:t>
            </a:r>
            <a:r>
              <a:rPr lang="es-ES" dirty="0" err="1"/>
              <a:t>autotest</a:t>
            </a:r>
            <a:r>
              <a:rPr lang="es-ES" dirty="0"/>
              <a:t> en el ámbito laboral</a:t>
            </a:r>
            <a:endParaRPr lang="es-EC" dirty="0"/>
          </a:p>
        </p:txBody>
      </p:sp>
      <p:pic>
        <p:nvPicPr>
          <p:cNvPr id="10242" name="Picture 2" descr="https://statics-diariomedico.uecdn.es/cms/2019/01/oms-hiv.jpg">
            <a:extLst>
              <a:ext uri="{FF2B5EF4-FFF2-40B4-BE49-F238E27FC236}">
                <a16:creationId xmlns:a16="http://schemas.microsoft.com/office/drawing/2014/main" id="{83921E38-3F9A-46D3-B154-F9CC144C07E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54342" y="2468848"/>
            <a:ext cx="4937125" cy="277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027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94278C0-E9EA-4F07-AF56-278EE194343E}"/>
              </a:ext>
            </a:extLst>
          </p:cNvPr>
          <p:cNvSpPr>
            <a:spLocks noGrp="1"/>
          </p:cNvSpPr>
          <p:nvPr>
            <p:ph type="title"/>
          </p:nvPr>
        </p:nvSpPr>
        <p:spPr/>
        <p:txBody>
          <a:bodyPr/>
          <a:lstStyle/>
          <a:p>
            <a:endParaRPr lang="es-EC"/>
          </a:p>
        </p:txBody>
      </p:sp>
      <p:sp>
        <p:nvSpPr>
          <p:cNvPr id="6" name="Marcador de contenido 5">
            <a:extLst>
              <a:ext uri="{FF2B5EF4-FFF2-40B4-BE49-F238E27FC236}">
                <a16:creationId xmlns:a16="http://schemas.microsoft.com/office/drawing/2014/main" id="{57E985EE-2E5D-46B7-9062-765298910E8D}"/>
              </a:ext>
            </a:extLst>
          </p:cNvPr>
          <p:cNvSpPr>
            <a:spLocks noGrp="1"/>
          </p:cNvSpPr>
          <p:nvPr>
            <p:ph idx="1"/>
          </p:nvPr>
        </p:nvSpPr>
        <p:spPr/>
        <p:txBody>
          <a:bodyPr>
            <a:normAutofit/>
          </a:bodyPr>
          <a:lstStyle/>
          <a:p>
            <a:pPr algn="ctr"/>
            <a:r>
              <a:rPr lang="es-MX" sz="4000" dirty="0">
                <a:solidFill>
                  <a:srgbClr val="0000FF"/>
                </a:solidFill>
              </a:rPr>
              <a:t>Ello implica diseñar un conjunto de intervenciones adecuadas a los retos y riesgos de cada población</a:t>
            </a:r>
            <a:endParaRPr lang="es-EC" sz="4000" dirty="0">
              <a:solidFill>
                <a:srgbClr val="0000FF"/>
              </a:solidFill>
            </a:endParaRPr>
          </a:p>
        </p:txBody>
      </p:sp>
    </p:spTree>
    <p:extLst>
      <p:ext uri="{BB962C8B-B14F-4D97-AF65-F5344CB8AC3E}">
        <p14:creationId xmlns:p14="http://schemas.microsoft.com/office/powerpoint/2010/main" val="309539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B1E2D-932D-43CA-8637-152CB65C9105}"/>
              </a:ext>
            </a:extLst>
          </p:cNvPr>
          <p:cNvSpPr>
            <a:spLocks noGrp="1"/>
          </p:cNvSpPr>
          <p:nvPr>
            <p:ph type="title"/>
          </p:nvPr>
        </p:nvSpPr>
        <p:spPr/>
        <p:txBody>
          <a:bodyPr/>
          <a:lstStyle/>
          <a:p>
            <a:r>
              <a:rPr lang="es-EC"/>
              <a:t>BIBLIOGRAFIA</a:t>
            </a:r>
          </a:p>
        </p:txBody>
      </p:sp>
      <p:sp>
        <p:nvSpPr>
          <p:cNvPr id="3" name="Marcador de contenido 2">
            <a:extLst>
              <a:ext uri="{FF2B5EF4-FFF2-40B4-BE49-F238E27FC236}">
                <a16:creationId xmlns:a16="http://schemas.microsoft.com/office/drawing/2014/main" id="{4DDC1B7C-38BC-4FC0-9957-9A84B1E9E53C}"/>
              </a:ext>
            </a:extLst>
          </p:cNvPr>
          <p:cNvSpPr>
            <a:spLocks noGrp="1"/>
          </p:cNvSpPr>
          <p:nvPr>
            <p:ph idx="1"/>
          </p:nvPr>
        </p:nvSpPr>
        <p:spPr/>
        <p:txBody>
          <a:bodyPr/>
          <a:lstStyle/>
          <a:p>
            <a:r>
              <a:rPr lang="es-EC" dirty="0">
                <a:hlinkClick r:id="rId2"/>
              </a:rPr>
              <a:t>https://www.diariomedico.com/salud/las-10-prioridades-de-salud-de-la-oms-en-2019.html#lg=1&amp;slide=0</a:t>
            </a:r>
            <a:endParaRPr lang="es-EC" dirty="0"/>
          </a:p>
          <a:p>
            <a:r>
              <a:rPr lang="es-EC" dirty="0">
                <a:hlinkClick r:id="rId3"/>
              </a:rPr>
              <a:t>https://www.isglobal.org/healthisglobal/-/custom-blog-portlet/la-transicion-epidemiologica-o-de-que-moriamos-morimos-y-moriremos-/3098670/0</a:t>
            </a:r>
            <a:endParaRPr lang="es-EC" dirty="0"/>
          </a:p>
        </p:txBody>
      </p:sp>
    </p:spTree>
    <p:extLst>
      <p:ext uri="{BB962C8B-B14F-4D97-AF65-F5344CB8AC3E}">
        <p14:creationId xmlns:p14="http://schemas.microsoft.com/office/powerpoint/2010/main" val="60025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a:extLst>
              <a:ext uri="{FF2B5EF4-FFF2-40B4-BE49-F238E27FC236}">
                <a16:creationId xmlns:a16="http://schemas.microsoft.com/office/drawing/2014/main" id="{5BC5250B-56BD-4057-A225-170B24C5C08E}"/>
              </a:ext>
            </a:extLst>
          </p:cNvPr>
          <p:cNvSpPr>
            <a:spLocks noGrp="1" noChangeArrowheads="1"/>
          </p:cNvSpPr>
          <p:nvPr>
            <p:ph type="title"/>
          </p:nvPr>
        </p:nvSpPr>
        <p:spPr/>
        <p:txBody>
          <a:bodyPr/>
          <a:lstStyle/>
          <a:p>
            <a:endParaRPr lang="es-EC" altLang="es-EC"/>
          </a:p>
        </p:txBody>
      </p:sp>
      <p:pic>
        <p:nvPicPr>
          <p:cNvPr id="8195" name="Marcador de contenido 3">
            <a:extLst>
              <a:ext uri="{FF2B5EF4-FFF2-40B4-BE49-F238E27FC236}">
                <a16:creationId xmlns:a16="http://schemas.microsoft.com/office/drawing/2014/main" id="{0703653E-6882-43B0-83BE-614DBEF6EC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86603"/>
            <a:ext cx="11633199" cy="594042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FAE7A13B-1615-41BF-8BED-DCED02D69F2A}"/>
              </a:ext>
            </a:extLst>
          </p:cNvPr>
          <p:cNvSpPr>
            <a:spLocks noGrp="1" noChangeArrowheads="1"/>
          </p:cNvSpPr>
          <p:nvPr>
            <p:ph type="title"/>
          </p:nvPr>
        </p:nvSpPr>
        <p:spPr/>
        <p:txBody>
          <a:bodyPr/>
          <a:lstStyle/>
          <a:p>
            <a:endParaRPr lang="es-EC" altLang="es-EC"/>
          </a:p>
        </p:txBody>
      </p:sp>
      <p:pic>
        <p:nvPicPr>
          <p:cNvPr id="9219" name="Marcador de contenido 3">
            <a:extLst>
              <a:ext uri="{FF2B5EF4-FFF2-40B4-BE49-F238E27FC236}">
                <a16:creationId xmlns:a16="http://schemas.microsoft.com/office/drawing/2014/main" id="{C72C8158-E66E-4E5E-9BA9-234FC52E96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485775"/>
            <a:ext cx="11176000" cy="58864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C4674285-8C0E-4C35-82EB-0AA9B440B7AF}"/>
              </a:ext>
            </a:extLst>
          </p:cNvPr>
          <p:cNvSpPr>
            <a:spLocks noGrp="1" noChangeArrowheads="1"/>
          </p:cNvSpPr>
          <p:nvPr>
            <p:ph type="title"/>
          </p:nvPr>
        </p:nvSpPr>
        <p:spPr/>
        <p:txBody>
          <a:bodyPr/>
          <a:lstStyle/>
          <a:p>
            <a:endParaRPr lang="es-EC" altLang="es-EC"/>
          </a:p>
        </p:txBody>
      </p:sp>
      <p:pic>
        <p:nvPicPr>
          <p:cNvPr id="10243" name="Marcador de contenido 3">
            <a:extLst>
              <a:ext uri="{FF2B5EF4-FFF2-40B4-BE49-F238E27FC236}">
                <a16:creationId xmlns:a16="http://schemas.microsoft.com/office/drawing/2014/main" id="{0C7B492C-C67D-445A-8129-796705FE48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379414"/>
            <a:ext cx="10947399" cy="5915025"/>
          </a:xfrm>
        </p:spPr>
      </p:pic>
    </p:spTree>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Retrospección</Template>
  <TotalTime>2516</TotalTime>
  <Words>3216</Words>
  <Application>Microsoft Office PowerPoint</Application>
  <PresentationFormat>Panorámica</PresentationFormat>
  <Paragraphs>186</Paragraphs>
  <Slides>62</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3</vt:i4>
      </vt:variant>
      <vt:variant>
        <vt:lpstr>Títulos de diapositiva</vt:lpstr>
      </vt:variant>
      <vt:variant>
        <vt:i4>62</vt:i4>
      </vt:variant>
    </vt:vector>
  </HeadingPairs>
  <TitlesOfParts>
    <vt:vector size="73" baseType="lpstr">
      <vt:lpstr>Arial</vt:lpstr>
      <vt:lpstr>Calibri</vt:lpstr>
      <vt:lpstr>Calibri Light</vt:lpstr>
      <vt:lpstr>Comic Sans MS</vt:lpstr>
      <vt:lpstr>Symbol</vt:lpstr>
      <vt:lpstr>Times New Roman</vt:lpstr>
      <vt:lpstr>Wingdings</vt:lpstr>
      <vt:lpstr>Retrospección</vt:lpstr>
      <vt:lpstr>Galería de imágenes de Microsoft</vt:lpstr>
      <vt:lpstr>Documento de Microsoft Word</vt:lpstr>
      <vt:lpstr>Imagen de Microsoft Word</vt:lpstr>
      <vt:lpstr>EPIDEMIOLOGÍA</vt:lpstr>
      <vt:lpstr>TRANSICIÓN EPIDEMIOLÓGICA</vt:lpstr>
      <vt:lpstr>c</vt:lpstr>
      <vt:lpstr>TRANSICIÓN EPIDEMIOLÓGICA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ENFERMEDADES NUEVAS, EMERGENTES Y REMERGENTES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POR QUÉ  APARECEN LAS ENFERMEDADES NUEVAS, EMERGENTES Y REEMERGENTES? </vt:lpstr>
      <vt:lpstr>La enfermedad ha pasado desapercibida</vt:lpstr>
      <vt:lpstr>La enfermedad resulta de mutación/recombinación de microorganismos</vt:lpstr>
      <vt:lpstr>La enfermedad se origina cruzando límites de la especie de algún otro animal</vt:lpstr>
      <vt:lpstr>La enfermedad resulta de cambios ecológicos.</vt:lpstr>
      <vt:lpstr>Presentación de PowerPoint</vt:lpstr>
      <vt:lpstr>Presentación de PowerPoint</vt:lpstr>
      <vt:lpstr>Presentación de PowerPoint</vt:lpstr>
      <vt:lpstr>Cambios demográficos y del estilo de vida</vt:lpstr>
      <vt:lpstr>Presentación de PowerPoint</vt:lpstr>
      <vt:lpstr>Manejo inadecuado de alimentos</vt:lpstr>
      <vt:lpstr>Viajes y comercio internacional</vt:lpstr>
      <vt:lpstr>Presentación de PowerPoint</vt:lpstr>
      <vt:lpstr>Sistemas de vigilancia epidemiológica, de diagnóstico, y de comunicación sanitaria con grados distintos de desarrollo</vt:lpstr>
      <vt:lpstr>Presentación de PowerPoint</vt:lpstr>
      <vt:lpstr>Recursos financieros e infraestructura sanitaria insuficientes</vt:lpstr>
      <vt:lpstr>Incursión de personas en áreas remotas</vt:lpstr>
      <vt:lpstr>Desarrollo Tecnológico e Industrial</vt:lpstr>
      <vt:lpstr>Presentación de PowerPoint</vt:lpstr>
      <vt:lpstr>Presentación de PowerPoint</vt:lpstr>
      <vt:lpstr>Presentación de PowerPoint</vt:lpstr>
      <vt:lpstr>Presentación de PowerPoint</vt:lpstr>
      <vt:lpstr>Diez amenazas a la salud global en 2019</vt:lpstr>
      <vt:lpstr>Contaminación</vt:lpstr>
      <vt:lpstr>¿Gripe pandémica?</vt:lpstr>
      <vt:lpstr>Resistencias antibióticas </vt:lpstr>
      <vt:lpstr>Atención primaria</vt:lpstr>
      <vt:lpstr>Dengue</vt:lpstr>
      <vt:lpstr>Patologías no transmisibles</vt:lpstr>
      <vt:lpstr>Entornos frágiles</vt:lpstr>
      <vt:lpstr>Ébola y otros patógenos</vt:lpstr>
      <vt:lpstr>Movimientos antivacunas</vt:lpstr>
      <vt:lpstr>Auto-test en VIH</vt:lpstr>
      <vt:lpstr>Presentación de PowerPoint</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Diez amenazas a la salud global en 2019</dc:title>
  <dc:creator>Toshiba</dc:creator>
  <cp:lastModifiedBy>WinUser</cp:lastModifiedBy>
  <cp:revision>8</cp:revision>
  <dcterms:created xsi:type="dcterms:W3CDTF">2019-07-09T19:13:09Z</dcterms:created>
  <dcterms:modified xsi:type="dcterms:W3CDTF">2020-07-20T11:25:29Z</dcterms:modified>
</cp:coreProperties>
</file>