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sldIdLst>
    <p:sldId id="256" r:id="rId2"/>
    <p:sldId id="259" r:id="rId3"/>
    <p:sldId id="265" r:id="rId4"/>
    <p:sldId id="260" r:id="rId5"/>
    <p:sldId id="261" r:id="rId6"/>
    <p:sldId id="262" r:id="rId7"/>
    <p:sldId id="266" r:id="rId8"/>
    <p:sldId id="267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0"/>
  </p:normalViewPr>
  <p:slideViewPr>
    <p:cSldViewPr snapToGrid="0" snapToObjects="1">
      <p:cViewPr varScale="1">
        <p:scale>
          <a:sx n="82" d="100"/>
          <a:sy n="82" d="100"/>
        </p:scale>
        <p:origin x="184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20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4354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60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202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83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03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50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80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6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39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5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1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9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0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2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  <p:sldLayoutId id="2147483726" r:id="rId17"/>
    <p:sldLayoutId id="214748372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79573"/>
            <a:ext cx="7429499" cy="1478570"/>
          </a:xfrm>
        </p:spPr>
        <p:txBody>
          <a:bodyPr/>
          <a:lstStyle/>
          <a:p>
            <a:r>
              <a:rPr b="1" dirty="0" err="1"/>
              <a:t>Comunicación</a:t>
            </a:r>
            <a:r>
              <a:rPr b="1" dirty="0"/>
              <a:t> </a:t>
            </a:r>
            <a:r>
              <a:rPr b="1" dirty="0" err="1"/>
              <a:t>Organizacional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49" y="1658143"/>
            <a:ext cx="7429499" cy="3541714"/>
          </a:xfrm>
        </p:spPr>
        <p:txBody>
          <a:bodyPr>
            <a:noAutofit/>
          </a:bodyPr>
          <a:lstStyle/>
          <a:p>
            <a:pPr algn="just">
              <a:spcAft>
                <a:spcPts val="1950"/>
              </a:spcAft>
              <a:buNone/>
            </a:pPr>
            <a:r>
              <a:rPr lang="es-EC" b="0" i="0" dirty="0">
                <a:effectLst/>
                <a:latin typeface="Fira Sans" panose="020B0503050000020004" pitchFamily="34" charset="0"/>
              </a:rPr>
              <a:t>La comunicación organizacional se define como los canales y formas de comunicación que se producen dentro de las organizaciones, ya sean empresas, instituciones académicas, organizaciones no lucrativas u organismos gubernamentales. Incluye tanto la comunicación al interior de la organización como la comunicación hacia el público externo.</a:t>
            </a:r>
          </a:p>
          <a:p>
            <a:pPr algn="just">
              <a:spcAft>
                <a:spcPts val="1950"/>
              </a:spcAft>
            </a:pPr>
            <a:r>
              <a:rPr lang="es-EC" b="0" i="0" dirty="0">
                <a:effectLst/>
                <a:latin typeface="Fira Sans" panose="020B0503050000020004" pitchFamily="34" charset="0"/>
              </a:rPr>
              <a:t>La comunicación organizacional se centra en gran medida en la construcción de relaciones y la interacción con los miembros internos de la organización y los públicos externos interesados.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122573"/>
            <a:ext cx="7429499" cy="1478570"/>
          </a:xfrm>
        </p:spPr>
        <p:txBody>
          <a:bodyPr/>
          <a:lstStyle/>
          <a:p>
            <a:pPr algn="ctr"/>
            <a:r>
              <a:rPr b="1" dirty="0" err="1"/>
              <a:t>Objetivos</a:t>
            </a:r>
            <a:r>
              <a:rPr b="1" dirty="0"/>
              <a:t> de la </a:t>
            </a:r>
            <a:r>
              <a:rPr b="1" dirty="0" err="1"/>
              <a:t>Comunicación</a:t>
            </a:r>
            <a:r>
              <a:rPr b="1" dirty="0"/>
              <a:t> </a:t>
            </a:r>
            <a:r>
              <a:rPr b="1" dirty="0" err="1"/>
              <a:t>Organizacional</a:t>
            </a:r>
            <a:endParaRPr b="1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0E717663-2F74-37A0-8BAD-44EB9D466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060" y="1658143"/>
            <a:ext cx="8024469" cy="3541714"/>
          </a:xfrm>
        </p:spPr>
        <p:txBody>
          <a:bodyPr>
            <a:noAutofit/>
          </a:bodyPr>
          <a:lstStyle/>
          <a:p>
            <a:pPr algn="l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C" b="0" i="0" dirty="0">
                <a:solidFill>
                  <a:srgbClr val="001D35"/>
                </a:solidFill>
                <a:effectLst/>
                <a:latin typeface="Google Sans"/>
              </a:rPr>
              <a:t>Transmitir la cultura corporativa</a:t>
            </a:r>
          </a:p>
          <a:p>
            <a:pPr algn="l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C" b="0" i="0" dirty="0">
                <a:solidFill>
                  <a:srgbClr val="001D35"/>
                </a:solidFill>
                <a:effectLst/>
                <a:latin typeface="Google Sans"/>
              </a:rPr>
              <a:t>Fortalecer los vínculos con empleados, clientes y proveedores</a:t>
            </a:r>
          </a:p>
          <a:p>
            <a:pPr algn="l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C" b="0" i="0" dirty="0">
                <a:solidFill>
                  <a:srgbClr val="001D35"/>
                </a:solidFill>
                <a:effectLst/>
                <a:latin typeface="Google Sans"/>
              </a:rPr>
              <a:t>Mejorar la imagen empresarial</a:t>
            </a:r>
          </a:p>
          <a:p>
            <a:pPr algn="l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C" b="0" i="0" dirty="0">
                <a:solidFill>
                  <a:srgbClr val="001D35"/>
                </a:solidFill>
                <a:effectLst/>
                <a:latin typeface="Google Sans"/>
              </a:rPr>
              <a:t>Gestionar cambios organizativos</a:t>
            </a:r>
          </a:p>
          <a:p>
            <a:pPr algn="l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C" b="0" i="0" dirty="0">
                <a:solidFill>
                  <a:srgbClr val="001D35"/>
                </a:solidFill>
                <a:effectLst/>
                <a:latin typeface="Google Sans"/>
              </a:rPr>
              <a:t>Adaptarse a un entorno empresarial en constante cambio</a:t>
            </a:r>
          </a:p>
          <a:p>
            <a:pPr algn="l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C" b="0" i="0" dirty="0">
                <a:solidFill>
                  <a:srgbClr val="001D35"/>
                </a:solidFill>
                <a:effectLst/>
                <a:latin typeface="Google Sans"/>
              </a:rPr>
              <a:t>Aumentar la motivación y el compromiso de los empleados</a:t>
            </a:r>
          </a:p>
          <a:p>
            <a:pPr algn="l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C" b="0" i="0" dirty="0">
                <a:solidFill>
                  <a:srgbClr val="001D35"/>
                </a:solidFill>
                <a:effectLst/>
                <a:latin typeface="Google Sans"/>
              </a:rPr>
              <a:t>Facilitar la resolución de conflictos de manera constructiva</a:t>
            </a:r>
          </a:p>
          <a:p>
            <a:pPr algn="l">
              <a:spcBef>
                <a:spcPts val="75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s-EC" b="0" i="0" dirty="0">
                <a:solidFill>
                  <a:srgbClr val="001D35"/>
                </a:solidFill>
                <a:effectLst/>
                <a:latin typeface="Google Sans"/>
              </a:rPr>
              <a:t>Proporcionar retroalimentación regular para mejorar el desempeño individual y del equipo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24F8ED-490F-B3E2-136D-2B19860447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2AB31-E5A6-2CBE-555E-106E3168C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0"/>
            <a:ext cx="7429499" cy="1478570"/>
          </a:xfrm>
        </p:spPr>
        <p:txBody>
          <a:bodyPr/>
          <a:lstStyle/>
          <a:p>
            <a:pPr algn="ctr"/>
            <a:r>
              <a:rPr b="1" dirty="0" err="1"/>
              <a:t>Objetivos</a:t>
            </a:r>
            <a:r>
              <a:rPr b="1" dirty="0"/>
              <a:t> de la </a:t>
            </a:r>
            <a:r>
              <a:rPr b="1" dirty="0" err="1"/>
              <a:t>Comunicación</a:t>
            </a:r>
            <a:r>
              <a:rPr b="1" dirty="0"/>
              <a:t> </a:t>
            </a:r>
            <a:r>
              <a:rPr b="1" dirty="0" err="1"/>
              <a:t>Organizacional</a:t>
            </a:r>
            <a:endParaRPr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1C9FD-6193-BD10-060A-06ED46328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454" y="1226598"/>
            <a:ext cx="8121112" cy="3541714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EC" b="0" i="0" dirty="0">
                <a:effectLst/>
                <a:latin typeface="Fira Sans" panose="020B0503050000020004" pitchFamily="34" charset="0"/>
              </a:rPr>
              <a:t>Desarrollar mejores relaciones interpersonales entre los miembros de la organización, considerando aspectos emocionales, éticos y sensibles.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b="0" i="0" dirty="0">
                <a:effectLst/>
                <a:latin typeface="Fira Sans" panose="020B0503050000020004" pitchFamily="34" charset="0"/>
              </a:rPr>
              <a:t>Coordinar, planificar y controlar las operaciones de toda la organización de acuerdo con los objetivos planteados por la dirección.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b="0" i="0" dirty="0">
                <a:effectLst/>
                <a:latin typeface="Fira Sans" panose="020B0503050000020004" pitchFamily="34" charset="0"/>
              </a:rPr>
              <a:t>Crear un clima y una cultura organizacional positiva, es decir, que sea consciente y promueva las actitudes, valores y objetivos que caracterizan a la organización y a sus miembros.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b="0" i="0" dirty="0">
                <a:effectLst/>
                <a:latin typeface="Fira Sans" panose="020B0503050000020004" pitchFamily="34" charset="0"/>
              </a:rPr>
              <a:t>Desarrollar estrategias organizacionales que contemplen las necesidades de los colaboradores, con el fin de evitar el burnout laboral y problemáticas de este alcance.</a:t>
            </a:r>
          </a:p>
          <a:p>
            <a:pPr algn="just">
              <a:buNone/>
            </a:pPr>
            <a:br>
              <a:rPr lang="es-EC" dirty="0"/>
            </a:b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59135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268710"/>
            <a:ext cx="7773338" cy="1596177"/>
          </a:xfrm>
        </p:spPr>
        <p:txBody>
          <a:bodyPr/>
          <a:lstStyle/>
          <a:p>
            <a:r>
              <a:rPr b="1" dirty="0" err="1"/>
              <a:t>Importancia</a:t>
            </a:r>
            <a:r>
              <a:rPr b="1" dirty="0"/>
              <a:t> de la </a:t>
            </a:r>
            <a:r>
              <a:rPr b="1" dirty="0" err="1"/>
              <a:t>Comunicación</a:t>
            </a:r>
            <a:r>
              <a:rPr b="1" dirty="0"/>
              <a:t> </a:t>
            </a:r>
            <a:r>
              <a:rPr b="1" dirty="0" err="1"/>
              <a:t>Organizacional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2088124"/>
            <a:ext cx="7773339" cy="3424107"/>
          </a:xfrm>
        </p:spPr>
        <p:txBody>
          <a:bodyPr/>
          <a:lstStyle/>
          <a:p>
            <a:r>
              <a:rPr dirty="0" err="1"/>
              <a:t>Favorece</a:t>
            </a:r>
            <a:r>
              <a:rPr dirty="0"/>
              <a:t> la </a:t>
            </a:r>
            <a:r>
              <a:rPr dirty="0" err="1"/>
              <a:t>gestión</a:t>
            </a:r>
            <a:r>
              <a:rPr dirty="0"/>
              <a:t> </a:t>
            </a:r>
            <a:r>
              <a:rPr dirty="0" err="1"/>
              <a:t>empresarial</a:t>
            </a:r>
            <a:r>
              <a:rPr dirty="0"/>
              <a:t> </a:t>
            </a:r>
            <a:r>
              <a:rPr dirty="0" err="1"/>
              <a:t>mediante</a:t>
            </a:r>
            <a:r>
              <a:rPr dirty="0"/>
              <a:t> </a:t>
            </a:r>
            <a:r>
              <a:rPr dirty="0" err="1"/>
              <a:t>estrategias</a:t>
            </a:r>
            <a:r>
              <a:rPr dirty="0"/>
              <a:t> y canales </a:t>
            </a:r>
            <a:r>
              <a:rPr dirty="0" err="1"/>
              <a:t>efectivos</a:t>
            </a:r>
            <a:r>
              <a:rPr dirty="0"/>
              <a:t>.</a:t>
            </a:r>
          </a:p>
          <a:p>
            <a:r>
              <a:rPr dirty="0" err="1"/>
              <a:t>Propicia</a:t>
            </a:r>
            <a:r>
              <a:rPr dirty="0"/>
              <a:t> mayor </a:t>
            </a:r>
            <a:r>
              <a:rPr dirty="0" err="1"/>
              <a:t>productividad</a:t>
            </a:r>
            <a:r>
              <a:rPr dirty="0"/>
              <a:t> y </a:t>
            </a:r>
            <a:r>
              <a:rPr dirty="0" err="1"/>
              <a:t>calidad</a:t>
            </a:r>
            <a:r>
              <a:rPr dirty="0"/>
              <a:t>.</a:t>
            </a:r>
          </a:p>
          <a:p>
            <a:r>
              <a:rPr dirty="0" err="1"/>
              <a:t>Fomenta</a:t>
            </a:r>
            <a:r>
              <a:rPr dirty="0"/>
              <a:t> la </a:t>
            </a:r>
            <a:r>
              <a:rPr dirty="0" err="1"/>
              <a:t>integración</a:t>
            </a:r>
            <a:r>
              <a:rPr dirty="0"/>
              <a:t> del </a:t>
            </a:r>
            <a:r>
              <a:rPr dirty="0" err="1"/>
              <a:t>trabajo</a:t>
            </a:r>
            <a:r>
              <a:rPr dirty="0"/>
              <a:t> colectivo.</a:t>
            </a:r>
          </a:p>
          <a:p>
            <a:r>
              <a:rPr dirty="0"/>
              <a:t>Las </a:t>
            </a:r>
            <a:r>
              <a:rPr dirty="0" err="1"/>
              <a:t>organizaciones</a:t>
            </a:r>
            <a:r>
              <a:rPr dirty="0"/>
              <a:t> </a:t>
            </a:r>
            <a:r>
              <a:rPr dirty="0" err="1"/>
              <a:t>dependen</a:t>
            </a:r>
            <a:r>
              <a:rPr dirty="0"/>
              <a:t> de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comunicación</a:t>
            </a:r>
            <a:r>
              <a:rPr dirty="0"/>
              <a:t> </a:t>
            </a:r>
            <a:r>
              <a:rPr dirty="0" err="1"/>
              <a:t>eficaz</a:t>
            </a:r>
            <a:r>
              <a:rPr dirty="0"/>
              <a:t> y </a:t>
            </a:r>
            <a:r>
              <a:rPr dirty="0" err="1"/>
              <a:t>habilidades</a:t>
            </a:r>
            <a:r>
              <a:rPr dirty="0"/>
              <a:t> </a:t>
            </a:r>
            <a:r>
              <a:rPr dirty="0" err="1"/>
              <a:t>comunicativas</a:t>
            </a:r>
            <a:r>
              <a:rPr dirty="0"/>
              <a:t> </a:t>
            </a:r>
            <a:r>
              <a:rPr dirty="0" err="1"/>
              <a:t>eficientes</a:t>
            </a:r>
            <a:r>
              <a:rPr dirty="0"/>
              <a:t> de sus </a:t>
            </a:r>
            <a:r>
              <a:rPr dirty="0" err="1"/>
              <a:t>miembros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49" y="0"/>
            <a:ext cx="7773338" cy="1596177"/>
          </a:xfrm>
        </p:spPr>
        <p:txBody>
          <a:bodyPr/>
          <a:lstStyle/>
          <a:p>
            <a:r>
              <a:rPr b="1" dirty="0" err="1"/>
              <a:t>Tipos</a:t>
            </a:r>
            <a:r>
              <a:rPr b="1" dirty="0"/>
              <a:t> de </a:t>
            </a:r>
            <a:r>
              <a:rPr b="1" dirty="0" err="1"/>
              <a:t>Comunicación</a:t>
            </a:r>
            <a:r>
              <a:rPr b="1" dirty="0"/>
              <a:t> </a:t>
            </a:r>
            <a:r>
              <a:rPr b="1" dirty="0" err="1"/>
              <a:t>Organizacional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870" y="1716946"/>
            <a:ext cx="8629150" cy="3424107"/>
          </a:xfrm>
        </p:spPr>
        <p:txBody>
          <a:bodyPr>
            <a:noAutofit/>
          </a:bodyPr>
          <a:lstStyle/>
          <a:p>
            <a:r>
              <a:rPr sz="2200" b="1" dirty="0"/>
              <a:t> </a:t>
            </a:r>
            <a:r>
              <a:rPr sz="2200" b="1" dirty="0" err="1"/>
              <a:t>Comunicación</a:t>
            </a:r>
            <a:r>
              <a:rPr sz="2200" b="1" dirty="0"/>
              <a:t> </a:t>
            </a:r>
            <a:r>
              <a:rPr sz="2200" b="1" dirty="0" err="1"/>
              <a:t>Direccional</a:t>
            </a:r>
            <a:r>
              <a:rPr sz="2200" b="1" dirty="0"/>
              <a:t>:</a:t>
            </a:r>
            <a:endParaRPr lang="es-419" sz="2200" b="1" dirty="0"/>
          </a:p>
          <a:p>
            <a:pPr marL="0" indent="0">
              <a:buNone/>
            </a:pPr>
            <a:r>
              <a:rPr lang="es-EC" sz="2200" b="0" i="0" dirty="0">
                <a:effectLst/>
                <a:latin typeface="Fira Sans" panose="020B0503050000020004" pitchFamily="34" charset="0"/>
              </a:rPr>
              <a:t>La comunicación organizacional puede entenderse de acuerdo con su dirección, lo que significa que la información puede fluir hacia abajo, hacia arriba o en sentido horizontal.</a:t>
            </a:r>
          </a:p>
          <a:p>
            <a:pPr marL="0" indent="0">
              <a:buNone/>
            </a:pPr>
            <a:endParaRPr sz="2200" dirty="0"/>
          </a:p>
          <a:p>
            <a:pPr marL="0" indent="0">
              <a:buNone/>
            </a:pPr>
            <a:r>
              <a:rPr sz="2200" u="sng" dirty="0"/>
              <a:t>- </a:t>
            </a:r>
            <a:r>
              <a:rPr sz="2200" u="sng" dirty="0" err="1"/>
              <a:t>Descendente</a:t>
            </a:r>
            <a:r>
              <a:rPr sz="2200" u="sng" dirty="0"/>
              <a:t>: </a:t>
            </a:r>
            <a:r>
              <a:rPr sz="2200" dirty="0"/>
              <a:t>De </a:t>
            </a:r>
            <a:r>
              <a:rPr sz="2200" dirty="0" err="1"/>
              <a:t>niveles</a:t>
            </a:r>
            <a:r>
              <a:rPr sz="2200" dirty="0"/>
              <a:t> </a:t>
            </a:r>
            <a:r>
              <a:rPr sz="2200" dirty="0" err="1"/>
              <a:t>superiores</a:t>
            </a:r>
            <a:r>
              <a:rPr sz="2200" dirty="0"/>
              <a:t> a </a:t>
            </a:r>
            <a:r>
              <a:rPr sz="2200" dirty="0" err="1"/>
              <a:t>inferiores</a:t>
            </a:r>
            <a:r>
              <a:rPr sz="2200" dirty="0"/>
              <a:t>.</a:t>
            </a:r>
            <a:endParaRPr lang="es-419" sz="2200" dirty="0"/>
          </a:p>
          <a:p>
            <a:pPr marL="0" indent="0">
              <a:buNone/>
            </a:pPr>
            <a:r>
              <a:rPr sz="2200" u="sng" dirty="0"/>
              <a:t>- </a:t>
            </a:r>
            <a:r>
              <a:rPr sz="2200" u="sng" dirty="0" err="1"/>
              <a:t>Ascendente</a:t>
            </a:r>
            <a:r>
              <a:rPr sz="2200" u="sng" dirty="0"/>
              <a:t>: </a:t>
            </a:r>
            <a:r>
              <a:rPr sz="2200" dirty="0"/>
              <a:t>De </a:t>
            </a:r>
            <a:r>
              <a:rPr sz="2200" dirty="0" err="1"/>
              <a:t>niveles</a:t>
            </a:r>
            <a:r>
              <a:rPr sz="2200" dirty="0"/>
              <a:t> </a:t>
            </a:r>
            <a:r>
              <a:rPr sz="2200" dirty="0" err="1"/>
              <a:t>inferiores</a:t>
            </a:r>
            <a:r>
              <a:rPr sz="2200" dirty="0"/>
              <a:t> a </a:t>
            </a:r>
            <a:r>
              <a:rPr sz="2200" dirty="0" err="1"/>
              <a:t>superiores</a:t>
            </a:r>
            <a:r>
              <a:rPr sz="2200" dirty="0"/>
              <a:t>.</a:t>
            </a:r>
          </a:p>
          <a:p>
            <a:pPr marL="0" indent="0">
              <a:buNone/>
            </a:pPr>
            <a:r>
              <a:rPr sz="2200" u="sng" dirty="0"/>
              <a:t>- Horizontal: </a:t>
            </a:r>
            <a:r>
              <a:rPr sz="2200" dirty="0"/>
              <a:t>Entre </a:t>
            </a:r>
            <a:r>
              <a:rPr sz="2200" dirty="0" err="1"/>
              <a:t>miembros</a:t>
            </a:r>
            <a:r>
              <a:rPr sz="2200" dirty="0"/>
              <a:t> del </a:t>
            </a:r>
            <a:r>
              <a:rPr sz="2200" dirty="0" err="1"/>
              <a:t>mismo</a:t>
            </a:r>
            <a:r>
              <a:rPr sz="2200" dirty="0"/>
              <a:t> </a:t>
            </a:r>
            <a:r>
              <a:rPr sz="2200" dirty="0" err="1"/>
              <a:t>nivel</a:t>
            </a:r>
            <a:r>
              <a:rPr sz="2200" dirty="0"/>
              <a:t> </a:t>
            </a:r>
            <a:r>
              <a:rPr sz="2200" dirty="0" err="1"/>
              <a:t>jerárquico</a:t>
            </a:r>
            <a:r>
              <a:rPr sz="2200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0"/>
            <a:ext cx="7773338" cy="1596177"/>
          </a:xfrm>
        </p:spPr>
        <p:txBody>
          <a:bodyPr/>
          <a:lstStyle/>
          <a:p>
            <a:r>
              <a:rPr b="1" dirty="0" err="1"/>
              <a:t>Comunicación</a:t>
            </a:r>
            <a:r>
              <a:rPr b="1" dirty="0"/>
              <a:t> Interna y Externa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375983"/>
            <a:ext cx="7773339" cy="3424107"/>
          </a:xfrm>
        </p:spPr>
        <p:txBody>
          <a:bodyPr>
            <a:noAutofit/>
          </a:bodyPr>
          <a:lstStyle/>
          <a:p>
            <a:pPr algn="just"/>
            <a:r>
              <a:rPr sz="1900" b="1" u="sng" dirty="0" err="1"/>
              <a:t>Comunicación</a:t>
            </a:r>
            <a:r>
              <a:rPr sz="1900" b="1" u="sng" dirty="0"/>
              <a:t> Interna:</a:t>
            </a:r>
            <a:endParaRPr lang="es-419" sz="1900" b="1" u="sng" dirty="0"/>
          </a:p>
          <a:p>
            <a:pPr marL="0" indent="0" algn="just">
              <a:buNone/>
            </a:pPr>
            <a:endParaRPr lang="es-419" sz="1900" b="1" u="sng" dirty="0"/>
          </a:p>
          <a:p>
            <a:pPr marL="0" indent="0" algn="just">
              <a:buNone/>
            </a:pPr>
            <a:r>
              <a:rPr lang="es-EC" sz="1900" b="0" i="0" dirty="0">
                <a:effectLst/>
                <a:latin typeface="Fira Sans" panose="020B0503050000020004" pitchFamily="34" charset="0"/>
              </a:rPr>
              <a:t>Tiene lugar entre los miembros de la organización. Puede ser entre toda la empresa o en pequeños grupos de personas, como departamentos o equipos de proyectos.</a:t>
            </a:r>
          </a:p>
          <a:p>
            <a:pPr algn="just">
              <a:spcAft>
                <a:spcPts val="1950"/>
              </a:spcAft>
              <a:buNone/>
            </a:pPr>
            <a:r>
              <a:rPr lang="es-EC" sz="1900" b="0" i="0" dirty="0">
                <a:effectLst/>
                <a:latin typeface="Fira Sans" panose="020B0503050000020004" pitchFamily="34" charset="0"/>
              </a:rPr>
              <a:t>La comunicación interna ayuda a crear un ambiente de cordialidad y a estimular las actividades laborales, ayudando a los empleados a conocer la organización y familiarizarse con ellas.</a:t>
            </a:r>
          </a:p>
          <a:p>
            <a:pPr algn="just">
              <a:spcAft>
                <a:spcPts val="1950"/>
              </a:spcAft>
              <a:buNone/>
            </a:pPr>
            <a:r>
              <a:rPr lang="es-EC" sz="1900" b="0" i="0" dirty="0">
                <a:effectLst/>
                <a:latin typeface="Fira Sans" panose="020B0503050000020004" pitchFamily="34" charset="0"/>
              </a:rPr>
              <a:t>También es favorable para el reconocimiento del desempeño de loscolaboradores, fomentar el intercambio de información en toda la organización.</a:t>
            </a:r>
            <a:endParaRPr lang="es-EC" sz="19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43ADA8-4CDD-C38B-CB1B-A0496A57D6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BFA46-7DE6-4166-274B-031452858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1" y="0"/>
            <a:ext cx="7773338" cy="1596177"/>
          </a:xfrm>
        </p:spPr>
        <p:txBody>
          <a:bodyPr/>
          <a:lstStyle/>
          <a:p>
            <a:r>
              <a:rPr b="1" dirty="0" err="1"/>
              <a:t>Comunicación</a:t>
            </a:r>
            <a:r>
              <a:rPr b="1" dirty="0"/>
              <a:t> Interna y Externa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57B03-992F-A15A-F6C5-C1F865971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0" y="1391481"/>
            <a:ext cx="7773339" cy="3424107"/>
          </a:xfrm>
        </p:spPr>
        <p:txBody>
          <a:bodyPr>
            <a:noAutofit/>
          </a:bodyPr>
          <a:lstStyle/>
          <a:p>
            <a:pPr algn="just"/>
            <a:r>
              <a:rPr sz="1900" b="1" u="sng" dirty="0" err="1"/>
              <a:t>Comunicación</a:t>
            </a:r>
            <a:r>
              <a:rPr sz="1900" b="1" u="sng" dirty="0"/>
              <a:t> </a:t>
            </a:r>
            <a:r>
              <a:rPr lang="es-419" sz="1900" b="1" u="sng" dirty="0"/>
              <a:t>EXTERNA</a:t>
            </a:r>
            <a:r>
              <a:rPr sz="1900" b="1" u="sng" dirty="0"/>
              <a:t>:</a:t>
            </a:r>
            <a:endParaRPr lang="es-419" sz="1900" b="1" u="sng" dirty="0"/>
          </a:p>
          <a:p>
            <a:pPr marL="0" indent="0" algn="just">
              <a:buNone/>
            </a:pPr>
            <a:endParaRPr lang="es-419" sz="1900" b="1" u="sng" dirty="0"/>
          </a:p>
          <a:p>
            <a:pPr marL="0" indent="0" algn="just">
              <a:buNone/>
            </a:pPr>
            <a:r>
              <a:rPr lang="es-EC" sz="1900" b="0" i="0" dirty="0">
                <a:effectLst/>
                <a:latin typeface="Fira Sans" panose="020B0503050000020004" pitchFamily="34" charset="0"/>
              </a:rPr>
              <a:t>Es aquella que está dirigida específicamente a personas ajenas a la organización, como clientes, clientes potenciales, socios, medios de comunicación, competidores u organismos reguladores como el gobierno. </a:t>
            </a:r>
          </a:p>
          <a:p>
            <a:pPr algn="just">
              <a:spcAft>
                <a:spcPts val="1950"/>
              </a:spcAft>
              <a:buNone/>
            </a:pPr>
            <a:r>
              <a:rPr lang="es-EC" sz="1900" b="0" i="0" dirty="0">
                <a:effectLst/>
                <a:latin typeface="Fira Sans" panose="020B0503050000020004" pitchFamily="34" charset="0"/>
              </a:rPr>
              <a:t>Las empresas dedican tiempo a elaborar cuidadosamente los mensajes destinados al público externo para que la empresa sea percibida de forma positiva. </a:t>
            </a:r>
          </a:p>
          <a:p>
            <a:pPr algn="just">
              <a:spcAft>
                <a:spcPts val="1950"/>
              </a:spcAft>
              <a:buNone/>
            </a:pPr>
            <a:r>
              <a:rPr lang="es-EC" sz="1900" b="0" i="0" dirty="0">
                <a:effectLst/>
                <a:latin typeface="Fira Sans" panose="020B0503050000020004" pitchFamily="34" charset="0"/>
              </a:rPr>
              <a:t>La mayor parte de la comunicación externa es formal y estructurada y se envía a través de canales específicos para que el público reciba el mensajE.</a:t>
            </a:r>
          </a:p>
        </p:txBody>
      </p:sp>
    </p:spTree>
    <p:extLst>
      <p:ext uri="{BB962C8B-B14F-4D97-AF65-F5344CB8AC3E}">
        <p14:creationId xmlns:p14="http://schemas.microsoft.com/office/powerpoint/2010/main" val="1201881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300684-2AD6-DA6D-9B49-A5EC95332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BB32A-5715-5BE1-D4A1-DD15050B4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1" y="0"/>
            <a:ext cx="7773338" cy="1596177"/>
          </a:xfrm>
        </p:spPr>
        <p:txBody>
          <a:bodyPr/>
          <a:lstStyle/>
          <a:p>
            <a:pPr algn="l">
              <a:spcBef>
                <a:spcPts val="375"/>
              </a:spcBef>
              <a:spcAft>
                <a:spcPts val="1200"/>
              </a:spcAft>
            </a:pPr>
            <a:r>
              <a:rPr lang="es-EC" b="1" i="0" dirty="0">
                <a:effectLst/>
                <a:latin typeface="Fira Sans" panose="020B0503050000020004" pitchFamily="34" charset="0"/>
              </a:rPr>
              <a:t>Comunicación formal e informal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0D40A-15D1-D5D8-8F3B-F07E2A84C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1" y="1298492"/>
            <a:ext cx="8133205" cy="34241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C" sz="1900" b="0" i="0" dirty="0">
                <a:effectLst/>
                <a:latin typeface="Fira Sans" panose="020B0503050000020004" pitchFamily="34" charset="0"/>
              </a:rPr>
              <a:t>La comunicación organizacional puede clasificarse por el nivel de formalidad que se utiliza. </a:t>
            </a:r>
          </a:p>
          <a:p>
            <a:pPr marL="0" indent="0" algn="just">
              <a:buNone/>
            </a:pPr>
            <a:endParaRPr lang="es-EC" sz="1900" dirty="0">
              <a:latin typeface="Fira Sans" panose="020B0503050000020004" pitchFamily="34" charset="0"/>
            </a:endParaRPr>
          </a:p>
          <a:p>
            <a:pPr marL="0" indent="0" algn="just">
              <a:buNone/>
            </a:pPr>
            <a:r>
              <a:rPr lang="es-EC" sz="1900" b="1" i="0" dirty="0">
                <a:effectLst/>
                <a:latin typeface="Fira Sans" panose="020B0503050000020004" pitchFamily="34" charset="0"/>
              </a:rPr>
              <a:t>Comunicación formal.</a:t>
            </a:r>
            <a:r>
              <a:rPr lang="es-EC" sz="1900" b="0" i="0" dirty="0">
                <a:effectLst/>
                <a:latin typeface="Fira Sans" panose="020B0503050000020004" pitchFamily="34" charset="0"/>
              </a:rPr>
              <a:t> Suele tener una estructura organizativa específica y un mensaje estandarizado y cuidadosamente elaborado. La empresa se asegura de que la comunicación fluya a través de un canal que se adapte a la audiencia.</a:t>
            </a:r>
          </a:p>
          <a:p>
            <a:pPr marL="0" indent="0" algn="just">
              <a:buNone/>
            </a:pPr>
            <a:endParaRPr lang="es-EC" sz="1900" dirty="0">
              <a:latin typeface="Fira Sans" panose="020B0503050000020004" pitchFamily="34" charset="0"/>
            </a:endParaRPr>
          </a:p>
          <a:p>
            <a:pPr marL="0" indent="0" algn="just">
              <a:buNone/>
            </a:pPr>
            <a:r>
              <a:rPr lang="es-EC" sz="1900" b="1" i="0" dirty="0">
                <a:effectLst/>
                <a:latin typeface="Fira Sans" panose="020B0503050000020004" pitchFamily="34" charset="0"/>
              </a:rPr>
              <a:t>Comunicación informal.</a:t>
            </a:r>
            <a:r>
              <a:rPr lang="es-EC" sz="1900" b="0" i="0" dirty="0">
                <a:effectLst/>
                <a:latin typeface="Fira Sans" panose="020B0503050000020004" pitchFamily="34" charset="0"/>
              </a:rPr>
              <a:t> Ocurre en las interacciones diarias que se dan entre los miembros de una organización de manera no oficial. Generalmente se trata de una comunicación casual y espontánea que se da en un ambiente de trabajo común o entre personas que comparten afinidades y gustos comunes.</a:t>
            </a:r>
          </a:p>
          <a:p>
            <a:pPr marL="0" indent="0" algn="just">
              <a:buNone/>
            </a:pPr>
            <a:endParaRPr lang="es-EC" sz="1900" b="0" i="0" dirty="0">
              <a:effectLst/>
              <a:latin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73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0"/>
            <a:ext cx="7773338" cy="1596177"/>
          </a:xfrm>
        </p:spPr>
        <p:txBody>
          <a:bodyPr/>
          <a:lstStyle/>
          <a:p>
            <a:r>
              <a:rPr b="1" dirty="0"/>
              <a:t>Barreras de la </a:t>
            </a:r>
            <a:r>
              <a:rPr b="1" dirty="0" err="1"/>
              <a:t>Comunicación</a:t>
            </a:r>
            <a:r>
              <a:rPr b="1" dirty="0"/>
              <a:t> </a:t>
            </a:r>
            <a:r>
              <a:rPr b="1" dirty="0" err="1"/>
              <a:t>Organizacional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2" y="1716946"/>
            <a:ext cx="7773339" cy="3424107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dirty="0"/>
              <a:t>Falta de </a:t>
            </a:r>
            <a:r>
              <a:rPr dirty="0" err="1"/>
              <a:t>planificación</a:t>
            </a:r>
            <a:r>
              <a:rPr dirty="0"/>
              <a:t>: </a:t>
            </a:r>
            <a:r>
              <a:rPr dirty="0" err="1"/>
              <a:t>Ausencia</a:t>
            </a:r>
            <a:r>
              <a:rPr dirty="0"/>
              <a:t> de </a:t>
            </a:r>
            <a:r>
              <a:rPr dirty="0" err="1"/>
              <a:t>estrategias</a:t>
            </a:r>
            <a:r>
              <a:rPr dirty="0"/>
              <a:t> </a:t>
            </a:r>
            <a:r>
              <a:rPr dirty="0" err="1"/>
              <a:t>claras</a:t>
            </a:r>
            <a:r>
              <a:rPr dirty="0"/>
              <a:t> que </a:t>
            </a:r>
            <a:r>
              <a:rPr dirty="0" err="1"/>
              <a:t>generan</a:t>
            </a:r>
            <a:r>
              <a:rPr dirty="0"/>
              <a:t> </a:t>
            </a:r>
            <a:r>
              <a:rPr dirty="0" err="1"/>
              <a:t>confusión</a:t>
            </a:r>
            <a:r>
              <a:rPr dirty="0"/>
              <a:t> y </a:t>
            </a:r>
            <a:r>
              <a:rPr dirty="0" err="1"/>
              <a:t>desorganización</a:t>
            </a:r>
            <a:r>
              <a:rPr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dirty="0"/>
              <a:t>Si</a:t>
            </a:r>
            <a:r>
              <a:rPr lang="es-419" dirty="0"/>
              <a:t> LA</a:t>
            </a:r>
            <a:r>
              <a:rPr dirty="0"/>
              <a:t>s </a:t>
            </a:r>
            <a:r>
              <a:rPr dirty="0" err="1"/>
              <a:t>organizacionales</a:t>
            </a:r>
            <a:r>
              <a:rPr dirty="0"/>
              <a:t>: </a:t>
            </a:r>
            <a:r>
              <a:rPr dirty="0" err="1"/>
              <a:t>Departamentos</a:t>
            </a:r>
            <a:r>
              <a:rPr dirty="0"/>
              <a:t> o </a:t>
            </a:r>
            <a:r>
              <a:rPr dirty="0" err="1"/>
              <a:t>equipos</a:t>
            </a:r>
            <a:r>
              <a:rPr dirty="0"/>
              <a:t> que </a:t>
            </a:r>
            <a:r>
              <a:rPr dirty="0" err="1"/>
              <a:t>operan</a:t>
            </a:r>
            <a:r>
              <a:rPr dirty="0"/>
              <a:t> de </a:t>
            </a:r>
            <a:r>
              <a:rPr dirty="0" err="1"/>
              <a:t>manera</a:t>
            </a:r>
            <a:r>
              <a:rPr dirty="0"/>
              <a:t> </a:t>
            </a:r>
            <a:r>
              <a:rPr dirty="0" err="1"/>
              <a:t>aislada</a:t>
            </a:r>
            <a:r>
              <a:rPr dirty="0"/>
              <a:t>, </a:t>
            </a:r>
            <a:r>
              <a:rPr dirty="0" err="1"/>
              <a:t>dificultando</a:t>
            </a:r>
            <a:r>
              <a:rPr dirty="0"/>
              <a:t> la </a:t>
            </a:r>
            <a:r>
              <a:rPr dirty="0" err="1"/>
              <a:t>comunicación</a:t>
            </a:r>
            <a:r>
              <a:rPr dirty="0"/>
              <a:t> </a:t>
            </a:r>
            <a:r>
              <a:rPr dirty="0" err="1"/>
              <a:t>interdepartamental</a:t>
            </a:r>
            <a:r>
              <a:rPr dirty="0"/>
              <a:t>.</a:t>
            </a:r>
            <a:endParaRPr lang="es-EC" dirty="0"/>
          </a:p>
          <a:p>
            <a:pPr marL="457200" indent="-457200">
              <a:buFont typeface="+mj-lt"/>
              <a:buAutoNum type="arabicPeriod"/>
            </a:pPr>
            <a:r>
              <a:rPr lang="es-EC" dirty="0"/>
              <a:t>Falta de herramientas adecuadas: Uso de canales ineficaces que dificultan la fluidez de la información.</a:t>
            </a:r>
          </a:p>
          <a:p>
            <a:pPr marL="457200" indent="-457200">
              <a:buFont typeface="+mj-lt"/>
              <a:buAutoNum type="arabicPeriod"/>
            </a:pPr>
            <a:r>
              <a:rPr dirty="0"/>
              <a:t> </a:t>
            </a:r>
            <a:r>
              <a:rPr dirty="0" err="1"/>
              <a:t>Ruido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la </a:t>
            </a:r>
            <a:r>
              <a:rPr dirty="0" err="1"/>
              <a:t>comunicación</a:t>
            </a:r>
            <a:r>
              <a:rPr dirty="0"/>
              <a:t>: </a:t>
            </a:r>
            <a:r>
              <a:rPr dirty="0" err="1"/>
              <a:t>Interferencias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los</a:t>
            </a:r>
            <a:r>
              <a:rPr dirty="0"/>
              <a:t> </a:t>
            </a:r>
            <a:r>
              <a:rPr dirty="0" err="1"/>
              <a:t>mensajes</a:t>
            </a:r>
            <a:r>
              <a:rPr dirty="0"/>
              <a:t> que </a:t>
            </a:r>
            <a:r>
              <a:rPr dirty="0" err="1"/>
              <a:t>causan</a:t>
            </a:r>
            <a:r>
              <a:rPr dirty="0"/>
              <a:t> </a:t>
            </a:r>
            <a:r>
              <a:rPr dirty="0" err="1"/>
              <a:t>malentendidos</a:t>
            </a:r>
            <a:r>
              <a:rPr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dirty="0"/>
              <a:t>Barreras </a:t>
            </a:r>
            <a:r>
              <a:rPr dirty="0" err="1"/>
              <a:t>culturales</a:t>
            </a:r>
            <a:r>
              <a:rPr dirty="0"/>
              <a:t> y de </a:t>
            </a:r>
            <a:r>
              <a:rPr dirty="0" err="1"/>
              <a:t>percepción</a:t>
            </a:r>
            <a:r>
              <a:rPr dirty="0"/>
              <a:t>: </a:t>
            </a:r>
            <a:r>
              <a:rPr dirty="0" err="1"/>
              <a:t>Diferencias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valores</a:t>
            </a:r>
            <a:r>
              <a:rPr dirty="0"/>
              <a:t>, </a:t>
            </a:r>
            <a:r>
              <a:rPr dirty="0" err="1"/>
              <a:t>creencias</a:t>
            </a:r>
            <a:r>
              <a:rPr dirty="0"/>
              <a:t> y </a:t>
            </a:r>
            <a:r>
              <a:rPr dirty="0" err="1"/>
              <a:t>experiencias</a:t>
            </a:r>
            <a:r>
              <a:rPr dirty="0"/>
              <a:t> que </a:t>
            </a:r>
            <a:r>
              <a:rPr dirty="0" err="1"/>
              <a:t>afectan</a:t>
            </a:r>
            <a:r>
              <a:rPr dirty="0"/>
              <a:t> la </a:t>
            </a:r>
            <a:r>
              <a:rPr dirty="0" err="1"/>
              <a:t>interpretación</a:t>
            </a:r>
            <a:r>
              <a:rPr dirty="0"/>
              <a:t> de la </a:t>
            </a:r>
            <a:r>
              <a:rPr dirty="0" err="1"/>
              <a:t>información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69</TotalTime>
  <Words>728</Words>
  <Application>Microsoft Macintosh PowerPoint</Application>
  <PresentationFormat>Presentación en pantalla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Fira Sans</vt:lpstr>
      <vt:lpstr>Google Sans</vt:lpstr>
      <vt:lpstr>Tw Cen MT</vt:lpstr>
      <vt:lpstr>Gota</vt:lpstr>
      <vt:lpstr>Comunicación Organizacional</vt:lpstr>
      <vt:lpstr>Objetivos de la Comunicación Organizacional</vt:lpstr>
      <vt:lpstr>Objetivos de la Comunicación Organizacional</vt:lpstr>
      <vt:lpstr>Importancia de la Comunicación Organizacional</vt:lpstr>
      <vt:lpstr>Tipos de Comunicación Organizacional</vt:lpstr>
      <vt:lpstr>Comunicación Interna y Externa</vt:lpstr>
      <vt:lpstr>Comunicación Interna y Externa</vt:lpstr>
      <vt:lpstr>Comunicación formal e informal</vt:lpstr>
      <vt:lpstr>Barreras de la Comunicación Organizacional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5097</cp:lastModifiedBy>
  <cp:revision>3</cp:revision>
  <dcterms:created xsi:type="dcterms:W3CDTF">2013-01-27T09:14:16Z</dcterms:created>
  <dcterms:modified xsi:type="dcterms:W3CDTF">2025-04-03T21:38:43Z</dcterms:modified>
  <cp:category/>
</cp:coreProperties>
</file>