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21"/>
  </p:notesMasterIdLst>
  <p:handoutMasterIdLst>
    <p:handoutMasterId r:id="rId22"/>
  </p:handoutMasterIdLst>
  <p:sldIdLst>
    <p:sldId id="344" r:id="rId3"/>
    <p:sldId id="345" r:id="rId4"/>
    <p:sldId id="341" r:id="rId5"/>
    <p:sldId id="342" r:id="rId6"/>
    <p:sldId id="343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08" r:id="rId15"/>
    <p:sldId id="309" r:id="rId16"/>
    <p:sldId id="310" r:id="rId17"/>
    <p:sldId id="311" r:id="rId18"/>
    <p:sldId id="312" r:id="rId19"/>
    <p:sldId id="32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CFCFC"/>
    <a:srgbClr val="E8E8E8"/>
    <a:srgbClr val="FFD84B"/>
    <a:srgbClr val="FFFFFF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5" d="100"/>
          <a:sy n="65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EFE9B-7A78-4E28-944D-9520B0F1A5A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3D8948F-82F2-4F98-993A-93FCA834CE1C}">
      <dgm:prSet phldrT="[Texto]" custT="1"/>
      <dgm:spPr/>
      <dgm:t>
        <a:bodyPr/>
        <a:lstStyle/>
        <a:p>
          <a:r>
            <a:rPr lang="es-ES" sz="1800" b="0" i="0" dirty="0"/>
            <a:t>Proveedor</a:t>
          </a:r>
          <a:endParaRPr lang="es-ES" sz="1800" dirty="0"/>
        </a:p>
      </dgm:t>
    </dgm:pt>
    <dgm:pt modelId="{484B9315-B4C2-46E9-A0FA-E0ED42869888}" type="parTrans" cxnId="{83454FDB-078E-426E-BDC4-81418E9252F3}">
      <dgm:prSet/>
      <dgm:spPr/>
      <dgm:t>
        <a:bodyPr/>
        <a:lstStyle/>
        <a:p>
          <a:endParaRPr lang="es-ES"/>
        </a:p>
      </dgm:t>
    </dgm:pt>
    <dgm:pt modelId="{F1A3B18D-1838-49C7-B907-59A5CA00FE27}" type="sibTrans" cxnId="{83454FDB-078E-426E-BDC4-81418E9252F3}">
      <dgm:prSet/>
      <dgm:spPr/>
      <dgm:t>
        <a:bodyPr/>
        <a:lstStyle/>
        <a:p>
          <a:endParaRPr lang="es-ES"/>
        </a:p>
      </dgm:t>
    </dgm:pt>
    <dgm:pt modelId="{0F670F2D-AA89-41AD-B2AB-3E3678615793}">
      <dgm:prSet phldrT="[Texto]" custT="1"/>
      <dgm:spPr/>
      <dgm:t>
        <a:bodyPr/>
        <a:lstStyle/>
        <a:p>
          <a:r>
            <a:rPr lang="es-ES" sz="1800" b="0" i="0" dirty="0"/>
            <a:t>Agroindustria</a:t>
          </a:r>
          <a:endParaRPr lang="es-ES" sz="1800" dirty="0"/>
        </a:p>
      </dgm:t>
    </dgm:pt>
    <dgm:pt modelId="{99FEEA54-2B74-4434-8A97-CC6D4D49591F}" type="parTrans" cxnId="{FFE39081-EE78-4E52-82F0-E6DF56F17DE4}">
      <dgm:prSet/>
      <dgm:spPr/>
      <dgm:t>
        <a:bodyPr/>
        <a:lstStyle/>
        <a:p>
          <a:endParaRPr lang="es-ES"/>
        </a:p>
      </dgm:t>
    </dgm:pt>
    <dgm:pt modelId="{7D3015A7-7B1E-48C2-AB03-31251D79FD69}" type="sibTrans" cxnId="{FFE39081-EE78-4E52-82F0-E6DF56F17DE4}">
      <dgm:prSet/>
      <dgm:spPr/>
      <dgm:t>
        <a:bodyPr/>
        <a:lstStyle/>
        <a:p>
          <a:endParaRPr lang="es-ES"/>
        </a:p>
      </dgm:t>
    </dgm:pt>
    <dgm:pt modelId="{7094CDB4-5A16-40D0-AB9E-0E560E353D21}">
      <dgm:prSet phldrT="[Texto]" custT="1"/>
      <dgm:spPr/>
      <dgm:t>
        <a:bodyPr/>
        <a:lstStyle/>
        <a:p>
          <a:r>
            <a:rPr lang="es-ES" sz="1800" b="0" i="0" dirty="0"/>
            <a:t>Productor</a:t>
          </a:r>
          <a:endParaRPr lang="es-ES" sz="1800" dirty="0"/>
        </a:p>
      </dgm:t>
    </dgm:pt>
    <dgm:pt modelId="{0833BAEB-2271-4853-9BB4-6C85D72F1DEC}" type="parTrans" cxnId="{97B576CB-1EBB-43FA-AFD8-2029CB3F2F08}">
      <dgm:prSet/>
      <dgm:spPr/>
      <dgm:t>
        <a:bodyPr/>
        <a:lstStyle/>
        <a:p>
          <a:endParaRPr lang="es-ES"/>
        </a:p>
      </dgm:t>
    </dgm:pt>
    <dgm:pt modelId="{380F3C8B-EE1A-4529-B771-2B4A205C0C8F}" type="sibTrans" cxnId="{97B576CB-1EBB-43FA-AFD8-2029CB3F2F08}">
      <dgm:prSet/>
      <dgm:spPr/>
      <dgm:t>
        <a:bodyPr/>
        <a:lstStyle/>
        <a:p>
          <a:endParaRPr lang="es-ES"/>
        </a:p>
      </dgm:t>
    </dgm:pt>
    <dgm:pt modelId="{92D94EC9-AE4F-4B41-A3BF-97734617BAC9}">
      <dgm:prSet phldrT="[Texto]" custT="1"/>
      <dgm:spPr/>
      <dgm:t>
        <a:bodyPr/>
        <a:lstStyle/>
        <a:p>
          <a:r>
            <a:rPr lang="es-ES" sz="1800" b="0" i="0" dirty="0"/>
            <a:t>Comercializador </a:t>
          </a:r>
          <a:endParaRPr lang="es-ES" sz="1800" dirty="0"/>
        </a:p>
      </dgm:t>
    </dgm:pt>
    <dgm:pt modelId="{042A17EE-2D24-4593-A873-9F4844A27E3E}" type="parTrans" cxnId="{53593DB7-E2CB-412C-9944-DE7F4B59D50E}">
      <dgm:prSet/>
      <dgm:spPr/>
      <dgm:t>
        <a:bodyPr/>
        <a:lstStyle/>
        <a:p>
          <a:endParaRPr lang="es-ES"/>
        </a:p>
      </dgm:t>
    </dgm:pt>
    <dgm:pt modelId="{279F4A5F-2F3E-41FC-AABC-834C5E0591B9}" type="sibTrans" cxnId="{53593DB7-E2CB-412C-9944-DE7F4B59D50E}">
      <dgm:prSet/>
      <dgm:spPr/>
      <dgm:t>
        <a:bodyPr/>
        <a:lstStyle/>
        <a:p>
          <a:endParaRPr lang="es-ES"/>
        </a:p>
      </dgm:t>
    </dgm:pt>
    <dgm:pt modelId="{3847A0E1-ED53-4C81-89CF-6ED6B21AB796}">
      <dgm:prSet phldrT="[Texto]" custT="1"/>
      <dgm:spPr/>
      <dgm:t>
        <a:bodyPr/>
        <a:lstStyle/>
        <a:p>
          <a:r>
            <a:rPr lang="es-ES" sz="1800" b="0" i="0" dirty="0"/>
            <a:t>Consumidor</a:t>
          </a:r>
          <a:endParaRPr lang="es-ES" sz="1800" dirty="0"/>
        </a:p>
      </dgm:t>
    </dgm:pt>
    <dgm:pt modelId="{8474775A-FCBA-4FA5-9CFC-1D6CE83B9BEE}" type="parTrans" cxnId="{17AC9617-34A6-4D36-80EE-8DB2DCE4BA5B}">
      <dgm:prSet/>
      <dgm:spPr/>
      <dgm:t>
        <a:bodyPr/>
        <a:lstStyle/>
        <a:p>
          <a:endParaRPr lang="es-ES"/>
        </a:p>
      </dgm:t>
    </dgm:pt>
    <dgm:pt modelId="{8E44D41E-53BE-4D85-9CF1-C2725F826962}" type="sibTrans" cxnId="{17AC9617-34A6-4D36-80EE-8DB2DCE4BA5B}">
      <dgm:prSet/>
      <dgm:spPr/>
      <dgm:t>
        <a:bodyPr/>
        <a:lstStyle/>
        <a:p>
          <a:endParaRPr lang="es-ES"/>
        </a:p>
      </dgm:t>
    </dgm:pt>
    <dgm:pt modelId="{47BC2D52-6118-4385-96CE-6B2E8DF6885A}" type="pres">
      <dgm:prSet presAssocID="{D79EFE9B-7A78-4E28-944D-9520B0F1A5AD}" presName="cycle" presStyleCnt="0">
        <dgm:presLayoutVars>
          <dgm:dir/>
          <dgm:resizeHandles val="exact"/>
        </dgm:presLayoutVars>
      </dgm:prSet>
      <dgm:spPr/>
    </dgm:pt>
    <dgm:pt modelId="{04801920-A207-496B-8214-1FCC9366F096}" type="pres">
      <dgm:prSet presAssocID="{13D8948F-82F2-4F98-993A-93FCA834CE1C}" presName="dummy" presStyleCnt="0"/>
      <dgm:spPr/>
    </dgm:pt>
    <dgm:pt modelId="{72CC1E09-22FA-48EA-89F0-B1D2B23375DD}" type="pres">
      <dgm:prSet presAssocID="{13D8948F-82F2-4F98-993A-93FCA834CE1C}" presName="node" presStyleLbl="revTx" presStyleIdx="0" presStyleCnt="5" custScaleX="144796">
        <dgm:presLayoutVars>
          <dgm:bulletEnabled val="1"/>
        </dgm:presLayoutVars>
      </dgm:prSet>
      <dgm:spPr/>
    </dgm:pt>
    <dgm:pt modelId="{4438BDD8-087D-49E6-903F-07430C5694C4}" type="pres">
      <dgm:prSet presAssocID="{F1A3B18D-1838-49C7-B907-59A5CA00FE27}" presName="sibTrans" presStyleLbl="node1" presStyleIdx="0" presStyleCnt="5"/>
      <dgm:spPr/>
    </dgm:pt>
    <dgm:pt modelId="{FFF995CE-EDBB-42B7-B95C-3053BF5E1E90}" type="pres">
      <dgm:prSet presAssocID="{0F670F2D-AA89-41AD-B2AB-3E3678615793}" presName="dummy" presStyleCnt="0"/>
      <dgm:spPr/>
    </dgm:pt>
    <dgm:pt modelId="{F77215E5-D596-40A0-A999-8794ED1A9A17}" type="pres">
      <dgm:prSet presAssocID="{0F670F2D-AA89-41AD-B2AB-3E3678615793}" presName="node" presStyleLbl="revTx" presStyleIdx="1" presStyleCnt="5" custScaleX="144796">
        <dgm:presLayoutVars>
          <dgm:bulletEnabled val="1"/>
        </dgm:presLayoutVars>
      </dgm:prSet>
      <dgm:spPr/>
    </dgm:pt>
    <dgm:pt modelId="{89F6B7CA-5F3C-4C1B-94B3-5092767B33AA}" type="pres">
      <dgm:prSet presAssocID="{7D3015A7-7B1E-48C2-AB03-31251D79FD69}" presName="sibTrans" presStyleLbl="node1" presStyleIdx="1" presStyleCnt="5"/>
      <dgm:spPr/>
    </dgm:pt>
    <dgm:pt modelId="{D89C85CE-D235-42C2-8169-38296B70AA65}" type="pres">
      <dgm:prSet presAssocID="{7094CDB4-5A16-40D0-AB9E-0E560E353D21}" presName="dummy" presStyleCnt="0"/>
      <dgm:spPr/>
    </dgm:pt>
    <dgm:pt modelId="{1532D7B2-956C-451A-9210-0C76B9B339A0}" type="pres">
      <dgm:prSet presAssocID="{7094CDB4-5A16-40D0-AB9E-0E560E353D21}" presName="node" presStyleLbl="revTx" presStyleIdx="2" presStyleCnt="5" custScaleX="144796">
        <dgm:presLayoutVars>
          <dgm:bulletEnabled val="1"/>
        </dgm:presLayoutVars>
      </dgm:prSet>
      <dgm:spPr/>
    </dgm:pt>
    <dgm:pt modelId="{A2433E52-A9BD-4E64-AD08-FE029C5696B0}" type="pres">
      <dgm:prSet presAssocID="{380F3C8B-EE1A-4529-B771-2B4A205C0C8F}" presName="sibTrans" presStyleLbl="node1" presStyleIdx="2" presStyleCnt="5"/>
      <dgm:spPr/>
    </dgm:pt>
    <dgm:pt modelId="{16A2BA9F-7D3E-4F4E-9DA2-291893F1B4E9}" type="pres">
      <dgm:prSet presAssocID="{92D94EC9-AE4F-4B41-A3BF-97734617BAC9}" presName="dummy" presStyleCnt="0"/>
      <dgm:spPr/>
    </dgm:pt>
    <dgm:pt modelId="{8D53D3DD-724B-45A1-B3FC-833E72AF9391}" type="pres">
      <dgm:prSet presAssocID="{92D94EC9-AE4F-4B41-A3BF-97734617BAC9}" presName="node" presStyleLbl="revTx" presStyleIdx="3" presStyleCnt="5" custScaleX="189016">
        <dgm:presLayoutVars>
          <dgm:bulletEnabled val="1"/>
        </dgm:presLayoutVars>
      </dgm:prSet>
      <dgm:spPr/>
    </dgm:pt>
    <dgm:pt modelId="{4B1C2BD4-D804-4AD3-8C01-2431D5F8ACCF}" type="pres">
      <dgm:prSet presAssocID="{279F4A5F-2F3E-41FC-AABC-834C5E0591B9}" presName="sibTrans" presStyleLbl="node1" presStyleIdx="3" presStyleCnt="5"/>
      <dgm:spPr/>
    </dgm:pt>
    <dgm:pt modelId="{A223DBAD-9B58-43E6-A5D5-C87A99A11B95}" type="pres">
      <dgm:prSet presAssocID="{3847A0E1-ED53-4C81-89CF-6ED6B21AB796}" presName="dummy" presStyleCnt="0"/>
      <dgm:spPr/>
    </dgm:pt>
    <dgm:pt modelId="{E3FA63DD-8700-4C58-B124-0C8A56D085A1}" type="pres">
      <dgm:prSet presAssocID="{3847A0E1-ED53-4C81-89CF-6ED6B21AB796}" presName="node" presStyleLbl="revTx" presStyleIdx="4" presStyleCnt="5" custScaleX="144796">
        <dgm:presLayoutVars>
          <dgm:bulletEnabled val="1"/>
        </dgm:presLayoutVars>
      </dgm:prSet>
      <dgm:spPr/>
    </dgm:pt>
    <dgm:pt modelId="{07D569E3-A586-45BA-9741-77CE7B8B9AF1}" type="pres">
      <dgm:prSet presAssocID="{8E44D41E-53BE-4D85-9CF1-C2725F826962}" presName="sibTrans" presStyleLbl="node1" presStyleIdx="4" presStyleCnt="5"/>
      <dgm:spPr/>
    </dgm:pt>
  </dgm:ptLst>
  <dgm:cxnLst>
    <dgm:cxn modelId="{E8607F0F-33D6-4909-BF24-7230C78A877B}" type="presOf" srcId="{8E44D41E-53BE-4D85-9CF1-C2725F826962}" destId="{07D569E3-A586-45BA-9741-77CE7B8B9AF1}" srcOrd="0" destOrd="0" presId="urn:microsoft.com/office/officeart/2005/8/layout/cycle1"/>
    <dgm:cxn modelId="{17AC9617-34A6-4D36-80EE-8DB2DCE4BA5B}" srcId="{D79EFE9B-7A78-4E28-944D-9520B0F1A5AD}" destId="{3847A0E1-ED53-4C81-89CF-6ED6B21AB796}" srcOrd="4" destOrd="0" parTransId="{8474775A-FCBA-4FA5-9CFC-1D6CE83B9BEE}" sibTransId="{8E44D41E-53BE-4D85-9CF1-C2725F826962}"/>
    <dgm:cxn modelId="{F0ABFD17-CB4B-4C46-BA28-8C2DD983AFB3}" type="presOf" srcId="{3847A0E1-ED53-4C81-89CF-6ED6B21AB796}" destId="{E3FA63DD-8700-4C58-B124-0C8A56D085A1}" srcOrd="0" destOrd="0" presId="urn:microsoft.com/office/officeart/2005/8/layout/cycle1"/>
    <dgm:cxn modelId="{EAE71E42-C29B-471C-847C-44C1C2ABBF9A}" type="presOf" srcId="{380F3C8B-EE1A-4529-B771-2B4A205C0C8F}" destId="{A2433E52-A9BD-4E64-AD08-FE029C5696B0}" srcOrd="0" destOrd="0" presId="urn:microsoft.com/office/officeart/2005/8/layout/cycle1"/>
    <dgm:cxn modelId="{827DA066-DFD3-4CC4-BF2C-4A9E1DC5A92A}" type="presOf" srcId="{0F670F2D-AA89-41AD-B2AB-3E3678615793}" destId="{F77215E5-D596-40A0-A999-8794ED1A9A17}" srcOrd="0" destOrd="0" presId="urn:microsoft.com/office/officeart/2005/8/layout/cycle1"/>
    <dgm:cxn modelId="{D5AA2156-DFDB-476F-88E8-DCA122290BAC}" type="presOf" srcId="{F1A3B18D-1838-49C7-B907-59A5CA00FE27}" destId="{4438BDD8-087D-49E6-903F-07430C5694C4}" srcOrd="0" destOrd="0" presId="urn:microsoft.com/office/officeart/2005/8/layout/cycle1"/>
    <dgm:cxn modelId="{E33B5880-B1BC-45D7-B537-FF00B7298776}" type="presOf" srcId="{7094CDB4-5A16-40D0-AB9E-0E560E353D21}" destId="{1532D7B2-956C-451A-9210-0C76B9B339A0}" srcOrd="0" destOrd="0" presId="urn:microsoft.com/office/officeart/2005/8/layout/cycle1"/>
    <dgm:cxn modelId="{FFE39081-EE78-4E52-82F0-E6DF56F17DE4}" srcId="{D79EFE9B-7A78-4E28-944D-9520B0F1A5AD}" destId="{0F670F2D-AA89-41AD-B2AB-3E3678615793}" srcOrd="1" destOrd="0" parTransId="{99FEEA54-2B74-4434-8A97-CC6D4D49591F}" sibTransId="{7D3015A7-7B1E-48C2-AB03-31251D79FD69}"/>
    <dgm:cxn modelId="{89771E83-D76B-4F2A-9B7F-AC55F3EA5A1C}" type="presOf" srcId="{D79EFE9B-7A78-4E28-944D-9520B0F1A5AD}" destId="{47BC2D52-6118-4385-96CE-6B2E8DF6885A}" srcOrd="0" destOrd="0" presId="urn:microsoft.com/office/officeart/2005/8/layout/cycle1"/>
    <dgm:cxn modelId="{53593DB7-E2CB-412C-9944-DE7F4B59D50E}" srcId="{D79EFE9B-7A78-4E28-944D-9520B0F1A5AD}" destId="{92D94EC9-AE4F-4B41-A3BF-97734617BAC9}" srcOrd="3" destOrd="0" parTransId="{042A17EE-2D24-4593-A873-9F4844A27E3E}" sibTransId="{279F4A5F-2F3E-41FC-AABC-834C5E0591B9}"/>
    <dgm:cxn modelId="{97B576CB-1EBB-43FA-AFD8-2029CB3F2F08}" srcId="{D79EFE9B-7A78-4E28-944D-9520B0F1A5AD}" destId="{7094CDB4-5A16-40D0-AB9E-0E560E353D21}" srcOrd="2" destOrd="0" parTransId="{0833BAEB-2271-4853-9BB4-6C85D72F1DEC}" sibTransId="{380F3C8B-EE1A-4529-B771-2B4A205C0C8F}"/>
    <dgm:cxn modelId="{71866ED1-BA44-4B6A-B6A4-4664FE2326FB}" type="presOf" srcId="{279F4A5F-2F3E-41FC-AABC-834C5E0591B9}" destId="{4B1C2BD4-D804-4AD3-8C01-2431D5F8ACCF}" srcOrd="0" destOrd="0" presId="urn:microsoft.com/office/officeart/2005/8/layout/cycle1"/>
    <dgm:cxn modelId="{83454FDB-078E-426E-BDC4-81418E9252F3}" srcId="{D79EFE9B-7A78-4E28-944D-9520B0F1A5AD}" destId="{13D8948F-82F2-4F98-993A-93FCA834CE1C}" srcOrd="0" destOrd="0" parTransId="{484B9315-B4C2-46E9-A0FA-E0ED42869888}" sibTransId="{F1A3B18D-1838-49C7-B907-59A5CA00FE27}"/>
    <dgm:cxn modelId="{B68720DD-25D4-4E78-A9FC-2BE49BE3F71F}" type="presOf" srcId="{13D8948F-82F2-4F98-993A-93FCA834CE1C}" destId="{72CC1E09-22FA-48EA-89F0-B1D2B23375DD}" srcOrd="0" destOrd="0" presId="urn:microsoft.com/office/officeart/2005/8/layout/cycle1"/>
    <dgm:cxn modelId="{1A46ECE6-809B-4BD9-A126-77FADF91960E}" type="presOf" srcId="{92D94EC9-AE4F-4B41-A3BF-97734617BAC9}" destId="{8D53D3DD-724B-45A1-B3FC-833E72AF9391}" srcOrd="0" destOrd="0" presId="urn:microsoft.com/office/officeart/2005/8/layout/cycle1"/>
    <dgm:cxn modelId="{C9850AEC-C4F8-4195-AFC1-95FDE07FB667}" type="presOf" srcId="{7D3015A7-7B1E-48C2-AB03-31251D79FD69}" destId="{89F6B7CA-5F3C-4C1B-94B3-5092767B33AA}" srcOrd="0" destOrd="0" presId="urn:microsoft.com/office/officeart/2005/8/layout/cycle1"/>
    <dgm:cxn modelId="{BDCF6A31-B587-4785-BFE2-D38FF0D33C18}" type="presParOf" srcId="{47BC2D52-6118-4385-96CE-6B2E8DF6885A}" destId="{04801920-A207-496B-8214-1FCC9366F096}" srcOrd="0" destOrd="0" presId="urn:microsoft.com/office/officeart/2005/8/layout/cycle1"/>
    <dgm:cxn modelId="{7B115AC2-DF7A-4707-9BD8-2B8B1B6C0F91}" type="presParOf" srcId="{47BC2D52-6118-4385-96CE-6B2E8DF6885A}" destId="{72CC1E09-22FA-48EA-89F0-B1D2B23375DD}" srcOrd="1" destOrd="0" presId="urn:microsoft.com/office/officeart/2005/8/layout/cycle1"/>
    <dgm:cxn modelId="{28FDB7A4-191B-48F9-93CA-0D36E83B0F60}" type="presParOf" srcId="{47BC2D52-6118-4385-96CE-6B2E8DF6885A}" destId="{4438BDD8-087D-49E6-903F-07430C5694C4}" srcOrd="2" destOrd="0" presId="urn:microsoft.com/office/officeart/2005/8/layout/cycle1"/>
    <dgm:cxn modelId="{3035CF5F-8BFD-4D69-9B14-06A65B3C8AF3}" type="presParOf" srcId="{47BC2D52-6118-4385-96CE-6B2E8DF6885A}" destId="{FFF995CE-EDBB-42B7-B95C-3053BF5E1E90}" srcOrd="3" destOrd="0" presId="urn:microsoft.com/office/officeart/2005/8/layout/cycle1"/>
    <dgm:cxn modelId="{EF06ABED-5EA7-401B-A0E3-97EC13073A7E}" type="presParOf" srcId="{47BC2D52-6118-4385-96CE-6B2E8DF6885A}" destId="{F77215E5-D596-40A0-A999-8794ED1A9A17}" srcOrd="4" destOrd="0" presId="urn:microsoft.com/office/officeart/2005/8/layout/cycle1"/>
    <dgm:cxn modelId="{0B207C1B-84F0-49F3-92E1-44BF9C5C88FB}" type="presParOf" srcId="{47BC2D52-6118-4385-96CE-6B2E8DF6885A}" destId="{89F6B7CA-5F3C-4C1B-94B3-5092767B33AA}" srcOrd="5" destOrd="0" presId="urn:microsoft.com/office/officeart/2005/8/layout/cycle1"/>
    <dgm:cxn modelId="{14FDDB2B-4076-44AB-87A5-761B84C3CE67}" type="presParOf" srcId="{47BC2D52-6118-4385-96CE-6B2E8DF6885A}" destId="{D89C85CE-D235-42C2-8169-38296B70AA65}" srcOrd="6" destOrd="0" presId="urn:microsoft.com/office/officeart/2005/8/layout/cycle1"/>
    <dgm:cxn modelId="{F2E6F4DA-EC4A-4E72-9FA9-2E0FCDBA28DB}" type="presParOf" srcId="{47BC2D52-6118-4385-96CE-6B2E8DF6885A}" destId="{1532D7B2-956C-451A-9210-0C76B9B339A0}" srcOrd="7" destOrd="0" presId="urn:microsoft.com/office/officeart/2005/8/layout/cycle1"/>
    <dgm:cxn modelId="{FEF65692-1405-4D34-A713-71925721975E}" type="presParOf" srcId="{47BC2D52-6118-4385-96CE-6B2E8DF6885A}" destId="{A2433E52-A9BD-4E64-AD08-FE029C5696B0}" srcOrd="8" destOrd="0" presId="urn:microsoft.com/office/officeart/2005/8/layout/cycle1"/>
    <dgm:cxn modelId="{4231BDD6-2FD5-4A5F-8D4B-67C2CE7781B8}" type="presParOf" srcId="{47BC2D52-6118-4385-96CE-6B2E8DF6885A}" destId="{16A2BA9F-7D3E-4F4E-9DA2-291893F1B4E9}" srcOrd="9" destOrd="0" presId="urn:microsoft.com/office/officeart/2005/8/layout/cycle1"/>
    <dgm:cxn modelId="{A6E47522-0E7C-477E-B013-9892DDFD9269}" type="presParOf" srcId="{47BC2D52-6118-4385-96CE-6B2E8DF6885A}" destId="{8D53D3DD-724B-45A1-B3FC-833E72AF9391}" srcOrd="10" destOrd="0" presId="urn:microsoft.com/office/officeart/2005/8/layout/cycle1"/>
    <dgm:cxn modelId="{6B3D15E5-3558-428B-A215-220F43407772}" type="presParOf" srcId="{47BC2D52-6118-4385-96CE-6B2E8DF6885A}" destId="{4B1C2BD4-D804-4AD3-8C01-2431D5F8ACCF}" srcOrd="11" destOrd="0" presId="urn:microsoft.com/office/officeart/2005/8/layout/cycle1"/>
    <dgm:cxn modelId="{844B4DBD-DC64-4FC2-9E66-F0415ABC6DF2}" type="presParOf" srcId="{47BC2D52-6118-4385-96CE-6B2E8DF6885A}" destId="{A223DBAD-9B58-43E6-A5D5-C87A99A11B95}" srcOrd="12" destOrd="0" presId="urn:microsoft.com/office/officeart/2005/8/layout/cycle1"/>
    <dgm:cxn modelId="{B0880547-BB0C-432F-89C4-EB0EB6C6F5D8}" type="presParOf" srcId="{47BC2D52-6118-4385-96CE-6B2E8DF6885A}" destId="{E3FA63DD-8700-4C58-B124-0C8A56D085A1}" srcOrd="13" destOrd="0" presId="urn:microsoft.com/office/officeart/2005/8/layout/cycle1"/>
    <dgm:cxn modelId="{87115BE3-BFFB-4E8D-9366-28DFF2131D43}" type="presParOf" srcId="{47BC2D52-6118-4385-96CE-6B2E8DF6885A}" destId="{07D569E3-A586-45BA-9741-77CE7B8B9AF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C1E09-22FA-48EA-89F0-B1D2B23375DD}">
      <dsp:nvSpPr>
        <dsp:cNvPr id="0" name=""/>
        <dsp:cNvSpPr/>
      </dsp:nvSpPr>
      <dsp:spPr>
        <a:xfrm>
          <a:off x="4555629" y="34682"/>
          <a:ext cx="174552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Proveedor</a:t>
          </a:r>
          <a:endParaRPr lang="es-ES" sz="1800" kern="1200" dirty="0"/>
        </a:p>
      </dsp:txBody>
      <dsp:txXfrm>
        <a:off x="4555629" y="34682"/>
        <a:ext cx="1745527" cy="1205507"/>
      </dsp:txXfrm>
    </dsp:sp>
    <dsp:sp modelId="{4438BDD8-087D-49E6-903F-07430C5694C4}">
      <dsp:nvSpPr>
        <dsp:cNvPr id="0" name=""/>
        <dsp:cNvSpPr/>
      </dsp:nvSpPr>
      <dsp:spPr>
        <a:xfrm>
          <a:off x="1985317" y="-737"/>
          <a:ext cx="4525503" cy="4525503"/>
        </a:xfrm>
        <a:prstGeom prst="circularArrow">
          <a:avLst>
            <a:gd name="adj1" fmla="val 5194"/>
            <a:gd name="adj2" fmla="val 335496"/>
            <a:gd name="adj3" fmla="val 21294942"/>
            <a:gd name="adj4" fmla="val 19764749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215E5-D596-40A0-A999-8794ED1A9A17}">
      <dsp:nvSpPr>
        <dsp:cNvPr id="0" name=""/>
        <dsp:cNvSpPr/>
      </dsp:nvSpPr>
      <dsp:spPr>
        <a:xfrm>
          <a:off x="5285110" y="2279793"/>
          <a:ext cx="174552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Agroindustria</a:t>
          </a:r>
          <a:endParaRPr lang="es-ES" sz="1800" kern="1200" dirty="0"/>
        </a:p>
      </dsp:txBody>
      <dsp:txXfrm>
        <a:off x="5285110" y="2279793"/>
        <a:ext cx="1745527" cy="1205507"/>
      </dsp:txXfrm>
    </dsp:sp>
    <dsp:sp modelId="{89F6B7CA-5F3C-4C1B-94B3-5092767B33AA}">
      <dsp:nvSpPr>
        <dsp:cNvPr id="0" name=""/>
        <dsp:cNvSpPr/>
      </dsp:nvSpPr>
      <dsp:spPr>
        <a:xfrm>
          <a:off x="1985317" y="-737"/>
          <a:ext cx="4525503" cy="4525503"/>
        </a:xfrm>
        <a:prstGeom prst="circularArrow">
          <a:avLst>
            <a:gd name="adj1" fmla="val 5194"/>
            <a:gd name="adj2" fmla="val 335496"/>
            <a:gd name="adj3" fmla="val 3518822"/>
            <a:gd name="adj4" fmla="val 2251814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2D7B2-956C-451A-9210-0C76B9B339A0}">
      <dsp:nvSpPr>
        <dsp:cNvPr id="0" name=""/>
        <dsp:cNvSpPr/>
      </dsp:nvSpPr>
      <dsp:spPr>
        <a:xfrm>
          <a:off x="3375305" y="3667348"/>
          <a:ext cx="174552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Productor</a:t>
          </a:r>
          <a:endParaRPr lang="es-ES" sz="1800" kern="1200" dirty="0"/>
        </a:p>
      </dsp:txBody>
      <dsp:txXfrm>
        <a:off x="3375305" y="3667348"/>
        <a:ext cx="1745527" cy="1205507"/>
      </dsp:txXfrm>
    </dsp:sp>
    <dsp:sp modelId="{A2433E52-A9BD-4E64-AD08-FE029C5696B0}">
      <dsp:nvSpPr>
        <dsp:cNvPr id="0" name=""/>
        <dsp:cNvSpPr/>
      </dsp:nvSpPr>
      <dsp:spPr>
        <a:xfrm>
          <a:off x="1985317" y="-737"/>
          <a:ext cx="4525503" cy="4525503"/>
        </a:xfrm>
        <a:prstGeom prst="circularArrow">
          <a:avLst>
            <a:gd name="adj1" fmla="val 5194"/>
            <a:gd name="adj2" fmla="val 335496"/>
            <a:gd name="adj3" fmla="val 8212690"/>
            <a:gd name="adj4" fmla="val 6945683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3D3DD-724B-45A1-B3FC-833E72AF9391}">
      <dsp:nvSpPr>
        <dsp:cNvPr id="0" name=""/>
        <dsp:cNvSpPr/>
      </dsp:nvSpPr>
      <dsp:spPr>
        <a:xfrm>
          <a:off x="1198962" y="2279793"/>
          <a:ext cx="2278602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Comercializador </a:t>
          </a:r>
          <a:endParaRPr lang="es-ES" sz="1800" kern="1200" dirty="0"/>
        </a:p>
      </dsp:txBody>
      <dsp:txXfrm>
        <a:off x="1198962" y="2279793"/>
        <a:ext cx="2278602" cy="1205507"/>
      </dsp:txXfrm>
    </dsp:sp>
    <dsp:sp modelId="{4B1C2BD4-D804-4AD3-8C01-2431D5F8ACCF}">
      <dsp:nvSpPr>
        <dsp:cNvPr id="0" name=""/>
        <dsp:cNvSpPr/>
      </dsp:nvSpPr>
      <dsp:spPr>
        <a:xfrm>
          <a:off x="1985317" y="-737"/>
          <a:ext cx="4525503" cy="4525503"/>
        </a:xfrm>
        <a:prstGeom prst="circularArrow">
          <a:avLst>
            <a:gd name="adj1" fmla="val 5194"/>
            <a:gd name="adj2" fmla="val 335496"/>
            <a:gd name="adj3" fmla="val 12299756"/>
            <a:gd name="adj4" fmla="val 10769562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A63DD-8700-4C58-B124-0C8A56D085A1}">
      <dsp:nvSpPr>
        <dsp:cNvPr id="0" name=""/>
        <dsp:cNvSpPr/>
      </dsp:nvSpPr>
      <dsp:spPr>
        <a:xfrm>
          <a:off x="2194980" y="34682"/>
          <a:ext cx="174552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Consumidor</a:t>
          </a:r>
          <a:endParaRPr lang="es-ES" sz="1800" kern="1200" dirty="0"/>
        </a:p>
      </dsp:txBody>
      <dsp:txXfrm>
        <a:off x="2194980" y="34682"/>
        <a:ext cx="1745527" cy="1205507"/>
      </dsp:txXfrm>
    </dsp:sp>
    <dsp:sp modelId="{07D569E3-A586-45BA-9741-77CE7B8B9AF1}">
      <dsp:nvSpPr>
        <dsp:cNvPr id="0" name=""/>
        <dsp:cNvSpPr/>
      </dsp:nvSpPr>
      <dsp:spPr>
        <a:xfrm>
          <a:off x="1985317" y="-737"/>
          <a:ext cx="4525503" cy="4525503"/>
        </a:xfrm>
        <a:prstGeom prst="circularArrow">
          <a:avLst>
            <a:gd name="adj1" fmla="val 5194"/>
            <a:gd name="adj2" fmla="val 335496"/>
            <a:gd name="adj3" fmla="val 16393114"/>
            <a:gd name="adj4" fmla="val 15671390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88C1DA-BACD-4DB8-BE0C-1459A6A084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4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6EFA89-2C17-484E-985B-9BAF36AE6BC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13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C41C42-FD1B-415D-BB2F-B67102839EE8}" type="slidenum">
              <a:rPr lang="es-ES" smtClean="0"/>
              <a:pPr eaLnBrk="1" hangingPunct="1"/>
              <a:t>15</a:t>
            </a:fld>
            <a:endParaRPr lang="es-E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/>
              <a:t>Supervisado  calidad en carnes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0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8" y="1588"/>
            <a:ext cx="2508250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s-NI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s-NI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s-NI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s-NI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s-NI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s-NI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s-NI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s-NI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s-NI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s-NI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s-NI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NI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NI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NI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NI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3" cstate="print"/>
          <a:srcRect l="22409" t="16374" b="27486"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8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01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21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17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ES"/>
              <a:t>Haga clic en el icono para agregar un gráfico SmartArt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01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08B-2F9E-49D3-BE0F-AE6EF3A169E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5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0A82-824B-4CFE-8590-415E0F1A414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C0-47CE-42BD-9F71-578E24C9D44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4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CCE9-3F53-4F9C-B1C5-3C30BD9C5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4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5926-77EE-46F7-BDB4-5CF37AD8663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18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6B8-DF4C-4298-A3CB-BDEE1030273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190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571C-4A86-43BD-9366-338A0E365B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22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1E4F-C521-4F36-8FD3-30482364C54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37D-051A-4736-BA63-2B86F4370A5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35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6B8-DF4C-4298-A3CB-BDEE1030273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95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6B8-DF4C-4298-A3CB-BDEE103027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097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6B8-DF4C-4298-A3CB-BDEE1030273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7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6B8-DF4C-4298-A3CB-BDEE103027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892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36B8-DF4C-4298-A3CB-BDEE1030273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96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B805-0CC1-4D22-A4B4-43054CE2AAD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89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0BBE-3EFD-409B-A889-80800DD8D13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84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4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94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95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31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24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08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s-NI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NI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NI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NI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NI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NI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NI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NI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126EEBF-830C-447E-BC5A-5803B8DAC3C4}" type="datetimeFigureOut">
              <a:rPr lang="es-ES" smtClean="0"/>
              <a:pPr/>
              <a:t>02/12/2020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2C2716-B440-4460-ACCE-FB977E8A07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221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6136B8-DF4C-4298-A3CB-BDEE1030273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 Imagen" descr="C:\Documents and Settings\ALBITA\Mis documentos\Albita\FOTOS\Nueva carpeta (2)\DSC008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82493"/>
            <a:ext cx="2500330" cy="1928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295827" y="3921184"/>
            <a:ext cx="4824536" cy="2913187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>
                <a:solidFill>
                  <a:srgbClr val="072428"/>
                </a:solidFill>
                <a:latin typeface="Baskerville Old Face" pitchFamily="18" charset="0"/>
                <a:cs typeface="Calibri" pitchFamily="34" charset="0"/>
              </a:rPr>
              <a:t>INTRODUCCIÓN A LA AGROINDUSTRIA</a:t>
            </a:r>
          </a:p>
          <a:p>
            <a:pPr algn="ctr"/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50" y="1015591"/>
            <a:ext cx="3912491" cy="1333804"/>
          </a:xfrm>
          <a:prstGeom prst="rect">
            <a:avLst/>
          </a:prstGeom>
        </p:spPr>
      </p:pic>
      <p:pic>
        <p:nvPicPr>
          <p:cNvPr id="11" name="7 Imagen" descr="C:\Documents and Settings\ALBITA\Mis documentos\Albita\FOTOS\Laboratorio 2009\DSC001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4793" y="1763088"/>
            <a:ext cx="2225067" cy="1767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863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92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sz="2800" dirty="0"/>
              <a:t>La capacidad de reducir las pérdidas pos cosecha y aumentar la conservación de los productos. 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Reducir la estacionalidad de la oferta. </a:t>
            </a:r>
          </a:p>
          <a:p>
            <a:pPr marL="0" indent="0" algn="just">
              <a:buNone/>
            </a:pPr>
            <a:endParaRPr lang="es-ES" sz="2800" dirty="0"/>
          </a:p>
          <a:p>
            <a:pPr algn="just"/>
            <a:r>
              <a:rPr lang="es-ES" sz="2800" dirty="0"/>
              <a:t>Elevar el valor agregado y permitir ampliar la oferta de productos con mejores características nutritivas y organolépticas.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Importancia de la Agroindustria</a:t>
            </a:r>
          </a:p>
        </p:txBody>
      </p:sp>
    </p:spTree>
    <p:extLst>
      <p:ext uri="{BB962C8B-B14F-4D97-AF65-F5344CB8AC3E}">
        <p14:creationId xmlns:p14="http://schemas.microsoft.com/office/powerpoint/2010/main" val="341769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Cadena Productiva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938872"/>
              </p:ext>
            </p:extLst>
          </p:nvPr>
        </p:nvGraphicFramePr>
        <p:xfrm>
          <a:off x="457200" y="1252538"/>
          <a:ext cx="8229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76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Sistema Agroindustrial 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40" t="40408" r="44497" b="20885"/>
          <a:stretch/>
        </p:blipFill>
        <p:spPr>
          <a:xfrm>
            <a:off x="539552" y="1231756"/>
            <a:ext cx="8280920" cy="52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1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04664"/>
            <a:ext cx="8229600" cy="9271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Algunos tipos de agroindustrias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s-ES" dirty="0"/>
              <a:t>Lácteas  , Cárnicas, Frutícolas, Cueros, Puros, Mermeladas, Jugos, Hortalizas </a:t>
            </a:r>
          </a:p>
        </p:txBody>
      </p:sp>
      <p:sp>
        <p:nvSpPr>
          <p:cNvPr id="2" name="AutoShape 2" descr="data:image/jpg;base64,/9j/4AAQSkZJRgABAQAAAQABAAD/2wCEAAkGBhQSEBUUEhQWFRQWGBUYFRcXFRYXGBYYGBUYGBYUFxUYHCYeFxkkGRQUHy8gIycpLCwsFh4xNTAqNSYrLCkBCQoKDgwOGg8PGiwlHyUqLSkpKSwsLC8sLC8sLCwsLDAsLCwsLCwsKSosLCwsLCwsLCwsLCwsLCwpKSwsLCwsKf/AABEIALEBHQMBIgACEQEDEQH/xAAcAAABBAMBAAAAAAAAAAAAAAAAAgQFBgEDBwj/xABHEAABAwEFBQUFBQUGBAcAAAABAAIRAwQFEiExBkFRYXETIoGRsQcyocHRFEJScvAjM2Ky4TRDg5KT8RWC0uIXJERTc6LT/8QAGgEBAAMBAQEAAAAAAAAAAAAAAAMEBQIBBv/EADARAAICAQMCAwYGAwEAAAAAAAABAgMRBBIhMUETYYEiMlFxkfAFI0KhsdEzweEU/9oADAMBAAIRAxEAPwDuKEIQAhCEAIQhACEIQAhCEAIQhACEIQAhCEAIQhACEIQAhCEAIQhACEIQAhCEAIQhACEIQAhCEAIQhACEIQAhCEAIQhACEIQAhCEAIQhACEIQAhCEAIQhACEIQAhCEAIQhACEIQAhCEAIQhACEIQAhCEAIQhACESiUAIWJRKAyhYlZQAhYlEoDKEShACEIQAhCEAIQhACEIQAhCEAIQhACEIQAhCEAIQhACEIQAhCEAIQhACEIQCJRKQSiV6eC5RKTKJQCpRKSiUApCTKygFSiUlCAVKJSZRKAVKJSZWUBlErCEBmVmUlCAVKJSULwCpRKSglAZlEpMrEr0C5WJSZRKAViRiSJRKAXiRiSJRKA2YkStcrMoBcolIlEoBcrMrXKzKAaNt9M6VGH/nb9VsbaGnRzT0IK8s3jeWI6N3fAk/NQ1d5Og8usqNTyXLdModz2GDOizC8asr1GnLEPEhTF3X/AGhmba9ZsbhWePRy6csECqyespQuF7J7ZW9xBFoe4TBbVOOfFwPqu4WV5cxpdqWtJjiQJ+K9Tyczg4dTahCF6Ria1ZrGlznBrRqSQAOpKjxtJZyYbWa4/wAMu/lBUL7TWk2EwCSHtOQncZJ8FRNk9oWUiMbKlTk1nzMKGdm14NHTaSNtbm3z8DqVo2os7Peef8jz8lFVvafYGGHVXD/CqfRVvaja1rqcMspZP3jVotPlJK5TedV7nEn+Zp06Fcux5LEdBBw3PK+/JHcj7XrtGtd3+jV/6Upnteus/wDqo60q3/QvONef1H1TN35iPBSKTZSspjF8ZPU1n9pN3P0tdIfmxN/mAU3Yb2o1v3NWnU/I9rvQryRZrSwaun4LpHsvuo2is2oH+69pEZHumSD4Dcm55OHVFLOTvSEIUhWBarRamUxL3NaOLiB6raql7RbKTQFQZFk5k5Zxu3nJcyeFklqipzUWyZdtNZx/eg9GuPoE3ftjZh988fccuUXXtDaC6BTa8aRge74MA9VNXpbq3Z506dIx/wCxhOfOpaPkoPFbNZ/h8E0sv6r+i5Wj2g2VmpqaxlTPCePBRz/a9YBq6ru/ujv8VyK9rfVce9WJ5AtA0jRrzuVdtBP4nfHwXqsbObNDCC7/AFR3z/xmu7e+qP8ABd8luo+1y7Xf37h+ajVHo0rzg8nmfNLovP4fNw+a73MpOmOcHqe69rLJaCBRtFN7jo3FDj0a6D8FKrzz7MaGO8aIfIaDiBGYLm5tEtBAzG+F6HXcXkr2QUXhAhCF0RmEOcAJJgc1lNL1P7F08vVD1csZ2na6y0zDqwnk17vQQlUdpaTxLMZH5CNesLjl/wBsi0OAJDZygE/JWrZXaxlNoD6dap0p5cveIVfxXnBsf+CHh7llv0LxaNpqbPebU8GtO4n8XAFRFq9p9kpmHisP8McAfxcHN81FbT7asLIbZqrTucTSBGvBx4lcqvG8HOfo7xcDuA48AB4I7Gnwe1aGuUcyTQ1vW7Sx0PbVadYdSExx99Q9ayA5Au8af0KvG11wva/G+kWMLcJcXmr0lwAw+UKBsuzrqoJaWlrc3HQDKB3uOWkKrC9Yzkhs8SXvFZq3S4HX1H1Wxl3uAmT/AJsvipu03e7vQ3JomTnOcZIoWOaYLiWydI1P6Ck8fggUMMm9iaZova97jE5A4HDrl3ivQ1irh9NjhEOaCI004LhGyuzwc9mIZTqCQdeq7tYrL2bA3E53Nxk+as1S3LJBb1N6ysLKlISo+0u+OxscSAahDT3qYcR/C17hOcZiYXM7st7WkD7MHOJjvOonPme9HwXXtrbppVbNVc+nTc9tN+Bz2NcWmMoxDjC5BR2fsj69OkCA4nvlwcSYEuIjutGqo6ie2SLdN9kI7YMe3/fTWtDTQptccobVwxnGZFOFS7XaMZ9xoH/zn/8ANXnaTZey0wxzHsIBl4DSO6MyAZzMSFFXdsfTqYKjsImHloG7XCPPXkq071D3/v6FiN90k0pcIoNoqNxRhH+t/wBiTZrA2qJGW73wfkFO/wDAWVbVVa3JjGuOm+YAWq6rK1tIyASHOBy55fBWXalHjqVIzdj5Ik2Qt0zHQfVXj2V2hzbSA2CSQYxtZpmdTmq1WoU3RI47yDO7euiexq7KdSTVpMJDnBpLROQG/rwXdctzJbMxidnBWUljQAAMgNEpWymYVS9oFA1KIZIA198Ak8A35q2qF2juyk+m5z2AuG8iT8VFdnY8E1DxZH5nKLnacRb9n7QDXFVZE8JbJTi+rG1gkWekHH7uNojq59KB5p9ZdnaRrOzhp0GgHknlv2RpF7CXMIjMB5xZA/DRYsNU5JtLK+/M+gnGeVmT+/Qol43ZUDcX2doEEki0s9BTChDdznsx9izCRM9uw/CF0Xaq66NKyVHsAlrDhEnU5NHmQouy7LUzZWE+85gM5nMiV4tZtjmXxx98kbqlJ8N/foczewOEtYCN8VG5eEJFNreJB4Ygc+GinqNzMFKHPxVJJc3MYc48eqjLVYnUzLcwOP6zWnG1SeEZ0q5Lll89kDarbYXUnNcMIDmVHhpIO9g3kdCu8Ljnsguujau17ehSLqeAtyMgyc5nkF2MBWKs45Kd2NwIWUKUhMJjfNR4ouwNxH8zW5dXED4p+mtvsTKjTjEwDxXjPV1OU3js1QxmpUtdJ0mYHav8JC0tdZKbgGUadb+IsfHSHAk+S2bVU2sfhaWt4QACq8LISZZUgxn38P0WW7Xua/s+mrrm608v9v6Ja867HDuWam3kymAR1xtCrtou8k5U3Dwp/VTDLEKTB2zmOceFcO9HZb8isOp0Tw/zk/NQTvnGTWP2/wCnsVJx4f39C1V7e2vQqtcZLRBEkiCCRyOiot0W7snFurCe83d1jipiveIYwtDcDowknIu5kccyqXUrVBV7rcQJ0G+VX09bakn0Ob0opFqs90ValRxY5vZEAxhl2ZAjURvM5qNvS7+zqBsd8Z5buhVn2asVSztfWtLcLnhrabJggakuHEmOeW5Ql6Vm48RMkn9AKRNqWCg3noMLLeVShVa9pJgjEJ3LvWz18CvSB+8AJ581wVtBxMkcRB4eCvuxtudQLGuM90b9y0NNPDwVb4ZWTqSEmm8EAjQ5plfd5iz0HVDro0cXHID9cFelJRTbKa5K3t3tDhaaLCJ+914LmbbxpWWqzGHOrVWmIbiDGlxOMjicJjkCd4UheVrLsdR26fEnP9dE0t9zGu0VTAfuyacIAADZOkiVjxcr5uTNJ1RqpUn1f8f9Ii/bwlsMc6HQDOeGDO/wy5dFMbK0SYBJyadSTujwUPa4wOBgZiJIn3SGjLT0UhcrXBwxPDWukEkABw3tbvGhE7o1Udq/LwQwkkpeaEWCtTo2yo2rIFQFodHdDgZIcfu5Ea8lEUaXZ2urT3E4m9f1Cc2mm01xRpT33O0Iwkwf4cRJGUkrRf1jNKrTd3xlh75BdI4kaqVdevVfwRVJKSIq8qwkiIM5dQr37Ob8NMhpMSZbyd94eIg+Cod8sl4d+IT4qRuSqcsORyznfORCnzsipI0XWp5R6YsFtFVgcPEcCnKoewF/9o0BxEnuu/MND4hXuVoQkpLKMmcXF4Zkqh7b3+8u7KiMWEjH8h6FWu+rwFKkTP6/3+ao7qOIkgzJJniTqVl/iWpdcfDjy31+Rpfh+nU5eJLt0G9HM+XolR+2PIAeiHWYtIMHr9VqoVj2xJ0diM+WXqvm8dmfQ+fkMvaBTH2QgZYnMHxn5LZcbu0slOdWANMcsvSE82huv7QA0kgYg6RnpP1TG5C2m80wZadJ4j9fBWZyjKDiuqeStFYe4o9/3M9tsIpgDEMQOhzPez3wZ801vGzYd/U81b9r7OWgVG60yd591wg6cDhKq9rkgOOeU/rxWlRa5wi/Qpzgotj32c7XCw2vv/u6kNeeGeTvCTPIzuXoilVDmhzTIOYXk+qROcZrtPsa2oNWi6y1HS+kBgJ3s0Hlp4DitamXYyL49zpKFlCslUwoHaq/RQpGM3HIDmdB81NWmtgaSuT7XXkalaJ93L6+P0VbU2+HDjqX9DpvGs56Ir1r7xxukvJMkmf9lH2zRbbUZHNNKFJ1R7WE6nPpvWXHhZbPp5tRWEiMqskqVsF1moCRAAyTm1bOgHukjrmp+6bvFOkG6nUnmVHdqFGOYlOFDlP2iWq2FtT9o5stGRxRPCcI3yk3PcjKdZzmCCWxnEsMgwAcxvTgUMBqsEgdm4+Ic0QfElY2YonBVrO1LobOcNAjxJMqvXDbJYfoUXNuLYxv6tVdTewFsD3S4GJHIZkrnlhLhbQKzhIDoz7slsiBxhdAq0y97mmQCHFvIjPyIlcsvtxFpqScw7I+WGOghXdN7e5eRFlIubbSycM+evUcU+staIzzaY6jcf1yUIL1BoB9MS6BAO7jKbUrVWq4HYYhw0+fLUeK6pzCWfRkVnPB33Zi29pQHEKt7fXjNZlIaU243fmdk3yb/MnmwtUwWngqzfj+1tdU/iqlvg04R8ArWsn+Wku5TrhmeCGtFmLzTYBrm7nvPxgKZsdjc1ukjWekyenXgtlCzgViDugdBOanb0t9KnZxTGEQO85xDZGfwCk0tahDks6+zdNRXRHMrws4FqeZ9zFlAjPC1hgiDJM8O6kVroLi3sz3gwGXOM5kvOe/3pzTK9HYq2Jh7rstBmGnXPTOBHJSDq1Si6XROGCR3ohoaPIBZ83LOU+RDbteUQ1HFTtNJxMuDw4+clWXb2zyGn+LyyVesdYOtLZ4H0hWTaepis7HcQx3wErizPiwZFFYZS7fSlg5FOLlp5wNc48M0u8m/swRxC03fUwvHXNWM5hg1odiyXReps1pZUB7jjDx8+oM+a71Za+NjXcQCvOlqbll1Hqu1bE3piu5jz9xrp/5B9ArGkn+koa2HO5Fe2yvvtK9Sk05MLWeOZefOB4FR91NJnCcPegdBkeWk+KrVntBqPc8nNxc5x6mfmrPs1SLtZwhxk8SYy8vVZVqdtufi/2NKDVVaj8EWGhWByO75KJvBnfMBT7KNPs5Bwu0GfdO8md39FTLZeuCrBza4mDw59E11UtiUSTSWKUmOq15FjDOeUcwoOjWg4mkHOVMVACFX71u1wl9LJ3Dj/VUqMPhluzjlFgvmgHs5OaR5jL1VDFIuplpHuuM+AOXwV1uu1mtY2lwh7Za4cC0/QhU+9ZZUdGhId55FWNJmLlD4Mp6jmOUQFalBzU/sBbDZ7fRqAwC4Md0dlnymPIKKtbASlXa4h46gfQrVU2uTO2qSweogUJpdFfHQpu/Exp8wna008mW+CubYXwKNMk+A4krlLsVQzvJknqrltXau1rFuobl4nM/LyUBRotacgsDV6rdY4rtwfU/h9Xh1J92MBcIcc3HwA/Wq3WG5G03F0k5ZHJSllpk6CZTu9LtdTo4nCA4GCct39UqUpwe7oSXWbZL4lWvS1gMgHN2Q6bz5eqlLrpRTAJPmoF9NznBjWlxOjQCSegCkaV69kMNUOa8EggiDkq1tbcEoncZrc3ItOH3KjQ4AjCWn3iTlg5uDg0hO67cFINORBJMCBnLiOcaSkXfb+3rPdhIZRHcaYnE7LEQOQPmEXlaGvaASQeIEQpFFPMn3MKTceCDtd6MdVFJroeG4gPxCTIB45KrXjs42rXxu03jiRpPhl4J1emyr+3FTtXCHS05HCJnKI3rffl7NZ7gBcdOXMldxzF+wzrgr180eycG2cnE4Q5gEiPlOWX6Mvc9mcKbcbADvEyfNNrPdrhUxuzdmT4/IZ+ad2mu4EBpMuyy3CMyu5yylFfU8UecnStjfebuOHQblT7VXirO8uefiSrdsIwxJ3BVC96BbaSOBqDycVPq87IP5kelSd6XmiNt14E1MRz3xxjMppaLzc7EQPu579SJjh/VKcO+ejh5w35oq0XUiZEZA9ROoPUR4QoFJ4J9Qlvl5EVXoYKxjOIa6chrBI5TOamqrmvD3azMeJKZXe19UkHCYEb4MA6z4rbUutwbDZkSXQcjHVeSabSb5IkpKD+BE3dTBtoG6Cpu8quKxsHAvb5EqAu0EWuTlDSpKk4ush5VXejSpLI+0n8v9lddCIrVJpJrSqb1saCWEDj80hzIMDgpkjRg/ZJo1cTQeQ/XPVdH2PrEXLauQrR/prmlizp+C6vsjYD/AMGrDfUbXI/ykD0XtC9ppfBkWqfsxfmih3Q0ChVP3u4AeuKQR4fBSV2W97Gd2dZP1M9IUPd9WGub+Jo8xnPqpC724mOaN+Xx+k9VnTym2i5xnkkaV9VPvO5gCN+eairzd3gTGvFbBZgHlp0M655DQz4LVebZbiPL6rhSbmm2TRW1NE1dgFSkOIy8uJ6Qk16aYbPVx3mumJBjSd30T+8w9vfZTJaPeA4cQOKqOElY0iZTWMsZstPZyIyOvPmq5f7xII0IIPJT1R7XtDmmQdD+tDyVeveiYMdVd06W7Pcit5RFTIn9cFupNGOW6SCJ1SG2ZwiGkgmd2/8A3WwVMLo5q+/IoRi0+T0Nsmf/ACVD8jfRSlUw0nkfRMdn6WGy0hwY30Ty0juO6H0WtD3UY8/eZyZ1bG57uL3n/wCxWqicyTmM/Q/rwSbOcnDeHP8A5itlnYC6XGBBDRPmTzXyFrxOT8z7KrCgvkb7LeNMeHKQpB1Stbx2QDm0mgt7VwGGCIOEfedw4b+CgW1GvqHXCCAeDhM6DXer9Svuztb+9YANACPRaGlsaTTeCjrY4w4xyxV03DSszIptziC45ud1Py0VO2vo0zaJAachinPvDX4YfJTN7bZMjDSdmd85noFRbyFao6WnCPMnqu7LItbI/UrU0WZ3yLRclpw1zhHv93zIg+ELffdB0iOO6DknVO5AzC8Ey0gk5ZJxXsbXmQTmP1A3qjG5KDiyOUcyyiqXlZajaL+8XHDkMiQSQJE7xMqNsFywwYnB1QZEwcxuaAdOeStt5WGTAPugAcY3lQ9os5Z+vQryNrxgOPcaVqhjgomx0i6q90ASQOcDLXwUhaGk5SJ3p3dFkxPa0DN2X1U8PgurPOnJ0HZKy4KM8Y+Cqe21mwWvFueC4dSM/iCugWWiGMDRuCgNurrNWz42iX0zPMtPvD5rZ1VO6nC7FDT2bblLzOfES4ADUH1B+ScVaMiDE5gT0SbgcHYp1Ce3pAAIyP8ARY0p87TQtWZtkBYmub2rgIyAI4GRmOOQPmpSxyQRqSNfVYu4CHA6zPlIHqVKWOi0yMtPqobbFl8Hm1qpvJUrDYh9oqE/gPz/AKIuxjfs1QcKk+YH0TS8apbXc1mru6AOZT+hdtSlTeMpdHgRM+qvNPGfkUVyivvykfxLWynieB1W+0WCoHkxkTOqLDS/aZ7gfPRWHxHJdrlxg33OCSWDWYHhku/3DYhTstKnwYAfEZrkGxlydpbQIyME8hv9D5rtwKs6WPWRV1U84icJvaxGz1ajPwPI8ATHwhObjqTiw8jwyEl3wlWT2lXT+1FQDJ7YPUZfRU/Zp/7UsdvBgjiNIWdfDa5L4GjCe+EZIn7cBpE6n0B8EzrUpZAzOeZzCVbDryJAzmSNPDDHxWLNaBA5wPCFSecJrsTxfPPcfbK2VgLiQS8ZDM6HorKx0DKAOiqVir9nVG5rsj8lYKlsA0jITyG7EfQDeustvJFasM03xdrDTdUY0BwzdH3o1McY3ql217Z38slYK97GSGuyOUYQZ6NGk9VW2N4jeRPQxBU+F7xzXN42jPHmY0SbssPa2tjOLmk9BmfT4pV4MjMZHQeKtXs0unHa8USG5k9N3orVK3SRxfPbE7DZKWGm1vAAfBbXNkEcclrfXA1Wp1s4BbBhnJrWMFprM34i7z1+Kb1g7EA0Azx06qb2uu8NtLqhkE5iBx105yoXtS0zM/NfL6mO26WD67ST30xHjaYAjzSL6dTLWuDGsDWgOjeR948ysC1NwySom3Oe88uCh08ZNtPgs2Po0bruwOZ2jRGu7PIrNjsT65c7tHU4OTSG6bjJ1mJ8Vi74Y3Dpy58kuyWqo3EHic8i0DMcwSu5ZTeP3OJLhHR7YQGmPJQT7c4VGkHIZGcgJ3StdqvMxHaYY3934yq7fFqfgOCo3AMzhI14nXMqNNWPjgyPDlFFgrV5fLvh+s96iLxqhzuAChrHtEBAfUBnpOfx3JV5X8xrThPe3zqBMZBSKmSljA4xnI6e8Dz+Kuexl0Q3tnjM/uxy/F4qt7D7OC0HtahljSMvxGJw9IiesLpYyWxpNLte+XoZ+ouWNkfU2YlhwBBB0OqTKS6qBqQPFaZSObV7r+zWyowmA7vM/iB3Dnu6pN4mcH5m+qut+2OnXYO80PbOB3XVpjcf6rm94l7KgLmwAcx0O/6rHv0b37omhXfu94f2SsHjuiIJEdN/iIKdWRwFSpB0AHwOfxVdoG002d1mLQgzOURGRzEaLRYb1e2u5zhOIZgGIMiNdBqM+Kznpm28MtW2LwtvcXdrAbe0u4ujrhMfFT14scWHD725Ue1Wx4rkwWvDgQ3ocsxvlWGltE80XOewNIyJ3T+XitHZwsmfnCGVvtHZgNJxVCP0TyUfY67Q7CfeKj22guc5xOJzj4kq57C7GFzxXtA7oMhp+8foP6cVZ8LctpJ4m1ZL/sJcnY0u1cIfUAidQzd569IVpxKH+2nisfazxPmrkIqKwinKTk8s3bRXX9ooOb94Zt68PEfJcioWfBamg8enUcl1f7SeKqm1F0d8WimJLTLxx5qpqqdy3R6lzS37fYl0K3e1N7XwB3cyOfvHwgu+PJM7LeMDjmen61Ty8bT2jdIImN4g7vgoNt59mzDhDs9ct27rCy4wbWGuS657ZZT4JqvbA5u+d2EfopNj2o+5UbJgBmfdEZYsO8jd1O9Ql3WrM4gADMcM9xWu9XCQ5mozGfwneuo1qL2iVm9ZfYtDaRLHPENe6STPujc2NPHqoOzSKT2kycWU656EeKZ0dqXxhhpbGhnM8dUmlby52N58vQBdxps53DxK17o6tFWcI+/oOu8wusbD3MbNZwTk9+Z4gbgfVVPYjZntH/aKze6Pcad/9B8SujiqtLT1beTP1Fu72TfKUFoFVKFVWymRW1dixUcYElmZHFu9Vi22cVAMhIAgjLKN4V9LwciqleNj7F5EHCfcI65g+aw/xSiXF0PU2fw3UY/LfoU20VIMROeicE5ZpNpoftS48TC1ueqceiN9GitqgWtw5rJcFrJXePiGIvb+0u/OfQKAt/uu8P5lhC0u5gdiM+75+pSqmg6j5oQpEV2egdi/7DR/KpsoQrkPdRRl7zGdu0UQ7VCF0zkFXtpt/wCX5LKFHPoSQ6ldurQ9PmU1sXuVetP+coQs2XvSNL9CGFu0b4fyLWf7Mfzu9EIXa6EE+3p/BHbP+8zr813G7v3NP8rfRYQrlfVle3sOVkIQpiEUEit7ruh9CsIQHOqH7p/j/OqvX9x/VvohCyl7z9DRn0QN1PUehWbd7o6oQn6keV9yMf8AL6p7ZffZ1HqhCtvocPqd1u79zT/I30CdBCFaXQpPqZSwhC9ORQUPtV+5b+cehQhQ3/4pfIsab/LH5lDtnvt6la9/ihCxZdj62voNbRomiEL2HQ6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69640" name="Picture 8" descr="http://1.bp.blogspot.com/_KEGQJMyCJxY/TPvbitPeu7I/AAAAAAAAAAM/RYuCcQFBGno/s1600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67" y="3344956"/>
            <a:ext cx="3237667" cy="2377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9642" name="Picture 10" descr="http://www.parmalat.com.ni/images/Prodcts/LaPerfecta_Jugos_Naran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44956"/>
            <a:ext cx="3273757" cy="2377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AutoShape 12" descr="data:image/jpg;base64,/9j/4AAQSkZJRgABAQAAAQABAAD/2wCEAAkGBhQSERUTExQVFRUWFBgXFxgYGBIYFxcVFxUWFxcVGBcXHCYeFxwkGhgXHy8gIycpLCwsFR4xNTAqNSYrLCkBCQoKDgwOGg8PGi8kHyQqLCwvKSwsLC8sKS4sLCwsLCksLCwsLCwsLCwsKSwsLDQsLCwsKSwsLCwsLCwsLC0sLP/AABEIAOEA4QMBIgACEQEDEQH/xAAcAAABBQEBAQAAAAAAAAAAAAAAAwQFBgcBAgj/xABKEAABAwIDAwcIBggEBQUAAAABAAIRAyESMUEEBVEGImFxgZGxBxMjMkKhwfAkUmJystEUc4KSosLh8TNDdLMVFiU0UzVjg5PS/8QAGgEBAAMBAQEAAAAAAAAAAAAAAAIDBQQBBv/EADURAAIBAgQDBgUDAwUAAAAAAAABAgMRBCExQRJR8BMiMmFxgTORodHhQrHBI2LxBRQVUnL/2gAMAwEAAhEDEQA/ANxQhCA4SqJyj8oMEs2e2Yx2JMatBsB0lOvKTvh1Kkym0wKmIvIzwNA5vUSR3Rqsjq7QTUtfmnhxAXNVqNZI66FJPvMs9XlbUm9SoSftu/NL0t9VCZx1BOuN3YqjUqc7qIPclam2ECcRGS5eNnXwLkXmjyrr0zJrOPXDh2gypzYPKEJiqzX1mf8A5J+Kyapt5kSTf3AdK5T3qcYF8tSM+gDxKlGrJaMjKjB6o+g9370p124qTg4ZHiDwINwU7WKcmuVDtlrY4Jaea9v1m9H2hmO0albNsu1NqMbUYZa9oc08QRIK7adTjRw1aXZsVQhCsKQQhCAEIQgBCEIAQhCAEIQgBCEIAQhCAEIQgBCEIAQhCAy/ypVA6u1pvhYIEnUkk27O5UI0dTcAaxa/HOJVx8o7521w4NaP4Wn4qn126m467doWVWk+0Zr0Yrs0NnU2k5EDQyb9MSO89yS29wYLOJy9a+mggRKd4JF57It2pnvJowznfWfjc9SlHMSyEKolzQZ5ovFjLhl3JelQbnE6XvbhfLsUdSqRcyJOh+GRsE7p7RYQQRPAjrkaLxJrQNp6kns7bWzz1007ltHk83sK+xNAEGkfNEWsGgFvXzSO5Yfsm0y9sg5iddcrLVfJDV9FXaLjGxw4c5pb/Iuii+8c1dXj6GgoQhdhwghCEAIQhACEIQAhCEAIQhACEIQAhCEAIQhACEIQAuFdXCgMX5e1p2yseD8PcACq2R0E8AMu/VTnKwYtprmbedqW/bNzqq/VrkQBGU6x/X+iyqivI2KbtFHl9SM7Rx+fmUx3g6R+dj3KVdvBpF2YXZSIAn8tZlQe967SybG+cDSxEdasStYhJ3uNxTkaDtSlKAcx3hc2djYBgA629/QnBpmOPd1qNxYX2N/O8O/QfOi1/wAlFMBu0EHN1MkaThfftt+6sg2Y9+nWtd8kbpZWMRIpdhAqAjvGeqspL+oV1vhs0FCELvM4EIQgBCEIAQhCAEIQgBCEIAQhCAEIQgBCEIAQhCAEFC4UBhW/HemqHi98/vE/FRFbPoHu7VKb5HpKn33D+IqLmCOjVZM1nc2oPISrMgHp4dV1WttBPN0J7bwTEZXVh26XWBjO/wDfNRG3U8IBkWb71bDJWKp5u40o+t0d1lIUK0NjP5soZtWSdRl2wpDZ6nz89qnwX1IKViQoZj3rZPJMPRVT0sHcHfmsZZUhbV5JR9Feftj8I/NWUl3iqs+6XlCELqOIEIQgBCEIAQhCAEIQgBCEIAQhCAEIQgBCEIAQhCAEFCCgMJ3uyKj50e/8RChtrMWPD4Kwb8I8/UBz84+OHrFV6tSl1xMZzxWW13nc2E+6rDB9M6uJvachMTbRR+8GqYriRHVc9GqjN7VmtABzNujoyVkE2VzyIhoAJ709o6HxTRjL2Gf99FIMYfBWldh1RAMFbZ5I/wDs3frP5WrEtnBkdXxW4eSZkbE79c73MpqdPUpreEuyF5NQcV5dtDRm4d4V90c1mKITV29KQze3vSTt+0B/mN7wo9pBbol2c+TH6FFu5S0B7c9QJSL+VdEfWPYfioOvTX6kTVCo/wBLJpCr7+WdEaP7m/EprX5f0hMAdr2DwJXn+4p8z1Yeo9i1IVHqeUYaCn+84+DUhU8oL9AOiKdQ+JCg8VT6RNYSp0y/oWdVOWu0kWD+ymB4kpB/KfazpU76bfgovFx5MksHLmjTELId58ptsYAQ1ziSBethAnjhbKvfIfaXvoONRxcQ+BJJjmtJALrkSdVKniVOXDYjVwzpx4rljQhC6jlBCEIAQhCAEIQgML5T22ipGtVw/jdPWoFm1CYNgT1x2d1lYOVI9PXnStU/G5V2pRmD0Dj4rPybzNVXSVhHaWTqM7aZXOfZqoLb7vIOmlxxOXepzaCQMre/p61C7wq8/PQZib3VsNCueo22eoQY7JOkfMJ9TIdcZ6JpgxRe0fPUldmoAWAw3sc+hSVtSLuStAX962jkJH/CqkWM1Z4zAHhCxnY2kOaDnmVsvINn/SqnSax9wHwSO/oeT0Xqis7Zvms2pTpMh2MC7nPsSSIscrBPGbt2t2bqA7KjvErxsWytfWpOIuHNjsdKuwot4LJpxUldnfUm4uyKlT3BX9qu0fdpi3euv3A857RU7G0x4CVbA0LxA4K3gitivtGVdvJwH1qlZ37ZHgvR5L0tWvd95zzfvVmwg3svBK9secTZX28mqP8A4W9t+vNOKe5GAGKbB+yFMlJNOd9Z7F6LjNm7QLwB2BJu2UuFjGceE+Ck8U/Pz0pDD4IwmNX7H0pP9Cv88FItFkg4QFFo9TK3v2ldnS8eKuvIcegd+tP4GKk8o/YvHpGfiFleeRTY2c9NR3wHwUsL8b2PMV8H3J9CELYMcEIXEB1C4hAdXCurhQGH8sR9K2gXvVdbrccu6VA1KUCB3fFT/Kup9LrnQVX/AIj8VW6tThxzWe03KyNWLSihtXqlpM9IjWf7SofbqGIyB8n+imizEedf5Av3qP3g/nE9I/KFboyvVDMnDGiXpRM6ZpvJdMXg669qXewggC0mOzj0WXp4SGxVL4j1j7tv7rcORlON029oVj3vePALDdlbcdX9FuXIU/8ASg3VoqtPXd3xClBLiKqt1H3ILZ6IZXw54apaP2XkfBWsvVXqujan/wCof/uuVjJ7vnNZcMro7552YqSkatWPj8UGodPf2JGtWwiTeZGnSZuRwU2VoXx2skarwL6QZ6Iv3RPcm9PbSZAa6RE5++Aelcq7SXD1Yba85zYQLakIeiw3pT+sDbQOOnQEjS3kx78LScQ0wuGRA1CbveMOkaWdGucAafFJbM8l+FpAJu2ebbCD7QOIkGbDIiY0lY8JUv6Ph85oc88Pf8FHvc8YgXuJaBZrW84umGtiL5C/Fedk2jEWOxOdibiPOcRMOBBEwSHDh7KWBJB1jxTd2QAJMACTnYRJ6V7STioskiv8oDdn32+50q+8jh9FaeLn/jIWfcoBL6YyGMHrAkrQ+SA+iM6S899RynhPjP0I4v4K9SaQhcWsZIIQgIAQuoQAuFdXCgMH3zWLqtRxzdUcT2vJKg61KCSO5S+9Xy5x4ucfeUlsW531RikNZliMyYm7Wi7uEyB02XBe2Zo1KkKcOKbsiKc04bZzlc6fPconetTnOJEAtudcyZ8Vdv8AgdMEeu8gQRihpm04WCR+8U12ncFE50Xfv1uMauPgnaxuZ/8AyEJeCMmuai7FR2Now2OfgnDW693UpOpyepRhY6ozrwvEDMRDT2yUjtm7XUoxQWnJzZIPQSQC09BE9a94k3kX0MZSqvgTz5NNP5M8bI2XDpN+1bV5PX4t31Pv1fe1p8CsZ2NkGeA14m35rZPJx/6c88X1T/CB8FZRd5F2IVoENtR+lP8A9RU/3XKfxk6/MKvbQfpVT/UVP91ysDSsxas7HovQ9xbrTLeB5sCc9A4+y7QA55T0py+p3pIui/BTIjFlbnuc71nTmYhpAhsG4gQdLmV6dVJbhEFtr9IMxnxjinBdhDjrE9w/JNKu1FwvERwOvbZe3FjjqoDZDeiL2Mk9pue9eNlJOQwkCRrpAHOIg3gTFjGWXqpVEH58fm6b0HuM4Rrm2BbPMBe3PLDs0akTqc+eQTwPNkJxRoAaknXKJv0Scz3pCg4gGZF9TOgB1KWbWuvGwkLOK8PcvDnpNz+K8ZJEBvqp6Wn0v/lJWlckx9EpdTvxuWZ73d6VnWfBafyZH0Sj9wHvJKswfxX6FeM+FH1JRcXULWMo4uNXSENQHUIQgBcK6vNTI9SAxCnsvnqpkS0OJceIJMNnifzUm/3aDIRECY04AcFI7zgEgNDehrY8AAD09SrvKGu5lPGMWAGauAltXzcEF1Nw9UtJDjxDTldZcs5WM/GV3KabtfSKunbnJ+eyuJ7dvMA1GgucaTMbmt5sA3ETAM4SczkepRO895im97Cxpw0DWJxgEgVMOFoLTicTcXv1pydkeHUqofTqn9HFKqS5wbUghzagLWunnYrQJDjkmO2bka4yXnEKVOm1wAlhpkObUYcw7ECTe4cQvEop5mPKunO9Wbfu/wCNPI9naWB7WguxOaHhga5xwTOJzIOESSNL2upahD2wYcHtEateCJ7zMj3KFfs7w+pUZhdUqMY0FxwhrmYhii/NJIdA1bHSlN1PLRRpNJLBQBbIDS7DW83UcZktj1gBcZHgvVFNZHThsQ2rOXElbV5r0eqttz1O7bsBpGRdhI6xbI8evXoWs+Tyn/0wRqa3T7TgFRqL5Mk31sSCbXtl1dC07kh/2wtHOdpC6MPqb0MRKpHhlZ+d1n7bFG210bXV/wBRU/3HKwAqu73EbZU/Xu/HKmy+Cs2+b9WbjWS9ELOdCRxarlSpNkgXxKk2eJHuqZJB7fn5yTdtJjT6oPXPxXrFf5+f7pCqc+y/Zl3ry56e37MIJxPy0cB0yMIC5RECATxu5x97lynWt4/mvAPV/Re3Fh0H2XA+CkPO2Xk1Lpc8sO3PSNV1kn5xeKtT57l42SSIfez/AErOseC1nk8PotD9Sz3tBWRbwvVb1k9wWw7kbGz0RwpM/AF0YL4kvQox3giPUIQtUyjiAiEBAdQhCAFxy6hAZhv6qRVdwDXO7lBnaS4QQJx+beL+0QJGsFpPvUxykd6V/RTf4hQe0Uy2qwjJ7mA9jgQe8R1OWRPxM9oYehOMI1Iq7V07atOV0/WP1SGZ2g43U2MaBTa2BJFjYABrCBGSZv2/E18CHM9YE9cEEZgmLx2Jag8efr39lnz88VG0ac+eqey5oa37QBEkdFs9VEjUwGGldzppJQpyTzzlK1462d/oA3l6IVHCJJAAM5GM7fPanmyvLAKjmNlwGKBzoz9b2jeYgfFQdSiTs7IvBf4u/r3KeNcPptw3L4gDjw7Lz1Keh0S/0/D0aiVKmmpVHGX9sVt5ZZ3JShUlxEixHa3OR2LUuSh+i9rvALKWUxzYzaWj92BI4j5stV5IX2Y/ePgF0YfxHPUp04Tj2asrNacrZ33T1+ZnDtsL6mNxkucCTYSSRKsypXngw0w4mZjIk2InJWdm82aYj0xA/iIWTxpan0bg3oPMVki++ab1d7t+qO17R4Smzt6k5NHc93wCOtE8VKQ/SLz89Pz4phU3u7iG9jR+IpjtG+YkurNH7Tf5Qna30R72VtWTJZOU/PSvDH8bX6vFVTauVdBpwmo5xBFg2o45DLEQNR3phW5X05AFOoZMZNbwk+0QLjTwKmlUekTz+mtZF4ftTBcvb3g+4Lz+ns4nuP5KhP5W3IbTMzqSAemRHzoka3KR+LDAaSJFh7sUyveCryF6fM0B+82f3wj4pB287ZcfrHPqCobN91MWFzy2cosCNTzQJjgmxrFzi2oTIuCZJwnJwxXKdlN6sccFoi47VWlwcXsAHEhszYXJzmNFuWwUy2kxpzDGg9YaAvljZtoh+GpmHS3RrmyMJHd8FtPIflk5mGhtLSwO/wANxy+7OkatN29WXZhUqUmpbnDi5dolbzyNGQuArq1DMBCEIAQhCAEIXCgMz34PSvkXk6dPFV7eG8GUyxpD3PeTgYwYnnCOc6JEAA3JKfN291TEXEl7XEniWuJt3S3sCZ7XQ54qNwk4Cy8/4ZcHS0gG8jLXiIWTK3E7mHjIOEnLSzzSe+sX5X61Glem1wmAescLXxXBBEdkJrXaDn8eEfmFH1t4w+rUYCaYqNosYLCvtL3lz3kkEtDZiRFmjqT55IJDwA0NxY2zhME4mgG8iCc8oyNl442M3ESxGTc291m7p/fPb7iXmgBGh007l4ZvClSdDi0aEDEahJAcIY1pJbBu4nvgphtG8XGi2sA4Na8efp3bUDQcNRmKxY5pg2ixlO9xhxphrhUD283zno3ecY5xIa2sJxgtMaEZqcY2zZfQ7ZXlOTd8mru/vz+uqLDQAz0tcXmcvzWmciD6A/e+AWW7RXFOmSI5otwxGw7Ojg1X7yVV3O2aricXEVsyZt5unboHQFfh/EbuGpWTa2yb3b39lp5jbeG4qH6XVY0vYSZN2YA57cUgBocRN4LtCLWWf7y3nVpVHU3NwvY8sIhpuMiLEkEEEcQQr/vtrnbe4MzLmNF49hlviDxCj+Ue4mbQG7Qea6mMNYZEsAMOJ0wG5+yXjNoWfWprtHden2Po4VXGmnfbMz1nKOo9uIP7pEH6qaDer6jCQ8l0HmuJHO4HtUr/AMN2entQeKlPzLwcTS+Wtq5NdJ9ZpkkjiBxSj6uzUK5rsgBzcL8LHYWun12yIBPqnS88ZjaK0XXIpeNb0i9OT/PXMrez7VUqMODE58GBBJkZiBl8F4obuNeTSZL2ycovN2vmwva95Viqb4pUqjq7Kb4qBofdokg2cSJi5Ex9Vs6lNdp36abn1mUmekwl/rn1QQHkWxEA379Fapf9V1yIOpWd+5stbfcitn3NV2hpcxuF9N0HEQ2HwZpmdSJ9xTnd3J1+00y4HzbmOLQHNdOIeu10XDZgE3uRCcO5QVR6RmAFwl8NHOgQCJtIgdYGaYbdvOq8B7ajnD1nNaYxC0uERLgO9STk8ll1oeSVZ3vZDvZ+R761MlzjTqsc4NBbOEj65n1SeGgngEts+5Kb6EV3ilWk87GPRuBIECeeCACeIIjRRLqxcA9pLrerMgjonIjQjq6vLm4wHUzDotoHAey7tnquve9z/Hke9lUes/kvyTNOlspoinUc0VgJxNlzw/So0xGCbQYBAKNs3hs76IpODsYbzS0AFsc3GHH1gcyL5kG91EBgrNB9V7DafZdqx32Tr3jp42j51mEjA9riBxa60zxB4ajLReWzzf4/BJYbe7e/XX0Jbat8U6oFN1K7Ycw4mjARGF1MAGW2wkZG+RFkaPKeqXuo1AGSQ5oABkC4e17r4hxsmOzMNTmPOGo3XVs6jiw26+tFTZhUBp1AWubdpHsk5Oaci0/MaSSisul+DyOGhGzSv69ZM2XkBy6xRs9dwn/LfoRwPDq06stEBXy3una3sd5upIeLyNQCYew8fDvW0eT3luKwGz1nek9hxsHtGnQ4cF10qtnwSKq1HLjiX1CELrOMEIQgBBQgoDB9tr+Y2upaQKlRpHEGqRbpAbI6k+NUESOcx2RboZgxxvMtzB7lH8qhG11o0rVZ/wDsdHx71CUNqfSkh0CTLTdpubkcb5iCsmavJouxWDdVKpTtxWs09JLkyd2rZRUB9oYmulsYg9kOa77wgZ9SjKmwACpJM1XYnkhuXNlmEAANgR+0UN30x3rsc08Rzh32cOqCvNbfVKL1XC5GW0TPDLoXiU1kfOzwjjk6c4/+bSQmzYGtNQ3Dal3tOEU7ANJym4mbmbqT2QhrZsIBk2aGjWOAt6yr208o6LbtD6hzn1R+84k9wTJ+9X1SA4wyfVGWYgmbuPX3BTVOTzZ04bCVHLuRcf7pO8vZLJeuvmTG8N5edfhb6jf4jq78hwHStc8krPolQ8axHdTphYfs7ud1lbt5KWRsPXWf4NHwXVSVpG46caVFQjoiR3xuoDaaO0CwxtbU8GO74b3I3ts3m3+eb6rjDxwP1u3x61O16Ie0tcJDgQRxBzUfs/OD6NS5aIJ1ew+pU67QftNPQpVaKmmvdepGnVcWn7exjHLPk2KFQsaPQ1QXU75C2Jk/ZJEfZc3gVXtgETSq3cBY/Xacu3MEcQtl3vuUVab9leQHDnUnkZOvhd1ZggaFwWR743c8HLDWpOIIJ1FnM7dD1FZeej/wzVg79aoYMb5p/mXeqQSwnVurZ4iSI1EcV6pNwOwOu2OYeIAu3pI946inVWk3aaUgw4GWnMseNfEEdaQ2RwqsLHc17DBGrXDIidNR0FSvdZ+/3Jb/ALfYa/o3mqkD1HZcGH6t9OHcvNSgKT8U+jcbxHNcdfuk9x608afOB1N7Zd6rhe/Bw8eiOhc2elc036DO3ObkfG46V7xPfrzPOFbDOvs5pEvb/hk84fVJPrfdJ7j1odTwnzjcj67c7fXb0jX5l5Rmk40niWkHBN5BmWO4wO8dqasYaL8BnA71CdDngJ8OI6lJNvrVEbJdaM9Vqd8dO5gSB7Y6PtDTjlwXpzMbRUp3fGX1m/VP2hp3dSRf5ogx6Mn9wn+We7LKErWeWk1GixvUH846ePfxlZ9b+R7ddfuIg+eaHNOF7cptebsd0T3G/FPKBFVmEzTeCQPrNcMwb3Bt7iE22tzS4VKZGM+swSfODiAJId05FPa273vwvbTqB4Ag4S3E36r8UAdE5eJrTr2PL69e41qjGDTqjA9l2uGYOjmn2gffkcre937wc1wY61Qc4EWBg2ew/DRPdr3TVqsALWh0WcXt5k5t5gdiHQuf8vucwNfVYCLgta9xa7i0lzfeL8ETjbPL+PweO98s/wCTYeQXLgbS3zFYgV2ixyFRo1HSNQrosA3duOo0tc11clsEFrWsGIazBI/e1WuckuULqzfN1YFYAmJbJYCBJAJg3HXK6qGITfA3mcNfDuPfisixoXJQu04zqChBQGCcob7TtE/+Z46+e6Sq+9tyCcrieGR7QVNcoH/Sax/9+p/uOUDvFuTm5g3A4fPgsyPiZrvwoSqMvM/HIJhtrcxmDn2dKfU3yCDYi99RxHQo/aakE6jX54KcdSEtBnFoImcuzxXqi6CMrX7J605FMFp6fHS6bu5nRPqntyn4dKtUr5FLViVoEhxHA/1W6+SapOwnorP94YfisI2AYwD3jpy/Jbr5JR9CfOfn3fgpr2k+8RreAuyj960HWqsEvpzYe2wxjZ12BHS0dKkEFdLVzkTsQW+ML6ArtcIYA8O0LDB/r2dKofLbdAqM/S2AS0RXA+qIDXxrhyJ+qQfZVt5RE0KVWn/l1edT+zULwalPqN3j9scFXd27ywtc2xJY4AEtGIQYbzrEicjmCVlYruz4uev3NPDJuGW2n2M1qt/R6uOPRvPO6HaOPX49a873pBpbWYQXADEBEvp8QNSLxxE9CsFbYKYIxnZWkWhz2vi0f4YxD3JLad40aYl20H/4qL/F2ELnjNXTWZ1tOxB1MRLKrKdXELiKdUgg5tJiBI6bJfbtlqvAApQSJLnvYzCY0DcTrdIHaityw2aeazaap+06kwdzQ8oZyon1NlYOl7qrz3SwKx8Sz4fmR4dritfYHvYGudRbAHOHnXEO+z6ozXo7kbUbgLqj7CcLBJI1uHR2LlPf1c2Hmmfcp0594J969O3lWcOdVqkcMRaO6VXxyWhPgT1Y6HJkRBo1CIj0j3tB4yC5oPaF0bqoDMbII4+beRAkeqHFQ217O50ECCJubkTrLrL3ScWgy6TOkE5AXwiDlwCcT4b3POBXtYnP0ymBAqPI4Mp4W97yPBJu3hTHsuP3qgHuY34qEdWmcMudoCTHb/ZIv2eu+0C5ybjByPtRxhQUXLVk3aOxPP3sALU6Y6S17ve8kJH/AJhfk2oG2Bhnm2QDkebCZbJyG2ur6tJ7sr4HH2SJJMjO/fxU9sHkg2x3rNDQY9dzQLAgWYROZzB04K5Ye/N+xU66XJe5Cu3mXzLy+M5eXR1q/wDkc2eau0VIFmU2D9pz3EfwjvC8bB5GHD16rG8Qxk+/mq88leSlPYabmMLnF7g5znZkgACOAge9dGHw0ozUmsjnxGJhKm4p5k2hdQtMygQhcKA+ed+vmtW/XVP9xyhqlX3fPapje59LUjWq897yoKvn89yzI5s1nkkI1YzmIPZOfyDxTGqTiIdnpE3jUd+SVfmROd+GgB6tEgHA4hHq6ZjKezsVtrFV7npr8un5ulGNkYTEe9NqcGP6A8RKesZMwfnrXmg1PWxMLIGk2PRoDw+etb15Jj9CcTrWd+BixOhTxW+Zn81uHkrZGw3sTVqT1iG/BW0neRVWVolxQhC6jjGe9d3Nr0nU3aix4OGTh1FYZy6oGmBSeDLXkEDoi47+4rf1UOW/k+ZvAscKhpPbYkCQ4WzHELnrU3JXWp1YesoO0tDEDUDRYagQJ1MTzQcs0hWrOMcwZCbiZ1BxLYdj8jFAf4lao/qDWj4lTeyeTPYaf+Vi+85x8IC444WfI7JYunsfPDd1uJsePH63NgRw8VI7JydrPs0PcbeySRGG4g8RwycV9HbNyd2an6lCkP2Gk95T+nTDRAAA4AQPcr1h5vWX0KHio7R+p8/7B5Otsc0t8w+CQZdzcgALw3QDjkp7ZvJJtTgA5zGAcXEn3ErZEKSwsd2yt4uWyRmWyeRsf5lfsa34y1S+yeSTY2+tjeekiPAn3q7IViw9NbFbxFR7kFsvIjY6fq0GH72J3uJhSuz7vp0/UpsZ91rR4BOEK1RjHRFTk3qzkLqEKREEIQgBCEIAXChCA+c95/4p++7xUU/PsPiUIWatTVegwOX7JTHZP83758ShCt/Syr9R6pZt/Z/AEvS9dCF5uz0mdgzW4+TH/sG/rKv4yhCnR8TKq/hRbEIQus4wQhCAEIQgBCEIAQhCAEIQgBCEIAQhCAEIQgBCEI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69646" name="Picture 14" descr="http://t2.gstatic.com/images?q=tbn:ANd9GcThm5uLsEV7JlS3HipM3BFefu5M87lFoD6ws95De6VsK5XWsTBt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630103"/>
            <a:ext cx="971550" cy="1176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15009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Figuras Alusivas a la Agroindustria</a:t>
            </a:r>
          </a:p>
        </p:txBody>
      </p:sp>
      <p:pic>
        <p:nvPicPr>
          <p:cNvPr id="68610" name="Picture 2" descr="http://www.hostelvending.com/img/imgtiny/productos_parma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6" y="1615970"/>
            <a:ext cx="4813210" cy="2718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14" name="Picture 6" descr="http://gonzalolopez.net/wp-content/uploads/2011/06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97" y="4019588"/>
            <a:ext cx="3237216" cy="2702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16" name="Picture 8" descr="http://www.cocinandoconlaabuela.com/wp-content/uploads/Caf%C3%A9-al-Carame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96" y="1484784"/>
            <a:ext cx="323721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20" name="Picture 12" descr="http://1.bp.blogspot.com/-1nEDJTymo_E/TkIPG-Zut9I/AAAAAAAAAXs/-IqGJsE7WwI/s1600/800px-Various_grai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33" y="4339002"/>
            <a:ext cx="3724950" cy="2518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5080614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9271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Carnes</a:t>
            </a:r>
            <a:r>
              <a:rPr lang="es-ES" sz="3600" dirty="0"/>
              <a:t>  </a:t>
            </a:r>
          </a:p>
        </p:txBody>
      </p:sp>
      <p:pic>
        <p:nvPicPr>
          <p:cNvPr id="67586" name="Picture 2" descr="http://www.cuidadoysalud.com/wp-content/uploads/2011/04/recomendaciones-comer-carnes-roj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98" y="1196752"/>
            <a:ext cx="3600400" cy="2398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588" name="Picture 4" descr="http://2.bp.blogspot.com/_tRpMFBNsWNs/TU3u4uZjIwI/AAAAAAAAABA/RGaQJsP6RSg/s1600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384376" cy="3023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590" name="Picture 6" descr="http://www.infoagroisp.com/infocarne/noticias/2008/10/images/466_embutidos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98" y="3933056"/>
            <a:ext cx="28575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594" name="Picture 10" descr="http://t1.gstatic.com/images?q=tbn:ANd9GcSQTL1SnBXcQ7XsoSNv0k66T6dG3_YDaqXuegir9wSqImAa5-7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912810"/>
            <a:ext cx="3024336" cy="2432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3949010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N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Jaleas y Mermeladas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5538" name="Picture 2" descr="http://querecetasfaciles.com/wp-content/uploads/2010/12/Preparaci%C3%B3n-de-mermel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7" y="1412776"/>
            <a:ext cx="3960440" cy="439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540" name="Picture 4" descr="http://2.fimagenes.com/i/4/5/50/412_27142_2692114_738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412776"/>
            <a:ext cx="3888433" cy="439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4946528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elados Nestle Mex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7711" y="1212810"/>
            <a:ext cx="2324100" cy="400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LÁCTEOS 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4518" name="Picture 6" descr="http://www.earth-brand.org/images/secundaria/mozarell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62966"/>
            <a:ext cx="2516031" cy="23363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http://www.parmalat.com.ni/images/Prodcts/Parmalat_Yogurt_Cremo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64644"/>
            <a:ext cx="2659757" cy="2147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4" name="Picture 12" descr="http://www.tiendaconsorcio.com/img/ES/zoom/8424457000024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09892"/>
            <a:ext cx="2083693" cy="2213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8" name="Picture 16" descr="http://ntic.uson.mx/wikicocinason/images/3/3e/Qes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8591"/>
            <a:ext cx="3333750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967318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WordArt 2" descr="Vertical estrecha"/>
          <p:cNvSpPr>
            <a:spLocks noChangeArrowheads="1" noChangeShapeType="1" noTextEdit="1"/>
          </p:cNvSpPr>
          <p:nvPr/>
        </p:nvSpPr>
        <p:spPr bwMode="auto">
          <a:xfrm>
            <a:off x="785786" y="3857628"/>
            <a:ext cx="7500990" cy="127159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ES" sz="4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GRACIAS</a:t>
            </a:r>
          </a:p>
        </p:txBody>
      </p:sp>
      <p:pic>
        <p:nvPicPr>
          <p:cNvPr id="6" name="5 Imagen" descr="C:\Documents and Settings\ALBITA\Mis documentos\Albita\FOTOS\Laboratorio 2009\DSC001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281" y="892951"/>
            <a:ext cx="3537321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C:\Documents and Settings\ALBITA\Mis documentos\Albita\FOTOS\Laboratorio 2009\DSC001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92951"/>
            <a:ext cx="2850110" cy="278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69028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592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ES" sz="2600" dirty="0"/>
              <a:t>La agroindustria es la actividad económica que se dedica a la producción, industrialización y comercialización de productos agropecuarios, forestales y otros recursos naturales biológicos. Implica la agregación de valor a productos de la industria agropecuaria, la silvicultura y la pesca.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325438"/>
            <a:ext cx="8686800" cy="927100"/>
          </a:xfrm>
        </p:spPr>
        <p:txBody>
          <a:bodyPr/>
          <a:lstStyle/>
          <a:p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¿QUÉ ES INGENIERÍA AGROINDUSTRIAL?</a:t>
            </a:r>
            <a:endParaRPr lang="es-ES" sz="2800" dirty="0"/>
          </a:p>
        </p:txBody>
      </p:sp>
      <p:pic>
        <p:nvPicPr>
          <p:cNvPr id="7" name="Picture 4" descr="http://www.agronet.com.mx/articulos/imagen/kko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09318"/>
            <a:ext cx="296826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6 CuadroTexto"/>
          <p:cNvSpPr txBox="1"/>
          <p:nvPr/>
        </p:nvSpPr>
        <p:spPr>
          <a:xfrm>
            <a:off x="4786815" y="4345459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Cacao</a:t>
            </a:r>
            <a:endParaRPr lang="es-ES" sz="2000" b="1" dirty="0"/>
          </a:p>
        </p:txBody>
      </p:sp>
      <p:cxnSp>
        <p:nvCxnSpPr>
          <p:cNvPr id="10" name="8 Conector recto de flecha"/>
          <p:cNvCxnSpPr/>
          <p:nvPr/>
        </p:nvCxnSpPr>
        <p:spPr>
          <a:xfrm>
            <a:off x="6416160" y="4309318"/>
            <a:ext cx="0" cy="48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http://cocinachic.net/wp-content/uploads/2011/06/choco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63" y="4941168"/>
            <a:ext cx="2546794" cy="164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7 CuadroTexto"/>
          <p:cNvSpPr txBox="1"/>
          <p:nvPr/>
        </p:nvSpPr>
        <p:spPr>
          <a:xfrm>
            <a:off x="7603148" y="6182325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Chocolate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56934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pPr algn="just">
              <a:buNone/>
            </a:pPr>
            <a:r>
              <a:rPr lang="es-ES" sz="2400" dirty="0"/>
              <a:t>El hombre primitivo trataba de satisfacer sus necesidades básica (alimentación, ropa, vivienda) con los productos que obtenía directamente de la naturaleza y los utilizaba tal y como los encontraba.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 Reseña histórica de la agroindustria</a:t>
            </a:r>
          </a:p>
        </p:txBody>
      </p:sp>
      <p:pic>
        <p:nvPicPr>
          <p:cNvPr id="1026" name="Picture 2" descr="LA CLASE DE MIREN: mis experiencias en el aula: ¿CÓMO CONSEGUÍ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0927"/>
            <a:ext cx="1865805" cy="25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stimenta del hombre primitivo elaborada con la piel de anima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885745"/>
            <a:ext cx="181927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5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La carne se salaba, se conservaba en hielo. Se aprovechaba el cuero para elaborar vestimenta.</a:t>
            </a:r>
          </a:p>
          <a:p>
            <a:pPr algn="just">
              <a:buNone/>
            </a:pPr>
            <a:endParaRPr lang="es-ES" sz="2400" dirty="0"/>
          </a:p>
          <a:p>
            <a:pPr algn="just"/>
            <a:r>
              <a:rPr lang="es-ES" sz="2400" dirty="0"/>
              <a:t>El hombre sintió la necesidad de elaborar instrumentos que le facilitaran el procesamiento de alimentos.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 Reseña histórica de la agroindustria</a:t>
            </a:r>
          </a:p>
        </p:txBody>
      </p:sp>
      <p:pic>
        <p:nvPicPr>
          <p:cNvPr id="5" name="Picture 2" descr="G:\PARA LLEVAR\xocolatepie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4077072"/>
            <a:ext cx="2667000" cy="2000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Línea Arte De La Ilustración De Un Hombre De Las Cavernas Cocina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0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es-ES" sz="2400" b="1" dirty="0"/>
              <a:t>En la actualidad</a:t>
            </a:r>
            <a:r>
              <a:rPr lang="es-ES" sz="2400" dirty="0"/>
              <a:t>: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es-ES" sz="2400" dirty="0"/>
          </a:p>
          <a:p>
            <a:pPr algn="just" fontAlgn="auto">
              <a:spcAft>
                <a:spcPts val="0"/>
              </a:spcAft>
              <a:defRPr/>
            </a:pPr>
            <a:r>
              <a:rPr lang="es-ES" sz="2400" dirty="0"/>
              <a:t>Nuevos productos como alimentos y la aparición de nuevos alimentos procesados (biológicos, dietéticos/light, enriquecidos, biotecnológicos).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ES" sz="2400" dirty="0"/>
              <a:t>Síntesis de compuestos químicos, (terapéutica vegetal y animal para mejorar los procesos de producción).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ES" sz="2400" dirty="0"/>
              <a:t>Desarrollo de estrategias de competitividad.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ES" sz="2400" dirty="0"/>
              <a:t>Diseño de nuevas tecnologías en la industria alimentaria relativas a la conservación de los alimentos.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 Reseña histórica de la agroindustria</a:t>
            </a:r>
          </a:p>
        </p:txBody>
      </p:sp>
    </p:spTree>
    <p:extLst>
      <p:ext uri="{BB962C8B-B14F-4D97-AF65-F5344CB8AC3E}">
        <p14:creationId xmlns:p14="http://schemas.microsoft.com/office/powerpoint/2010/main" val="132992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4375" y="280430"/>
            <a:ext cx="8229600" cy="1944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sz="2400" dirty="0"/>
              <a:t>La agroindustria es un sistema dinámico que implica la combinación de dos procesos productivos, el agropecuario y el industrial, para transformar de manera rentable los productos provenientes del sector agropecuario y forestal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z="3200" dirty="0"/>
          </a:p>
        </p:txBody>
      </p:sp>
      <p:sp>
        <p:nvSpPr>
          <p:cNvPr id="9" name="8 Flecha derecha"/>
          <p:cNvSpPr/>
          <p:nvPr/>
        </p:nvSpPr>
        <p:spPr>
          <a:xfrm>
            <a:off x="4229695" y="4077072"/>
            <a:ext cx="1224136" cy="6480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 descr="Ovinos fueguinos: Dohne Merino - El Sureñ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" y="3429000"/>
            <a:ext cx="3098371" cy="232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ersey En Lana De Merino Hilado 66s De Australia De 100% Lan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15728"/>
            <a:ext cx="1877368" cy="18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aller De Hilandería, Los Trabajadores Que Operan Equipos D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92402"/>
            <a:ext cx="3244493" cy="21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4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/>
              <a:t>División de la Agroindustria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5694290" y="2542928"/>
            <a:ext cx="749918" cy="9428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058166" y="1781200"/>
            <a:ext cx="2664296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298050" y="1879630"/>
            <a:ext cx="25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Agroindustria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509682" y="3488821"/>
            <a:ext cx="235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Agroindustria</a:t>
            </a:r>
            <a:r>
              <a:rPr lang="es-ES" dirty="0"/>
              <a:t> </a:t>
            </a:r>
            <a:r>
              <a:rPr lang="es-ES" sz="2800" dirty="0"/>
              <a:t>Alimentaria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270955" y="3485729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Agroindustria No Alimentaria</a:t>
            </a:r>
          </a:p>
        </p:txBody>
      </p:sp>
      <p:cxnSp>
        <p:nvCxnSpPr>
          <p:cNvPr id="18" name="Conector recto de flecha 17"/>
          <p:cNvCxnSpPr/>
          <p:nvPr/>
        </p:nvCxnSpPr>
        <p:spPr>
          <a:xfrm flipH="1">
            <a:off x="2483769" y="2501280"/>
            <a:ext cx="936103" cy="9844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7" idx="1"/>
            <a:endCxn id="16" idx="3"/>
          </p:cNvCxnSpPr>
          <p:nvPr/>
        </p:nvCxnSpPr>
        <p:spPr>
          <a:xfrm flipH="1">
            <a:off x="3865730" y="3962783"/>
            <a:ext cx="1405225" cy="30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AutoShape 4" descr="Ingeniería Agroindustrial - UNIVERSIDAD ESTATAL AMAZÓNICA"/>
          <p:cNvSpPr>
            <a:spLocks noChangeAspect="1" noChangeArrowheads="1"/>
          </p:cNvSpPr>
          <p:nvPr/>
        </p:nvSpPr>
        <p:spPr bwMode="auto">
          <a:xfrm>
            <a:off x="155574" y="-144463"/>
            <a:ext cx="1680121" cy="16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Ingeniería Agroindustrial - UNIVERSIDAD ESTATAL AMAZÓ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8" y="4795427"/>
            <a:ext cx="3225355" cy="12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dustria textil en Bangladesh, Dhaka , Beximco fábrica textil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2"/>
          <a:stretch/>
        </p:blipFill>
        <p:spPr bwMode="auto">
          <a:xfrm>
            <a:off x="5176340" y="4470178"/>
            <a:ext cx="3108229" cy="20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4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944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dirty="0"/>
              <a:t> </a:t>
            </a:r>
            <a:r>
              <a:rPr lang="es-ES" sz="2400" dirty="0"/>
              <a:t>Se encarga de la transformación de los productos de la agricultura, ganadería, riqueza forestal y pesca en productos de elaboración para el consumo alimenticio. Agroindustria alimentaria</a:t>
            </a:r>
            <a:endParaRPr lang="es-ES" sz="18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Agroindustria Alimentaria</a:t>
            </a:r>
          </a:p>
        </p:txBody>
      </p:sp>
      <p:pic>
        <p:nvPicPr>
          <p:cNvPr id="1026" name="Picture 2" descr="http://www.planetacatracho.com/prodimages/LEV0043g.jpg"/>
          <p:cNvPicPr>
            <a:picLocks noChangeAspect="1" noChangeArrowheads="1"/>
          </p:cNvPicPr>
          <p:nvPr/>
        </p:nvPicPr>
        <p:blipFill>
          <a:blip r:embed="rId2" cstate="print"/>
          <a:srcRect l="20790" r="22511"/>
          <a:stretch>
            <a:fillRect/>
          </a:stretch>
        </p:blipFill>
        <p:spPr bwMode="auto">
          <a:xfrm>
            <a:off x="5508104" y="3501008"/>
            <a:ext cx="1584176" cy="310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encrypted-tbn3.gstatic.com/images?q=tbn:ANd9GcQCIeBWzDafwT26lXZQuGtIgtpT4rKkvwm1Be9gtYjVBQY4mv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861048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Flecha derecha"/>
          <p:cNvSpPr/>
          <p:nvPr/>
        </p:nvSpPr>
        <p:spPr>
          <a:xfrm>
            <a:off x="3923928" y="4725144"/>
            <a:ext cx="1224136" cy="6480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61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3762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/>
              <a:t> </a:t>
            </a:r>
            <a:r>
              <a:rPr lang="es-ES" sz="2800" dirty="0"/>
              <a:t>Es la encargada de la parte de transformación de productos agropecuarios, forestales, de la pesca, etc. Que sirven como materia primas, para realizar diferentes productos industriales. Agroindustria no alimentaria</a:t>
            </a:r>
            <a:endParaRPr lang="es-ES" sz="16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Agroindustria No Alimentaria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3959932" y="4985124"/>
            <a:ext cx="1224136" cy="6480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Cuero – Flor de Alel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31590"/>
            <a:ext cx="2816046" cy="195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milia De Vacas Manchas Negras, en Mercado Libre Mé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31" y="3956610"/>
            <a:ext cx="24288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57108"/>
      </p:ext>
    </p:extLst>
  </p:cSld>
  <p:clrMapOvr>
    <a:masterClrMapping/>
  </p:clrMapOvr>
</p:sld>
</file>

<file path=ppt/theme/theme1.xml><?xml version="1.0" encoding="utf-8"?>
<a:theme xmlns:a="http://schemas.openxmlformats.org/drawingml/2006/main" name="1_577TGp_fruit_light_ani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577TGp_fruit_light_ani</Template>
  <TotalTime>33352</TotalTime>
  <Words>412</Words>
  <Application>Microsoft Office PowerPoint</Application>
  <PresentationFormat>Presentación en pantalla (4:3)</PresentationFormat>
  <Paragraphs>49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Baskerville Old Face</vt:lpstr>
      <vt:lpstr>Times New Roman</vt:lpstr>
      <vt:lpstr>Trebuchet MS</vt:lpstr>
      <vt:lpstr>Wingdings 3</vt:lpstr>
      <vt:lpstr>1_577TGp_fruit_light_ani</vt:lpstr>
      <vt:lpstr>Faceta</vt:lpstr>
      <vt:lpstr>Presentación de PowerPoint</vt:lpstr>
      <vt:lpstr>¿QUÉ ES INGENIERÍA AGROINDUSTRIAL?</vt:lpstr>
      <vt:lpstr> Reseña histórica de la agroindustria</vt:lpstr>
      <vt:lpstr> Reseña histórica de la agroindustria</vt:lpstr>
      <vt:lpstr> Reseña histórica de la agroindustria</vt:lpstr>
      <vt:lpstr>Presentación de PowerPoint</vt:lpstr>
      <vt:lpstr>División de la Agroindustria</vt:lpstr>
      <vt:lpstr>Agroindustria Alimentaria</vt:lpstr>
      <vt:lpstr>Agroindustria No Alimentaria</vt:lpstr>
      <vt:lpstr>Importancia de la Agroindustria</vt:lpstr>
      <vt:lpstr>Cadena Productiva</vt:lpstr>
      <vt:lpstr>Sistema Agroindustrial </vt:lpstr>
      <vt:lpstr>Algunos tipos de agroindustrias</vt:lpstr>
      <vt:lpstr>Figuras Alusivas a la Agroindustria</vt:lpstr>
      <vt:lpstr>Carnes  </vt:lpstr>
      <vt:lpstr>Jaleas y Mermeladas</vt:lpstr>
      <vt:lpstr>LÁCTEOS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BYRON ADRIAN HERRERA CHAVEZ</cp:lastModifiedBy>
  <cp:revision>65</cp:revision>
  <dcterms:created xsi:type="dcterms:W3CDTF">2011-08-16T22:04:52Z</dcterms:created>
  <dcterms:modified xsi:type="dcterms:W3CDTF">2020-12-03T00:30:24Z</dcterms:modified>
</cp:coreProperties>
</file>