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9C59-1CCB-40DB-B708-EE1FE10C1EC2}" type="datetimeFigureOut">
              <a:rPr lang="es-EC" smtClean="0"/>
              <a:t>5/7/2021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9D4C0E7-D26F-4985-9C14-DE7B824EF2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11658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9C59-1CCB-40DB-B708-EE1FE10C1EC2}" type="datetimeFigureOut">
              <a:rPr lang="es-EC" smtClean="0"/>
              <a:t>5/7/2021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9D4C0E7-D26F-4985-9C14-DE7B824EF2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0663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9C59-1CCB-40DB-B708-EE1FE10C1EC2}" type="datetimeFigureOut">
              <a:rPr lang="es-EC" smtClean="0"/>
              <a:t>5/7/2021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9D4C0E7-D26F-4985-9C14-DE7B824EF22C}" type="slidenum">
              <a:rPr lang="es-EC" smtClean="0"/>
              <a:t>‹Nº›</a:t>
            </a:fld>
            <a:endParaRPr lang="es-EC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3127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9C59-1CCB-40DB-B708-EE1FE10C1EC2}" type="datetimeFigureOut">
              <a:rPr lang="es-EC" smtClean="0"/>
              <a:t>5/7/2021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9D4C0E7-D26F-4985-9C14-DE7B824EF2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33075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9C59-1CCB-40DB-B708-EE1FE10C1EC2}" type="datetimeFigureOut">
              <a:rPr lang="es-EC" smtClean="0"/>
              <a:t>5/7/2021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9D4C0E7-D26F-4985-9C14-DE7B824EF22C}" type="slidenum">
              <a:rPr lang="es-EC" smtClean="0"/>
              <a:t>‹Nº›</a:t>
            </a:fld>
            <a:endParaRPr lang="es-EC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2904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9C59-1CCB-40DB-B708-EE1FE10C1EC2}" type="datetimeFigureOut">
              <a:rPr lang="es-EC" smtClean="0"/>
              <a:t>5/7/2021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9D4C0E7-D26F-4985-9C14-DE7B824EF2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9715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9C59-1CCB-40DB-B708-EE1FE10C1EC2}" type="datetimeFigureOut">
              <a:rPr lang="es-EC" smtClean="0"/>
              <a:t>5/7/2021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C0E7-D26F-4985-9C14-DE7B824EF2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59871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9C59-1CCB-40DB-B708-EE1FE10C1EC2}" type="datetimeFigureOut">
              <a:rPr lang="es-EC" smtClean="0"/>
              <a:t>5/7/2021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C0E7-D26F-4985-9C14-DE7B824EF2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4789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9C59-1CCB-40DB-B708-EE1FE10C1EC2}" type="datetimeFigureOut">
              <a:rPr lang="es-EC" smtClean="0"/>
              <a:t>5/7/2021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C0E7-D26F-4985-9C14-DE7B824EF2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91458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9C59-1CCB-40DB-B708-EE1FE10C1EC2}" type="datetimeFigureOut">
              <a:rPr lang="es-EC" smtClean="0"/>
              <a:t>5/7/2021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9D4C0E7-D26F-4985-9C14-DE7B824EF2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271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9C59-1CCB-40DB-B708-EE1FE10C1EC2}" type="datetimeFigureOut">
              <a:rPr lang="es-EC" smtClean="0"/>
              <a:t>5/7/2021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9D4C0E7-D26F-4985-9C14-DE7B824EF2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21542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9C59-1CCB-40DB-B708-EE1FE10C1EC2}" type="datetimeFigureOut">
              <a:rPr lang="es-EC" smtClean="0"/>
              <a:t>5/7/2021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9D4C0E7-D26F-4985-9C14-DE7B824EF2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6197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9C59-1CCB-40DB-B708-EE1FE10C1EC2}" type="datetimeFigureOut">
              <a:rPr lang="es-EC" smtClean="0"/>
              <a:t>5/7/2021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C0E7-D26F-4985-9C14-DE7B824EF2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4333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9C59-1CCB-40DB-B708-EE1FE10C1EC2}" type="datetimeFigureOut">
              <a:rPr lang="es-EC" smtClean="0"/>
              <a:t>5/7/2021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C0E7-D26F-4985-9C14-DE7B824EF2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08244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9C59-1CCB-40DB-B708-EE1FE10C1EC2}" type="datetimeFigureOut">
              <a:rPr lang="es-EC" smtClean="0"/>
              <a:t>5/7/2021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C0E7-D26F-4985-9C14-DE7B824EF2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78228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9C59-1CCB-40DB-B708-EE1FE10C1EC2}" type="datetimeFigureOut">
              <a:rPr lang="es-EC" smtClean="0"/>
              <a:t>5/7/2021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9D4C0E7-D26F-4985-9C14-DE7B824EF2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43001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19C59-1CCB-40DB-B708-EE1FE10C1EC2}" type="datetimeFigureOut">
              <a:rPr lang="es-EC" smtClean="0"/>
              <a:t>5/7/2021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9D4C0E7-D26F-4985-9C14-DE7B824EF2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61884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A26845-6CCC-4D7B-828A-82BA2B9340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DERIVADA DE LA FUNCIÓN COMPUESTA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ADEC2B-2AF7-4533-AA6C-8F3C657B37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/>
              <a:t>REGLA DE LA CADENA</a:t>
            </a:r>
          </a:p>
        </p:txBody>
      </p:sp>
    </p:spTree>
    <p:extLst>
      <p:ext uri="{BB962C8B-B14F-4D97-AF65-F5344CB8AC3E}">
        <p14:creationId xmlns:p14="http://schemas.microsoft.com/office/powerpoint/2010/main" val="3100943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70B254-F1FC-420F-AA66-D52E0A92A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Derivada de la Función Compuesta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AD5B379E-8769-492A-AA9E-55562445DB5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s-EC" dirty="0"/>
                  <a:t>Si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es-EC" b="0" dirty="0"/>
                  <a:t> y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s-MX" b="0" dirty="0"/>
                  <a:t>, y si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den>
                    </m:f>
                    <m:r>
                      <a:rPr lang="es-MX" b="0" i="1" smtClean="0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s-MX" b="0" dirty="0"/>
                  <a:t>y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s-MX" b="0" dirty="0"/>
                  <a:t> existen, entonces la función </a:t>
                </a:r>
              </a:p>
              <a:p>
                <a:pPr marL="0" indent="0">
                  <a:buNone/>
                </a:pPr>
                <a:endParaRPr lang="es-MX" b="0" dirty="0"/>
              </a:p>
              <a:p>
                <a:pPr marL="0" indent="0">
                  <a:buNone/>
                </a:pPr>
                <a:r>
                  <a:rPr lang="es-MX" b="0" dirty="0"/>
                  <a:t>compuesta definida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MX" b="0" dirty="0"/>
                  <a:t>tiene una derivada por:</a:t>
                </a:r>
              </a:p>
              <a:p>
                <a:pPr marL="0" indent="0">
                  <a:buNone/>
                </a:pPr>
                <a:endParaRPr lang="es-MX" b="0" dirty="0"/>
              </a:p>
              <a:p>
                <a:pPr marL="0" indent="0">
                  <a:buNone/>
                </a:pPr>
                <a:r>
                  <a:rPr lang="es-MX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den>
                    </m:f>
                    <m:f>
                      <m:f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</m:d>
                    <m:r>
                      <a:rPr lang="es-MX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</m:e>
                      <m:sup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</m:d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s-MX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  <m:d>
                          <m:dPr>
                            <m:ctrlPr>
                              <a:rPr lang="es-MX" b="1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b="1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d>
                    <m:r>
                      <a:rPr lang="es-MX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es-MX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</m:e>
                      <m:sup>
                        <m:r>
                          <a:rPr lang="es-MX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endParaRPr lang="es-MX" b="1" dirty="0"/>
              </a:p>
              <a:p>
                <a:pPr marL="0" indent="0">
                  <a:buNone/>
                </a:pPr>
                <a:endParaRPr lang="es-MX" b="0" dirty="0"/>
              </a:p>
              <a:p>
                <a:pPr marL="0" indent="0">
                  <a:buNone/>
                </a:pPr>
                <a:endParaRPr lang="es-MX" b="0" dirty="0"/>
              </a:p>
              <a:p>
                <a:pPr marL="0" indent="0">
                  <a:buNone/>
                </a:pPr>
                <a:endParaRPr lang="es-MX" b="0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AD5B379E-8769-492A-AA9E-55562445DB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16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1">
            <a:extLst>
              <a:ext uri="{FF2B5EF4-FFF2-40B4-BE49-F238E27FC236}">
                <a16:creationId xmlns:a16="http://schemas.microsoft.com/office/drawing/2014/main" id="{2218BBC7-6498-4205-8BC8-04F2813BB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>
                <a:ln>
                  <a:noFill/>
                </a:ln>
                <a:solidFill>
                  <a:srgbClr val="0099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Regla de la cadena:</a:t>
            </a:r>
            <a:endParaRPr kumimoji="0" lang="es-MX" altLang="es-MX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>
                <a:ln>
                  <a:noFill/>
                </a:ln>
                <a:solidFill>
                  <a:srgbClr val="0099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s-MX" altLang="es-MX" sz="6500" b="1" i="0" u="none" strike="noStrike" cap="none" normalizeH="0" baseline="0">
                <a:ln>
                  <a:noFill/>
                </a:ln>
                <a:solidFill>
                  <a:srgbClr val="0099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741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A98A3C-A876-4118-8982-F59DC951B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Ejemplo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DE48C48B-E78E-4C64-BED7-B8E462BBAE5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𝑆𝑒𝑛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MX" b="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)=4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EC" dirty="0"/>
                  <a:t> entonces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)=4</m:t>
                    </m:r>
                  </m:oMath>
                </a14:m>
                <a:endParaRPr lang="es-MX" b="0" dirty="0"/>
              </a:p>
              <a:p>
                <a:pPr marL="0" indent="0">
                  <a:buNone/>
                </a:pPr>
                <a:endParaRPr lang="es-EC" dirty="0"/>
              </a:p>
              <a:p>
                <a:pPr marL="0" indent="0">
                  <a:buNone/>
                </a:pPr>
                <a:r>
                  <a:rPr lang="es-EC" dirty="0"/>
                  <a:t>Entonces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MX" b="0" i="0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𝑆𝑒𝑛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(4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EC" dirty="0"/>
                  <a:t> entonces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𝐶𝑜𝑠</m:t>
                    </m:r>
                    <m:d>
                      <m:d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s-MX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s-MX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MX" b="0" dirty="0"/>
              </a:p>
              <a:p>
                <a:pPr marL="0" indent="0">
                  <a:buNone/>
                </a:pPr>
                <a:endParaRPr lang="es-MX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d>
                        <m:d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s-MX" b="0" dirty="0"/>
              </a:p>
              <a:p>
                <a:pPr marL="0" indent="0">
                  <a:buNone/>
                </a:pPr>
                <a:endParaRPr lang="es-EC" dirty="0"/>
              </a:p>
              <a:p>
                <a:pPr marL="0" indent="0">
                  <a:buNone/>
                </a:pPr>
                <a:r>
                  <a:rPr lang="es-EC" dirty="0"/>
                  <a:t>Es decir: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s-MX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  <m:r>
                      <a:rPr lang="es-MX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𝐶𝑜𝑠</m:t>
                    </m:r>
                    <m:r>
                      <a:rPr lang="es-MX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(4</m:t>
                    </m:r>
                    <m:r>
                      <a:rPr lang="es-MX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EC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DE48C48B-E78E-4C64-BED7-B8E462BBAE5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16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843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14DA16-7A2F-4292-BF5B-DB93C194F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6278" y="212035"/>
            <a:ext cx="9657522" cy="498383"/>
          </a:xfrm>
        </p:spPr>
        <p:txBody>
          <a:bodyPr>
            <a:normAutofit fontScale="90000"/>
          </a:bodyPr>
          <a:lstStyle/>
          <a:p>
            <a:r>
              <a:rPr lang="es-EC" dirty="0"/>
              <a:t>Tabla de derivadas de funciones compuestas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3BE0F4E-419A-4029-AF5A-36DF86BFFC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1252" y="1167619"/>
            <a:ext cx="6294783" cy="497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017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F69DC9-B951-4AE3-9A96-CBE8CD2A7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rmAutofit fontScale="90000"/>
          </a:bodyPr>
          <a:lstStyle/>
          <a:p>
            <a:r>
              <a:rPr lang="es-EC" dirty="0"/>
              <a:t>Tabla de derivadas de funciones compuestas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FF8D4BB-BEA7-45A1-90C4-96DBCE92D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5575" y="1420837"/>
            <a:ext cx="6133514" cy="374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980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8C3872-91FA-484F-90F5-CAA9EE7FC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Reglas de derivación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4A3A05A-91E8-4B0B-89DA-A23679AE4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399" y="1899138"/>
            <a:ext cx="6904383" cy="3376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59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9A8E75-A2C2-4F58-84A2-4A5067F78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330" y="365126"/>
            <a:ext cx="9339470" cy="575778"/>
          </a:xfrm>
        </p:spPr>
        <p:txBody>
          <a:bodyPr>
            <a:normAutofit fontScale="90000"/>
          </a:bodyPr>
          <a:lstStyle/>
          <a:p>
            <a:r>
              <a:rPr lang="es-EC" dirty="0"/>
              <a:t>Ejercicios en clase: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1E201E9-FA78-43B8-9DCB-B862A11CE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2178" y="1070062"/>
            <a:ext cx="5500467" cy="529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097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F56EB44F-5EAD-4E37-B0AA-CD34687A3B1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𝑆𝑒𝑛𝑥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𝐶𝑜𝑥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s-EC" dirty="0"/>
              </a:p>
              <a:p>
                <a:r>
                  <a:rPr lang="es-EC" dirty="0"/>
                  <a:t>F’(x)=2(</a:t>
                </a:r>
                <a:r>
                  <a:rPr lang="es-EC" dirty="0" err="1"/>
                  <a:t>senx+cosx</a:t>
                </a:r>
                <a:r>
                  <a:rPr lang="es-EC" dirty="0"/>
                  <a:t>)(</a:t>
                </a:r>
                <a:r>
                  <a:rPr lang="es-EC" dirty="0" err="1"/>
                  <a:t>Cosx-senx</a:t>
                </a:r>
                <a:r>
                  <a:rPr lang="es-EC" dirty="0"/>
                  <a:t>)</a:t>
                </a:r>
              </a:p>
              <a:p>
                <a:r>
                  <a:rPr lang="es-EC" dirty="0"/>
                  <a:t>F’(x)=2SenxCosx-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C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𝑆𝑒𝑛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𝐶𝑜𝑠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𝑆𝑒𝑛𝑥𝐶𝑜𝑠𝑥</m:t>
                    </m:r>
                  </m:oMath>
                </a14:m>
                <a:endParaRPr lang="es-MX" b="0" dirty="0"/>
              </a:p>
              <a:p>
                <a:r>
                  <a:rPr lang="es-EC" dirty="0"/>
                  <a:t>F’(x)=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C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MX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MX" i="1">
                            <a:latin typeface="Cambria Math" panose="02040503050406030204" pitchFamily="18" charset="0"/>
                          </a:rPr>
                          <m:t>𝑆𝑒𝑛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𝐶𝑜𝑠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s-EC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F56EB44F-5EAD-4E37-B0AA-CD34687A3B1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9" t="-323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6268803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342</TotalTime>
  <Words>192</Words>
  <Application>Microsoft Office PowerPoint</Application>
  <PresentationFormat>Panorámica</PresentationFormat>
  <Paragraphs>28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Cambria Math</vt:lpstr>
      <vt:lpstr>Century Gothic</vt:lpstr>
      <vt:lpstr>Times New Roman</vt:lpstr>
      <vt:lpstr>Wingdings 3</vt:lpstr>
      <vt:lpstr>Espiral</vt:lpstr>
      <vt:lpstr>DERIVADA DE LA FUNCIÓN COMPUESTA</vt:lpstr>
      <vt:lpstr>Derivada de la Función Compuesta</vt:lpstr>
      <vt:lpstr>Ejemplo</vt:lpstr>
      <vt:lpstr>Tabla de derivadas de funciones compuestas</vt:lpstr>
      <vt:lpstr>Tabla de derivadas de funciones compuestas</vt:lpstr>
      <vt:lpstr>Reglas de derivación</vt:lpstr>
      <vt:lpstr>Ejercicios en clase: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DERIVADA DE LA FUNCIÓN COMPUESTA</dc:title>
  <dc:creator>Mery Manzano</dc:creator>
  <cp:lastModifiedBy>mery manzano</cp:lastModifiedBy>
  <cp:revision>9</cp:revision>
  <dcterms:created xsi:type="dcterms:W3CDTF">2020-05-31T19:35:04Z</dcterms:created>
  <dcterms:modified xsi:type="dcterms:W3CDTF">2021-07-06T03:29:10Z</dcterms:modified>
</cp:coreProperties>
</file>