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723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63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64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28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06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774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59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27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48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83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21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5B0E-2388-46FB-A1BE-4FB10A5B9403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5C069-7DF8-4F44-B1E8-2D4B9FA68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169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Trastornos por abuso de sustancias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79177" y="5003074"/>
            <a:ext cx="4998720" cy="937006"/>
          </a:xfrm>
        </p:spPr>
        <p:txBody>
          <a:bodyPr/>
          <a:lstStyle/>
          <a:p>
            <a:r>
              <a:rPr lang="es-E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DRA. ZILMA DIAGO ALFES </a:t>
            </a:r>
            <a:endParaRPr lang="es-E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75" y="235318"/>
            <a:ext cx="1621677" cy="177409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43" y="3509963"/>
            <a:ext cx="5721531" cy="291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34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COCAINA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9810" y="3752166"/>
            <a:ext cx="3520464" cy="296214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1586" y="2181497"/>
            <a:ext cx="3283180" cy="403714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Cocaína.                                               Cocaína base o crack </a:t>
            </a:r>
            <a:r>
              <a:rPr lang="pt-BR" dirty="0" err="1" smtClean="0"/>
              <a:t>cocaine</a:t>
            </a:r>
            <a:r>
              <a:rPr lang="pt-BR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513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503"/>
            <a:ext cx="10515600" cy="809897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Trastornos asociados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92331"/>
            <a:ext cx="10515600" cy="59044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 smtClean="0"/>
              <a:t>. INTOXICACIÓN 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Efectos psíquicos.</a:t>
            </a:r>
          </a:p>
          <a:p>
            <a:pPr marL="0" indent="0">
              <a:buNone/>
            </a:pPr>
            <a:r>
              <a:rPr lang="es-ES" dirty="0" smtClean="0"/>
              <a:t>- Euforia rápida e intensa, de breve duración, que da lugar después a un estado de disforia.</a:t>
            </a:r>
          </a:p>
          <a:p>
            <a:pPr marL="0" indent="0">
              <a:buNone/>
            </a:pPr>
            <a:r>
              <a:rPr lang="es-ES" dirty="0" smtClean="0"/>
              <a:t>- Hiperactividad motriz y resistencia al cansancio.</a:t>
            </a:r>
          </a:p>
          <a:p>
            <a:pPr marL="0" indent="0">
              <a:buNone/>
            </a:pPr>
            <a:r>
              <a:rPr lang="es-ES" dirty="0" smtClean="0"/>
              <a:t>- Ideas delirantes, especialmente persecutorias.</a:t>
            </a:r>
          </a:p>
          <a:p>
            <a:pPr marL="0" indent="0">
              <a:buNone/>
            </a:pPr>
            <a:r>
              <a:rPr lang="es-ES" dirty="0" smtClean="0"/>
              <a:t>- Delirio de </a:t>
            </a:r>
            <a:r>
              <a:rPr lang="es-ES" dirty="0" err="1" smtClean="0"/>
              <a:t>formicación</a:t>
            </a:r>
            <a:r>
              <a:rPr lang="es-ES" dirty="0" smtClean="0"/>
              <a:t> (síndrome de </a:t>
            </a:r>
            <a:r>
              <a:rPr lang="es-ES" dirty="0" err="1" smtClean="0"/>
              <a:t>Magnan</a:t>
            </a:r>
            <a:r>
              <a:rPr lang="es-ES" dirty="0" smtClean="0"/>
              <a:t>) : el sujeto cree tener insectos (hormigas) bajo la piel. Se asocia a alucinaciones táctiles.</a:t>
            </a:r>
          </a:p>
          <a:p>
            <a:pPr marL="0" indent="0">
              <a:buNone/>
            </a:pPr>
            <a:r>
              <a:rPr lang="es-ES" dirty="0" smtClean="0"/>
              <a:t>- Alucinaciones visuales, frecuentemente “liliputienses” (seres diminutos).</a:t>
            </a:r>
          </a:p>
          <a:p>
            <a:pPr marL="0" indent="0">
              <a:buNone/>
            </a:pPr>
            <a:r>
              <a:rPr lang="es-ES" dirty="0" smtClean="0"/>
              <a:t>- Episodios maníacos inducidos.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Efectos físicos .</a:t>
            </a:r>
          </a:p>
          <a:p>
            <a:pPr marL="0" indent="0">
              <a:buNone/>
            </a:pPr>
            <a:r>
              <a:rPr lang="es-ES" dirty="0" smtClean="0"/>
              <a:t>- Midriasis.</a:t>
            </a:r>
          </a:p>
          <a:p>
            <a:pPr marL="0" indent="0">
              <a:buNone/>
            </a:pPr>
            <a:r>
              <a:rPr lang="es-ES" dirty="0" smtClean="0"/>
              <a:t>- Hipertensión arterial </a:t>
            </a:r>
          </a:p>
          <a:p>
            <a:pPr marL="0" indent="0">
              <a:buNone/>
            </a:pPr>
            <a:r>
              <a:rPr lang="es-ES" dirty="0" smtClean="0"/>
              <a:t>- Taquicardia.</a:t>
            </a:r>
          </a:p>
          <a:p>
            <a:pPr marL="0" indent="0">
              <a:buNone/>
            </a:pPr>
            <a:r>
              <a:rPr lang="es-ES" dirty="0" smtClean="0"/>
              <a:t>- Hipertermia.</a:t>
            </a:r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 err="1" smtClean="0"/>
              <a:t>Hiperreflexia</a:t>
            </a:r>
            <a:r>
              <a:rPr lang="es-ES" dirty="0" smtClean="0"/>
              <a:t> tendinosa.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677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09897" y="613954"/>
            <a:ext cx="10411097" cy="574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5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Complicaciones de la intoxicación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• </a:t>
            </a:r>
            <a:r>
              <a:rPr lang="es-ES" dirty="0"/>
              <a:t>Cardiovasculares: crisis HTA, arritmias, rotura de aorta, miocarditis, infarto de miocardio y muerte súbita.</a:t>
            </a:r>
          </a:p>
          <a:p>
            <a:pPr marL="0" indent="0">
              <a:buNone/>
            </a:pPr>
            <a:r>
              <a:rPr lang="es-ES" dirty="0"/>
              <a:t>• Neurológicas: hemorragias e infartos cerebrales (por vasoconstricción).</a:t>
            </a:r>
          </a:p>
          <a:p>
            <a:r>
              <a:rPr lang="es-ES" dirty="0"/>
              <a:t>Convulsiones. Coma.</a:t>
            </a:r>
          </a:p>
          <a:p>
            <a:pPr marL="0" indent="0">
              <a:buNone/>
            </a:pPr>
            <a:r>
              <a:rPr lang="es-ES" dirty="0"/>
              <a:t>• Respiratorias: rotura de tabique nasal. Neumotórax y </a:t>
            </a:r>
            <a:r>
              <a:rPr lang="es-ES" dirty="0" err="1"/>
              <a:t>neumomediastino</a:t>
            </a:r>
            <a:r>
              <a:rPr lang="es-ES" dirty="0"/>
              <a:t>. Hemorragia pulmonar. Edema agudo de pulmón.</a:t>
            </a:r>
          </a:p>
          <a:p>
            <a:pPr marL="0" indent="0">
              <a:buNone/>
            </a:pPr>
            <a:r>
              <a:rPr lang="es-ES" dirty="0"/>
              <a:t>• Otras: </a:t>
            </a:r>
            <a:r>
              <a:rPr lang="es-ES" dirty="0" err="1"/>
              <a:t>rabdomiólisis</a:t>
            </a:r>
            <a:r>
              <a:rPr lang="es-ES" dirty="0"/>
              <a:t> con insuficiencia renal aguda. Necrosis hepática.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11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ABSTINENCIA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5" y="1825625"/>
            <a:ext cx="11312434" cy="4351338"/>
          </a:xfrm>
        </p:spPr>
        <p:txBody>
          <a:bodyPr>
            <a:normAutofit/>
          </a:bodyPr>
          <a:lstStyle/>
          <a:p>
            <a:r>
              <a:rPr lang="es-ES" dirty="0" smtClean="0"/>
              <a:t>La </a:t>
            </a:r>
            <a:r>
              <a:rPr lang="es-ES" dirty="0"/>
              <a:t>cocaína es una droga con elevada capacidad de adicción.</a:t>
            </a:r>
          </a:p>
          <a:p>
            <a:r>
              <a:rPr lang="es-ES" dirty="0"/>
              <a:t>Aunque clásicamente se ha sostenido que no exista un síndrome de abstinencia físico, como en alcohol o heroína, sí hay uno caracterizado por síntomas psíquicos: inquietud </a:t>
            </a:r>
            <a:r>
              <a:rPr lang="es-ES" dirty="0" err="1" smtClean="0"/>
              <a:t>psicomotriz,angustia</a:t>
            </a:r>
            <a:r>
              <a:rPr lang="es-ES" dirty="0"/>
              <a:t>, disforia intensa y vivencias depresivas, intenso </a:t>
            </a:r>
            <a:r>
              <a:rPr lang="es-ES" dirty="0" smtClean="0"/>
              <a:t>deseo de </a:t>
            </a:r>
            <a:r>
              <a:rPr lang="es-ES" dirty="0"/>
              <a:t>consumo (</a:t>
            </a:r>
            <a:r>
              <a:rPr lang="es-ES" i="1" dirty="0"/>
              <a:t>craving</a:t>
            </a:r>
            <a:r>
              <a:rPr lang="es-ES" dirty="0"/>
              <a:t>).</a:t>
            </a:r>
          </a:p>
          <a:p>
            <a:r>
              <a:rPr lang="es-ES" dirty="0"/>
              <a:t>El consumo de cocaína produce tolerancia.</a:t>
            </a:r>
          </a:p>
          <a:p>
            <a:r>
              <a:rPr lang="es-ES" dirty="0"/>
              <a:t>La dependencia de cocaína por vía nasal inhalada se genera a lo largo de meses o años. Por vía fumada e intravenosa se genera tras muy pocas administraciones y es muy intensa.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4297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6754"/>
            <a:ext cx="10515600" cy="718458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Tratamiento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44583"/>
            <a:ext cx="10515600" cy="5432380"/>
          </a:xfrm>
        </p:spPr>
        <p:txBody>
          <a:bodyPr/>
          <a:lstStyle/>
          <a:p>
            <a:r>
              <a:rPr lang="es-ES" dirty="0" smtClean="0"/>
              <a:t>En </a:t>
            </a:r>
            <a:r>
              <a:rPr lang="es-ES" dirty="0"/>
              <a:t>intoxicación, control de constantes y reanimación en UVI (si es necesario). Respecto al tratamiento sintomático:</a:t>
            </a:r>
          </a:p>
          <a:p>
            <a:endParaRPr lang="es-E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37376"/>
              </p:ext>
            </p:extLst>
          </p:nvPr>
        </p:nvGraphicFramePr>
        <p:xfrm>
          <a:off x="1031964" y="1972491"/>
          <a:ext cx="9927772" cy="4204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3886">
                  <a:extLst>
                    <a:ext uri="{9D8B030D-6E8A-4147-A177-3AD203B41FA5}">
                      <a16:colId xmlns:a16="http://schemas.microsoft.com/office/drawing/2014/main" val="2293374443"/>
                    </a:ext>
                  </a:extLst>
                </a:gridCol>
                <a:gridCol w="4963886">
                  <a:extLst>
                    <a:ext uri="{9D8B030D-6E8A-4147-A177-3AD203B41FA5}">
                      <a16:colId xmlns:a16="http://schemas.microsoft.com/office/drawing/2014/main" val="3821827145"/>
                    </a:ext>
                  </a:extLst>
                </a:gridCol>
              </a:tblGrid>
              <a:tr h="764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CLÍNICA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TRATAMIENTO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519539"/>
                  </a:ext>
                </a:extLst>
              </a:tr>
              <a:tr h="687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Ansiedad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Benzodiacepinas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9275167"/>
                  </a:ext>
                </a:extLst>
              </a:tr>
              <a:tr h="687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Agitación intensa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Antipsicóticos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143945"/>
                  </a:ext>
                </a:extLst>
              </a:tr>
              <a:tr h="687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Psicosis tóxica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Antipsicóticos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8546017"/>
                  </a:ext>
                </a:extLst>
              </a:tr>
              <a:tr h="687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Arritmias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 err="1">
                          <a:effectLst/>
                        </a:rPr>
                        <a:t>Propranolol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9277156"/>
                  </a:ext>
                </a:extLst>
              </a:tr>
              <a:tr h="687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Convulsiones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Diazepam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5220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304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No hay tratamiento específico de la dependencia, siendo necesario un abordaje psicosocial.</a:t>
            </a:r>
          </a:p>
          <a:p>
            <a:r>
              <a:rPr lang="es-ES" dirty="0" smtClean="0"/>
              <a:t> Se usan, además de psicoterapia, los antidepresivos (ADT e ISRS), o agonistas dopaminérgicos (</a:t>
            </a:r>
            <a:r>
              <a:rPr lang="es-ES" dirty="0" err="1" smtClean="0"/>
              <a:t>bromocriptina</a:t>
            </a:r>
            <a:r>
              <a:rPr lang="es-ES" dirty="0" smtClean="0"/>
              <a:t> o </a:t>
            </a:r>
            <a:r>
              <a:rPr lang="es-ES" dirty="0" err="1" smtClean="0"/>
              <a:t>amantadina</a:t>
            </a:r>
            <a:r>
              <a:rPr lang="es-ES" dirty="0" smtClean="0"/>
              <a:t>) con escasos resultados. </a:t>
            </a:r>
          </a:p>
          <a:p>
            <a:r>
              <a:rPr lang="es-ES" dirty="0" smtClean="0"/>
              <a:t>En los últimos años está siendo estudiado el uso de antiepilépticos como fármacos “anti craving” (</a:t>
            </a:r>
            <a:r>
              <a:rPr lang="es-ES" dirty="0" err="1" smtClean="0"/>
              <a:t>gabapentina</a:t>
            </a:r>
            <a:r>
              <a:rPr lang="es-ES" dirty="0" smtClean="0"/>
              <a:t>, </a:t>
            </a:r>
            <a:r>
              <a:rPr lang="es-ES" dirty="0" err="1" smtClean="0"/>
              <a:t>oxcarbamacepina</a:t>
            </a:r>
            <a:r>
              <a:rPr lang="es-ES" dirty="0" smtClean="0"/>
              <a:t>, </a:t>
            </a:r>
            <a:r>
              <a:rPr lang="es-ES" dirty="0" err="1" smtClean="0"/>
              <a:t>topiramato</a:t>
            </a:r>
            <a:r>
              <a:rPr lang="es-ES" dirty="0" smtClean="0"/>
              <a:t>), disminuyendo así el deseo de consumo.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5960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404</Words>
  <Application>Microsoft Office PowerPoint</Application>
  <PresentationFormat>Panorámica</PresentationFormat>
  <Paragraphs>48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Times New Roman</vt:lpstr>
      <vt:lpstr>Tema de Office</vt:lpstr>
      <vt:lpstr>Trastornos por abuso de sustancias 5 </vt:lpstr>
      <vt:lpstr>COCAINA</vt:lpstr>
      <vt:lpstr>Trastornos asociados </vt:lpstr>
      <vt:lpstr>Presentación de PowerPoint</vt:lpstr>
      <vt:lpstr>Complicaciones de la intoxicación </vt:lpstr>
      <vt:lpstr>ABSTINENCIA </vt:lpstr>
      <vt:lpstr>Tratamiento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Trastornos por abuso de sustancias 5</dc:title>
  <dc:creator>INTEL</dc:creator>
  <cp:lastModifiedBy>INTEL</cp:lastModifiedBy>
  <cp:revision>2</cp:revision>
  <dcterms:created xsi:type="dcterms:W3CDTF">2022-07-26T23:31:12Z</dcterms:created>
  <dcterms:modified xsi:type="dcterms:W3CDTF">2022-07-26T23:33:37Z</dcterms:modified>
</cp:coreProperties>
</file>