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96" r:id="rId7"/>
    <p:sldId id="262" r:id="rId8"/>
    <p:sldId id="294" r:id="rId9"/>
    <p:sldId id="295" r:id="rId10"/>
    <p:sldId id="302" r:id="rId11"/>
    <p:sldId id="266" r:id="rId12"/>
    <p:sldId id="297" r:id="rId13"/>
    <p:sldId id="298" r:id="rId14"/>
    <p:sldId id="299" r:id="rId15"/>
    <p:sldId id="300" r:id="rId16"/>
    <p:sldId id="301" r:id="rId17"/>
  </p:sldIdLst>
  <p:sldSz cx="9144000" cy="5143500" type="screen16x9"/>
  <p:notesSz cx="6858000" cy="9144000"/>
  <p:embeddedFontLst>
    <p:embeddedFont>
      <p:font typeface="Lato Black" panose="020F0A02020204030203" pitchFamily="34" charset="0"/>
      <p:bold r:id="rId19"/>
      <p:boldItalic r:id="rId20"/>
    </p:embeddedFont>
    <p:embeddedFont>
      <p:font typeface="Anaheim" panose="020B0604020202020204" charset="0"/>
      <p:regular r:id="rId21"/>
    </p:embeddedFont>
    <p:embeddedFont>
      <p:font typeface="DM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78A24D-1E34-4700-9E71-68C4FEBCCBAF}">
  <a:tblStyle styleId="{A178A24D-1E34-4700-9E71-68C4FEBCCB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135e0599d80_0_4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135e0599d80_0_4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44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135e0599d80_0_4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135e0599d80_0_4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70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135e0599d80_0_4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135e0599d80_0_4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552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135e0599d80_0_4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135e0599d80_0_4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35b242756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135b242756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135b242756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135b242756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135e0599d80_0_44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135e0599d80_0_44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135b242756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135b242756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https://www.eltelegrafo.com.ec/noticias/columnistas/15/glas-el-plagiador (caso </a:t>
            </a:r>
            <a:r>
              <a:rPr lang="es-MX" dirty="0" err="1" smtClean="0"/>
              <a:t>Glass</a:t>
            </a:r>
            <a:r>
              <a:rPr lang="es-MX" dirty="0" smtClean="0"/>
              <a:t>)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https://plag.co/plagiarism/consequences-of-plagiarism.php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3303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135b242756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135b242756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135e0599d80_0_4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135e0599d80_0_4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135e0599d80_0_4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135e0599d80_0_4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53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357" y="0"/>
            <a:ext cx="9180713" cy="5143500"/>
            <a:chOff x="50" y="0"/>
            <a:chExt cx="92028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601450" y="-4028650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4601450" y="-3455894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4601450" y="-2883138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4601450" y="-2310381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4601450" y="-1737625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4601450" y="-1164869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4601450" y="-592113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601450" y="-19356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8;p2"/>
            <p:cNvGrpSpPr/>
            <p:nvPr/>
          </p:nvGrpSpPr>
          <p:grpSpPr>
            <a:xfrm>
              <a:off x="573699" y="0"/>
              <a:ext cx="8018515" cy="5143500"/>
              <a:chOff x="457738" y="0"/>
              <a:chExt cx="6399964" cy="5143500"/>
            </a:xfrm>
          </p:grpSpPr>
          <p:cxnSp>
            <p:nvCxnSpPr>
              <p:cNvPr id="19" name="Google Shape;19;p2"/>
              <p:cNvCxnSpPr/>
              <p:nvPr/>
            </p:nvCxnSpPr>
            <p:spPr>
              <a:xfrm>
                <a:off x="45773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91487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37201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82915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28629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74343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320057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65771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411486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502914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548628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594342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640056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685770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758371" y="1519601"/>
            <a:ext cx="5776800" cy="159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solidFill>
                  <a:srgbClr val="21252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704371" y="3365941"/>
            <a:ext cx="5884800" cy="4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2"/>
          <p:cNvSpPr/>
          <p:nvPr/>
        </p:nvSpPr>
        <p:spPr>
          <a:xfrm rot="506393">
            <a:off x="7261545" y="2006022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06393">
            <a:off x="125220" y="2163285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5650800" y="-1805450"/>
            <a:ext cx="2154000" cy="2154000"/>
            <a:chOff x="-567300" y="4225075"/>
            <a:chExt cx="2154000" cy="2154000"/>
          </a:xfrm>
        </p:grpSpPr>
        <p:sp>
          <p:nvSpPr>
            <p:cNvPr id="39" name="Google Shape;39;p2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-567300" y="4225075"/>
            <a:ext cx="2154000" cy="2154000"/>
            <a:chOff x="-567300" y="4225075"/>
            <a:chExt cx="2154000" cy="2154000"/>
          </a:xfrm>
        </p:grpSpPr>
        <p:sp>
          <p:nvSpPr>
            <p:cNvPr id="43" name="Google Shape;43;p2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9" name="Google Shape;1509;p42"/>
          <p:cNvGrpSpPr/>
          <p:nvPr/>
        </p:nvGrpSpPr>
        <p:grpSpPr>
          <a:xfrm>
            <a:off x="-18357" y="0"/>
            <a:ext cx="9180713" cy="5143500"/>
            <a:chOff x="50" y="0"/>
            <a:chExt cx="9202800" cy="5143500"/>
          </a:xfrm>
        </p:grpSpPr>
        <p:cxnSp>
          <p:nvCxnSpPr>
            <p:cNvPr id="1510" name="Google Shape;1510;p42"/>
            <p:cNvCxnSpPr/>
            <p:nvPr/>
          </p:nvCxnSpPr>
          <p:spPr>
            <a:xfrm>
              <a:off x="4601450" y="-4028650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42"/>
            <p:cNvCxnSpPr/>
            <p:nvPr/>
          </p:nvCxnSpPr>
          <p:spPr>
            <a:xfrm>
              <a:off x="4601450" y="-3455894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42"/>
            <p:cNvCxnSpPr/>
            <p:nvPr/>
          </p:nvCxnSpPr>
          <p:spPr>
            <a:xfrm>
              <a:off x="4601450" y="-2883138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42"/>
            <p:cNvCxnSpPr/>
            <p:nvPr/>
          </p:nvCxnSpPr>
          <p:spPr>
            <a:xfrm>
              <a:off x="4601450" y="-2310381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42"/>
            <p:cNvCxnSpPr/>
            <p:nvPr/>
          </p:nvCxnSpPr>
          <p:spPr>
            <a:xfrm>
              <a:off x="4601450" y="-1737625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42"/>
            <p:cNvCxnSpPr/>
            <p:nvPr/>
          </p:nvCxnSpPr>
          <p:spPr>
            <a:xfrm>
              <a:off x="4601450" y="-1164869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42"/>
            <p:cNvCxnSpPr/>
            <p:nvPr/>
          </p:nvCxnSpPr>
          <p:spPr>
            <a:xfrm>
              <a:off x="4601450" y="-592113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42"/>
            <p:cNvCxnSpPr/>
            <p:nvPr/>
          </p:nvCxnSpPr>
          <p:spPr>
            <a:xfrm>
              <a:off x="4601450" y="-19356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8" name="Google Shape;1518;p42"/>
            <p:cNvGrpSpPr/>
            <p:nvPr/>
          </p:nvGrpSpPr>
          <p:grpSpPr>
            <a:xfrm>
              <a:off x="573699" y="0"/>
              <a:ext cx="8018515" cy="5143500"/>
              <a:chOff x="457738" y="0"/>
              <a:chExt cx="6399964" cy="5143500"/>
            </a:xfrm>
          </p:grpSpPr>
          <p:cxnSp>
            <p:nvCxnSpPr>
              <p:cNvPr id="1519" name="Google Shape;1519;p42"/>
              <p:cNvCxnSpPr/>
              <p:nvPr/>
            </p:nvCxnSpPr>
            <p:spPr>
              <a:xfrm>
                <a:off x="45773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42"/>
              <p:cNvCxnSpPr/>
              <p:nvPr/>
            </p:nvCxnSpPr>
            <p:spPr>
              <a:xfrm>
                <a:off x="91487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42"/>
              <p:cNvCxnSpPr/>
              <p:nvPr/>
            </p:nvCxnSpPr>
            <p:spPr>
              <a:xfrm>
                <a:off x="137201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42"/>
              <p:cNvCxnSpPr/>
              <p:nvPr/>
            </p:nvCxnSpPr>
            <p:spPr>
              <a:xfrm>
                <a:off x="182915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42"/>
              <p:cNvCxnSpPr/>
              <p:nvPr/>
            </p:nvCxnSpPr>
            <p:spPr>
              <a:xfrm>
                <a:off x="228629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42"/>
              <p:cNvCxnSpPr/>
              <p:nvPr/>
            </p:nvCxnSpPr>
            <p:spPr>
              <a:xfrm>
                <a:off x="274343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42"/>
              <p:cNvCxnSpPr/>
              <p:nvPr/>
            </p:nvCxnSpPr>
            <p:spPr>
              <a:xfrm>
                <a:off x="320057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42"/>
              <p:cNvCxnSpPr/>
              <p:nvPr/>
            </p:nvCxnSpPr>
            <p:spPr>
              <a:xfrm>
                <a:off x="365771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42"/>
              <p:cNvCxnSpPr/>
              <p:nvPr/>
            </p:nvCxnSpPr>
            <p:spPr>
              <a:xfrm>
                <a:off x="411486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42"/>
              <p:cNvCxnSpPr/>
              <p:nvPr/>
            </p:nvCxnSpPr>
            <p:spPr>
              <a:xfrm>
                <a:off x="502914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42"/>
              <p:cNvCxnSpPr/>
              <p:nvPr/>
            </p:nvCxnSpPr>
            <p:spPr>
              <a:xfrm>
                <a:off x="548628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42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42"/>
              <p:cNvCxnSpPr/>
              <p:nvPr/>
            </p:nvCxnSpPr>
            <p:spPr>
              <a:xfrm>
                <a:off x="594342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42"/>
              <p:cNvCxnSpPr/>
              <p:nvPr/>
            </p:nvCxnSpPr>
            <p:spPr>
              <a:xfrm>
                <a:off x="640056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42"/>
              <p:cNvCxnSpPr/>
              <p:nvPr/>
            </p:nvCxnSpPr>
            <p:spPr>
              <a:xfrm>
                <a:off x="685770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34" name="Google Shape;1534;p42"/>
          <p:cNvSpPr/>
          <p:nvPr/>
        </p:nvSpPr>
        <p:spPr>
          <a:xfrm rot="506393">
            <a:off x="6663495" y="3232410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42"/>
          <p:cNvSpPr/>
          <p:nvPr/>
        </p:nvSpPr>
        <p:spPr>
          <a:xfrm rot="506393">
            <a:off x="4149520" y="183297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6" name="Google Shape;1536;p42"/>
          <p:cNvGrpSpPr/>
          <p:nvPr/>
        </p:nvGrpSpPr>
        <p:grpSpPr>
          <a:xfrm>
            <a:off x="-485700" y="3781350"/>
            <a:ext cx="2154000" cy="2154000"/>
            <a:chOff x="-567300" y="4225075"/>
            <a:chExt cx="2154000" cy="2154000"/>
          </a:xfrm>
        </p:grpSpPr>
        <p:sp>
          <p:nvSpPr>
            <p:cNvPr id="1537" name="Google Shape;1537;p42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42"/>
          <p:cNvGrpSpPr/>
          <p:nvPr/>
        </p:nvGrpSpPr>
        <p:grpSpPr>
          <a:xfrm>
            <a:off x="8053375" y="603500"/>
            <a:ext cx="2154000" cy="2154000"/>
            <a:chOff x="-567300" y="4225075"/>
            <a:chExt cx="2154000" cy="2154000"/>
          </a:xfrm>
        </p:grpSpPr>
        <p:sp>
          <p:nvSpPr>
            <p:cNvPr id="1541" name="Google Shape;1541;p42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3"/>
          <p:cNvGrpSpPr/>
          <p:nvPr/>
        </p:nvGrpSpPr>
        <p:grpSpPr>
          <a:xfrm>
            <a:off x="-18357" y="0"/>
            <a:ext cx="9180713" cy="5143500"/>
            <a:chOff x="50" y="0"/>
            <a:chExt cx="9202800" cy="5143500"/>
          </a:xfrm>
        </p:grpSpPr>
        <p:cxnSp>
          <p:nvCxnSpPr>
            <p:cNvPr id="48" name="Google Shape;48;p3"/>
            <p:cNvCxnSpPr/>
            <p:nvPr/>
          </p:nvCxnSpPr>
          <p:spPr>
            <a:xfrm>
              <a:off x="4601450" y="-4028650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4601450" y="-3455894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4601450" y="-2883138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4601450" y="-2310381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4601450" y="-1737625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4601450" y="-1164869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4601450" y="-592113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4601450" y="-19356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6" name="Google Shape;56;p3"/>
            <p:cNvGrpSpPr/>
            <p:nvPr/>
          </p:nvGrpSpPr>
          <p:grpSpPr>
            <a:xfrm>
              <a:off x="573699" y="0"/>
              <a:ext cx="8018515" cy="5143500"/>
              <a:chOff x="457738" y="0"/>
              <a:chExt cx="6399964" cy="5143500"/>
            </a:xfrm>
          </p:grpSpPr>
          <p:cxnSp>
            <p:nvCxnSpPr>
              <p:cNvPr id="57" name="Google Shape;57;p3"/>
              <p:cNvCxnSpPr/>
              <p:nvPr/>
            </p:nvCxnSpPr>
            <p:spPr>
              <a:xfrm>
                <a:off x="45773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91487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137201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182915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228629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274343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320057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365771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411486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502914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548628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594342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640056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685770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2" name="Google Shape;72;p3"/>
          <p:cNvSpPr/>
          <p:nvPr/>
        </p:nvSpPr>
        <p:spPr>
          <a:xfrm rot="506393">
            <a:off x="997408" y="660735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506393">
            <a:off x="6259495" y="2757147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217800" y="2787075"/>
            <a:ext cx="5020200" cy="79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008075" y="882138"/>
            <a:ext cx="1491000" cy="1139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2217800" y="3917660"/>
            <a:ext cx="5020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3"/>
          <p:cNvGrpSpPr/>
          <p:nvPr/>
        </p:nvGrpSpPr>
        <p:grpSpPr>
          <a:xfrm>
            <a:off x="8011375" y="646900"/>
            <a:ext cx="2154000" cy="2154000"/>
            <a:chOff x="-567300" y="4225075"/>
            <a:chExt cx="2154000" cy="2154000"/>
          </a:xfrm>
        </p:grpSpPr>
        <p:sp>
          <p:nvSpPr>
            <p:cNvPr id="78" name="Google Shape;78;p3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369550" y="4305850"/>
            <a:ext cx="2154000" cy="2154000"/>
            <a:chOff x="-567300" y="4225075"/>
            <a:chExt cx="2154000" cy="2154000"/>
          </a:xfrm>
        </p:grpSpPr>
        <p:sp>
          <p:nvSpPr>
            <p:cNvPr id="82" name="Google Shape;82;p3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6"/>
          <p:cNvGrpSpPr/>
          <p:nvPr/>
        </p:nvGrpSpPr>
        <p:grpSpPr>
          <a:xfrm>
            <a:off x="-18357" y="0"/>
            <a:ext cx="9180713" cy="5143500"/>
            <a:chOff x="50" y="0"/>
            <a:chExt cx="9202800" cy="5143500"/>
          </a:xfrm>
        </p:grpSpPr>
        <p:cxnSp>
          <p:nvCxnSpPr>
            <p:cNvPr id="166" name="Google Shape;166;p6"/>
            <p:cNvCxnSpPr/>
            <p:nvPr/>
          </p:nvCxnSpPr>
          <p:spPr>
            <a:xfrm>
              <a:off x="4601450" y="-4028650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4601450" y="-3455894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601450" y="-2883138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601450" y="-2310381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601450" y="-1737625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4601450" y="-1164869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601450" y="-592113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4601450" y="-19356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4" name="Google Shape;174;p6"/>
            <p:cNvGrpSpPr/>
            <p:nvPr/>
          </p:nvGrpSpPr>
          <p:grpSpPr>
            <a:xfrm>
              <a:off x="573699" y="0"/>
              <a:ext cx="8018515" cy="5143500"/>
              <a:chOff x="457738" y="0"/>
              <a:chExt cx="6399964" cy="5143500"/>
            </a:xfrm>
          </p:grpSpPr>
          <p:cxnSp>
            <p:nvCxnSpPr>
              <p:cNvPr id="175" name="Google Shape;175;p6"/>
              <p:cNvCxnSpPr/>
              <p:nvPr/>
            </p:nvCxnSpPr>
            <p:spPr>
              <a:xfrm>
                <a:off x="45773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6"/>
              <p:cNvCxnSpPr/>
              <p:nvPr/>
            </p:nvCxnSpPr>
            <p:spPr>
              <a:xfrm>
                <a:off x="91487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6"/>
              <p:cNvCxnSpPr/>
              <p:nvPr/>
            </p:nvCxnSpPr>
            <p:spPr>
              <a:xfrm>
                <a:off x="137201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6"/>
              <p:cNvCxnSpPr/>
              <p:nvPr/>
            </p:nvCxnSpPr>
            <p:spPr>
              <a:xfrm>
                <a:off x="182915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6"/>
              <p:cNvCxnSpPr/>
              <p:nvPr/>
            </p:nvCxnSpPr>
            <p:spPr>
              <a:xfrm>
                <a:off x="228629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6"/>
              <p:cNvCxnSpPr/>
              <p:nvPr/>
            </p:nvCxnSpPr>
            <p:spPr>
              <a:xfrm>
                <a:off x="274343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6"/>
              <p:cNvCxnSpPr/>
              <p:nvPr/>
            </p:nvCxnSpPr>
            <p:spPr>
              <a:xfrm>
                <a:off x="320057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6"/>
              <p:cNvCxnSpPr/>
              <p:nvPr/>
            </p:nvCxnSpPr>
            <p:spPr>
              <a:xfrm>
                <a:off x="365771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6"/>
              <p:cNvCxnSpPr/>
              <p:nvPr/>
            </p:nvCxnSpPr>
            <p:spPr>
              <a:xfrm>
                <a:off x="411486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6"/>
              <p:cNvCxnSpPr/>
              <p:nvPr/>
            </p:nvCxnSpPr>
            <p:spPr>
              <a:xfrm>
                <a:off x="502914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>
                <a:off x="548628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>
                <a:off x="594342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>
                <a:off x="640056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>
                <a:off x="685770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479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"/>
          <p:cNvSpPr/>
          <p:nvPr/>
        </p:nvSpPr>
        <p:spPr>
          <a:xfrm rot="506393">
            <a:off x="7128195" y="3088422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"/>
          <p:cNvSpPr/>
          <p:nvPr/>
        </p:nvSpPr>
        <p:spPr>
          <a:xfrm rot="506393">
            <a:off x="245920" y="915822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6"/>
          <p:cNvGrpSpPr/>
          <p:nvPr/>
        </p:nvGrpSpPr>
        <p:grpSpPr>
          <a:xfrm>
            <a:off x="-1185550" y="4282525"/>
            <a:ext cx="2154000" cy="2154000"/>
            <a:chOff x="-567300" y="4225075"/>
            <a:chExt cx="2154000" cy="2154000"/>
          </a:xfrm>
        </p:grpSpPr>
        <p:sp>
          <p:nvSpPr>
            <p:cNvPr id="194" name="Google Shape;194;p6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8158750" y="-631900"/>
            <a:ext cx="2154000" cy="2154000"/>
            <a:chOff x="-567300" y="4225075"/>
            <a:chExt cx="2154000" cy="2154000"/>
          </a:xfrm>
        </p:grpSpPr>
        <p:sp>
          <p:nvSpPr>
            <p:cNvPr id="198" name="Google Shape;198;p6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7"/>
          <p:cNvGrpSpPr/>
          <p:nvPr/>
        </p:nvGrpSpPr>
        <p:grpSpPr>
          <a:xfrm>
            <a:off x="-18357" y="0"/>
            <a:ext cx="9180713" cy="5143500"/>
            <a:chOff x="50" y="0"/>
            <a:chExt cx="9202800" cy="5143500"/>
          </a:xfrm>
        </p:grpSpPr>
        <p:cxnSp>
          <p:nvCxnSpPr>
            <p:cNvPr id="203" name="Google Shape;203;p7"/>
            <p:cNvCxnSpPr/>
            <p:nvPr/>
          </p:nvCxnSpPr>
          <p:spPr>
            <a:xfrm>
              <a:off x="4601450" y="-4028650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4601450" y="-3455894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4601450" y="-2883138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4601450" y="-2310381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4601450" y="-1737625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4601450" y="-1164869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4601450" y="-592113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4601450" y="-19356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1" name="Google Shape;211;p7"/>
            <p:cNvGrpSpPr/>
            <p:nvPr/>
          </p:nvGrpSpPr>
          <p:grpSpPr>
            <a:xfrm>
              <a:off x="573699" y="0"/>
              <a:ext cx="8018515" cy="5143500"/>
              <a:chOff x="457738" y="0"/>
              <a:chExt cx="6399964" cy="5143500"/>
            </a:xfrm>
          </p:grpSpPr>
          <p:cxnSp>
            <p:nvCxnSpPr>
              <p:cNvPr id="212" name="Google Shape;212;p7"/>
              <p:cNvCxnSpPr/>
              <p:nvPr/>
            </p:nvCxnSpPr>
            <p:spPr>
              <a:xfrm>
                <a:off x="45773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7"/>
              <p:cNvCxnSpPr/>
              <p:nvPr/>
            </p:nvCxnSpPr>
            <p:spPr>
              <a:xfrm>
                <a:off x="91487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7"/>
              <p:cNvCxnSpPr/>
              <p:nvPr/>
            </p:nvCxnSpPr>
            <p:spPr>
              <a:xfrm>
                <a:off x="137201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7"/>
              <p:cNvCxnSpPr/>
              <p:nvPr/>
            </p:nvCxnSpPr>
            <p:spPr>
              <a:xfrm>
                <a:off x="182915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7"/>
              <p:cNvCxnSpPr/>
              <p:nvPr/>
            </p:nvCxnSpPr>
            <p:spPr>
              <a:xfrm>
                <a:off x="228629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7"/>
              <p:cNvCxnSpPr/>
              <p:nvPr/>
            </p:nvCxnSpPr>
            <p:spPr>
              <a:xfrm>
                <a:off x="274343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7"/>
              <p:cNvCxnSpPr/>
              <p:nvPr/>
            </p:nvCxnSpPr>
            <p:spPr>
              <a:xfrm>
                <a:off x="320057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7"/>
              <p:cNvCxnSpPr/>
              <p:nvPr/>
            </p:nvCxnSpPr>
            <p:spPr>
              <a:xfrm>
                <a:off x="365771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7"/>
              <p:cNvCxnSpPr/>
              <p:nvPr/>
            </p:nvCxnSpPr>
            <p:spPr>
              <a:xfrm>
                <a:off x="411486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7"/>
              <p:cNvCxnSpPr/>
              <p:nvPr/>
            </p:nvCxnSpPr>
            <p:spPr>
              <a:xfrm>
                <a:off x="502914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7"/>
              <p:cNvCxnSpPr/>
              <p:nvPr/>
            </p:nvCxnSpPr>
            <p:spPr>
              <a:xfrm>
                <a:off x="548628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7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7"/>
              <p:cNvCxnSpPr/>
              <p:nvPr/>
            </p:nvCxnSpPr>
            <p:spPr>
              <a:xfrm>
                <a:off x="594342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7"/>
              <p:cNvCxnSpPr/>
              <p:nvPr/>
            </p:nvCxnSpPr>
            <p:spPr>
              <a:xfrm>
                <a:off x="640056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>
                <a:off x="685770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7" name="Google Shape;227;p7"/>
          <p:cNvSpPr txBox="1">
            <a:spLocks noGrp="1"/>
          </p:cNvSpPr>
          <p:nvPr>
            <p:ph type="body" idx="1"/>
          </p:nvPr>
        </p:nvSpPr>
        <p:spPr>
          <a:xfrm>
            <a:off x="2475150" y="1500716"/>
            <a:ext cx="4193700" cy="25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naheim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228" name="Google Shape;228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479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7"/>
          <p:cNvSpPr/>
          <p:nvPr/>
        </p:nvSpPr>
        <p:spPr>
          <a:xfrm rot="506393">
            <a:off x="5842320" y="1250097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"/>
          <p:cNvSpPr/>
          <p:nvPr/>
        </p:nvSpPr>
        <p:spPr>
          <a:xfrm rot="506393">
            <a:off x="140170" y="2821722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7"/>
          <p:cNvGrpSpPr/>
          <p:nvPr/>
        </p:nvGrpSpPr>
        <p:grpSpPr>
          <a:xfrm>
            <a:off x="5271550" y="4395900"/>
            <a:ext cx="2154000" cy="2154000"/>
            <a:chOff x="-567300" y="4225075"/>
            <a:chExt cx="2154000" cy="2154000"/>
          </a:xfrm>
        </p:grpSpPr>
        <p:sp>
          <p:nvSpPr>
            <p:cNvPr id="232" name="Google Shape;232;p7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-869650" y="-612675"/>
            <a:ext cx="2154000" cy="2154000"/>
            <a:chOff x="-567300" y="4225075"/>
            <a:chExt cx="2154000" cy="2154000"/>
          </a:xfrm>
        </p:grpSpPr>
        <p:sp>
          <p:nvSpPr>
            <p:cNvPr id="236" name="Google Shape;236;p7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9"/>
          <p:cNvGrpSpPr/>
          <p:nvPr/>
        </p:nvGrpSpPr>
        <p:grpSpPr>
          <a:xfrm>
            <a:off x="-18357" y="0"/>
            <a:ext cx="9180713" cy="5143500"/>
            <a:chOff x="50" y="0"/>
            <a:chExt cx="9202800" cy="5143500"/>
          </a:xfrm>
        </p:grpSpPr>
        <p:cxnSp>
          <p:nvCxnSpPr>
            <p:cNvPr id="278" name="Google Shape;278;p9"/>
            <p:cNvCxnSpPr/>
            <p:nvPr/>
          </p:nvCxnSpPr>
          <p:spPr>
            <a:xfrm>
              <a:off x="4601450" y="-4028650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4601450" y="-3455894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4601450" y="-2883138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4601450" y="-2310381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4601450" y="-1737625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4601450" y="-1164869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4601450" y="-592113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4601450" y="-19356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6" name="Google Shape;286;p9"/>
            <p:cNvGrpSpPr/>
            <p:nvPr/>
          </p:nvGrpSpPr>
          <p:grpSpPr>
            <a:xfrm>
              <a:off x="573699" y="0"/>
              <a:ext cx="8018515" cy="5143500"/>
              <a:chOff x="457738" y="0"/>
              <a:chExt cx="6399964" cy="5143500"/>
            </a:xfrm>
          </p:grpSpPr>
          <p:cxnSp>
            <p:nvCxnSpPr>
              <p:cNvPr id="287" name="Google Shape;287;p9"/>
              <p:cNvCxnSpPr/>
              <p:nvPr/>
            </p:nvCxnSpPr>
            <p:spPr>
              <a:xfrm>
                <a:off x="45773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9"/>
              <p:cNvCxnSpPr/>
              <p:nvPr/>
            </p:nvCxnSpPr>
            <p:spPr>
              <a:xfrm>
                <a:off x="91487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9"/>
              <p:cNvCxnSpPr/>
              <p:nvPr/>
            </p:nvCxnSpPr>
            <p:spPr>
              <a:xfrm>
                <a:off x="137201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9"/>
              <p:cNvCxnSpPr/>
              <p:nvPr/>
            </p:nvCxnSpPr>
            <p:spPr>
              <a:xfrm>
                <a:off x="182915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9"/>
              <p:cNvCxnSpPr/>
              <p:nvPr/>
            </p:nvCxnSpPr>
            <p:spPr>
              <a:xfrm>
                <a:off x="228629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9"/>
              <p:cNvCxnSpPr/>
              <p:nvPr/>
            </p:nvCxnSpPr>
            <p:spPr>
              <a:xfrm>
                <a:off x="274343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9"/>
              <p:cNvCxnSpPr/>
              <p:nvPr/>
            </p:nvCxnSpPr>
            <p:spPr>
              <a:xfrm>
                <a:off x="320057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9"/>
              <p:cNvCxnSpPr/>
              <p:nvPr/>
            </p:nvCxnSpPr>
            <p:spPr>
              <a:xfrm>
                <a:off x="365771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9"/>
              <p:cNvCxnSpPr/>
              <p:nvPr/>
            </p:nvCxnSpPr>
            <p:spPr>
              <a:xfrm>
                <a:off x="411486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9"/>
              <p:cNvCxnSpPr/>
              <p:nvPr/>
            </p:nvCxnSpPr>
            <p:spPr>
              <a:xfrm>
                <a:off x="502914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9"/>
              <p:cNvCxnSpPr/>
              <p:nvPr/>
            </p:nvCxnSpPr>
            <p:spPr>
              <a:xfrm>
                <a:off x="548628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9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9"/>
              <p:cNvCxnSpPr/>
              <p:nvPr/>
            </p:nvCxnSpPr>
            <p:spPr>
              <a:xfrm>
                <a:off x="594342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9"/>
              <p:cNvCxnSpPr/>
              <p:nvPr/>
            </p:nvCxnSpPr>
            <p:spPr>
              <a:xfrm>
                <a:off x="640056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9"/>
              <p:cNvCxnSpPr/>
              <p:nvPr/>
            </p:nvCxnSpPr>
            <p:spPr>
              <a:xfrm>
                <a:off x="685770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2" name="Google Shape;302;p9"/>
          <p:cNvSpPr txBox="1">
            <a:spLocks noGrp="1"/>
          </p:cNvSpPr>
          <p:nvPr>
            <p:ph type="title"/>
          </p:nvPr>
        </p:nvSpPr>
        <p:spPr>
          <a:xfrm>
            <a:off x="2721750" y="1460500"/>
            <a:ext cx="3700500" cy="7215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subTitle" idx="1"/>
          </p:nvPr>
        </p:nvSpPr>
        <p:spPr>
          <a:xfrm>
            <a:off x="2721750" y="2193475"/>
            <a:ext cx="3700500" cy="15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4" name="Google Shape;304;p9"/>
          <p:cNvSpPr/>
          <p:nvPr/>
        </p:nvSpPr>
        <p:spPr>
          <a:xfrm rot="506393">
            <a:off x="4554308" y="425735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"/>
          <p:cNvSpPr/>
          <p:nvPr/>
        </p:nvSpPr>
        <p:spPr>
          <a:xfrm rot="506393">
            <a:off x="5886395" y="3056522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9"/>
          <p:cNvGrpSpPr/>
          <p:nvPr/>
        </p:nvGrpSpPr>
        <p:grpSpPr>
          <a:xfrm>
            <a:off x="7816475" y="-774250"/>
            <a:ext cx="2154000" cy="2154000"/>
            <a:chOff x="-567300" y="4225075"/>
            <a:chExt cx="2154000" cy="2154000"/>
          </a:xfrm>
        </p:grpSpPr>
        <p:sp>
          <p:nvSpPr>
            <p:cNvPr id="307" name="Google Shape;307;p9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3931575" y="4150500"/>
            <a:ext cx="2154000" cy="2154000"/>
            <a:chOff x="-567300" y="4225075"/>
            <a:chExt cx="2154000" cy="2154000"/>
          </a:xfrm>
        </p:grpSpPr>
        <p:sp>
          <p:nvSpPr>
            <p:cNvPr id="311" name="Google Shape;311;p9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14"/>
          <p:cNvGrpSpPr/>
          <p:nvPr/>
        </p:nvGrpSpPr>
        <p:grpSpPr>
          <a:xfrm>
            <a:off x="-18357" y="0"/>
            <a:ext cx="9180713" cy="5143500"/>
            <a:chOff x="50" y="0"/>
            <a:chExt cx="9202800" cy="5143500"/>
          </a:xfrm>
        </p:grpSpPr>
        <p:cxnSp>
          <p:nvCxnSpPr>
            <p:cNvPr id="419" name="Google Shape;419;p14"/>
            <p:cNvCxnSpPr/>
            <p:nvPr/>
          </p:nvCxnSpPr>
          <p:spPr>
            <a:xfrm>
              <a:off x="4601450" y="-4028650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>
              <a:off x="4601450" y="-3455894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>
              <a:off x="4601450" y="-2883138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>
              <a:off x="4601450" y="-2310381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>
              <a:off x="4601450" y="-1737625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>
              <a:off x="4601450" y="-1164869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>
              <a:off x="4601450" y="-592113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>
              <a:off x="4601450" y="-19356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7" name="Google Shape;427;p14"/>
            <p:cNvGrpSpPr/>
            <p:nvPr/>
          </p:nvGrpSpPr>
          <p:grpSpPr>
            <a:xfrm>
              <a:off x="573699" y="0"/>
              <a:ext cx="8018515" cy="5143500"/>
              <a:chOff x="457738" y="0"/>
              <a:chExt cx="6399964" cy="5143500"/>
            </a:xfrm>
          </p:grpSpPr>
          <p:cxnSp>
            <p:nvCxnSpPr>
              <p:cNvPr id="428" name="Google Shape;428;p14"/>
              <p:cNvCxnSpPr/>
              <p:nvPr/>
            </p:nvCxnSpPr>
            <p:spPr>
              <a:xfrm>
                <a:off x="45773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4"/>
              <p:cNvCxnSpPr/>
              <p:nvPr/>
            </p:nvCxnSpPr>
            <p:spPr>
              <a:xfrm>
                <a:off x="91487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4"/>
              <p:cNvCxnSpPr/>
              <p:nvPr/>
            </p:nvCxnSpPr>
            <p:spPr>
              <a:xfrm>
                <a:off x="137201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14"/>
              <p:cNvCxnSpPr/>
              <p:nvPr/>
            </p:nvCxnSpPr>
            <p:spPr>
              <a:xfrm>
                <a:off x="182915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4"/>
              <p:cNvCxnSpPr/>
              <p:nvPr/>
            </p:nvCxnSpPr>
            <p:spPr>
              <a:xfrm>
                <a:off x="228629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4"/>
              <p:cNvCxnSpPr/>
              <p:nvPr/>
            </p:nvCxnSpPr>
            <p:spPr>
              <a:xfrm>
                <a:off x="274343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4"/>
              <p:cNvCxnSpPr/>
              <p:nvPr/>
            </p:nvCxnSpPr>
            <p:spPr>
              <a:xfrm>
                <a:off x="320057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4"/>
              <p:cNvCxnSpPr/>
              <p:nvPr/>
            </p:nvCxnSpPr>
            <p:spPr>
              <a:xfrm>
                <a:off x="365771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4"/>
              <p:cNvCxnSpPr/>
              <p:nvPr/>
            </p:nvCxnSpPr>
            <p:spPr>
              <a:xfrm>
                <a:off x="411486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4"/>
              <p:cNvCxnSpPr/>
              <p:nvPr/>
            </p:nvCxnSpPr>
            <p:spPr>
              <a:xfrm>
                <a:off x="502914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4"/>
              <p:cNvCxnSpPr/>
              <p:nvPr/>
            </p:nvCxnSpPr>
            <p:spPr>
              <a:xfrm>
                <a:off x="548628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4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4"/>
              <p:cNvCxnSpPr/>
              <p:nvPr/>
            </p:nvCxnSpPr>
            <p:spPr>
              <a:xfrm>
                <a:off x="594342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4"/>
              <p:cNvCxnSpPr/>
              <p:nvPr/>
            </p:nvCxnSpPr>
            <p:spPr>
              <a:xfrm>
                <a:off x="640056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4"/>
              <p:cNvCxnSpPr/>
              <p:nvPr/>
            </p:nvCxnSpPr>
            <p:spPr>
              <a:xfrm>
                <a:off x="685770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43" name="Google Shape;443;p14"/>
          <p:cNvSpPr txBox="1">
            <a:spLocks noGrp="1"/>
          </p:cNvSpPr>
          <p:nvPr>
            <p:ph type="title"/>
          </p:nvPr>
        </p:nvSpPr>
        <p:spPr>
          <a:xfrm>
            <a:off x="2643750" y="1326888"/>
            <a:ext cx="3856500" cy="1027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1"/>
          </p:nvPr>
        </p:nvSpPr>
        <p:spPr>
          <a:xfrm>
            <a:off x="2643750" y="2583625"/>
            <a:ext cx="38565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4"/>
          <p:cNvSpPr/>
          <p:nvPr/>
        </p:nvSpPr>
        <p:spPr>
          <a:xfrm rot="506393">
            <a:off x="1085295" y="2808760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"/>
          <p:cNvSpPr/>
          <p:nvPr/>
        </p:nvSpPr>
        <p:spPr>
          <a:xfrm rot="506393">
            <a:off x="6168970" y="451597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4"/>
          <p:cNvGrpSpPr/>
          <p:nvPr/>
        </p:nvGrpSpPr>
        <p:grpSpPr>
          <a:xfrm>
            <a:off x="-783475" y="-815950"/>
            <a:ext cx="2154000" cy="2154000"/>
            <a:chOff x="-567300" y="4225075"/>
            <a:chExt cx="2154000" cy="2154000"/>
          </a:xfrm>
        </p:grpSpPr>
        <p:sp>
          <p:nvSpPr>
            <p:cNvPr id="448" name="Google Shape;448;p14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14"/>
          <p:cNvGrpSpPr/>
          <p:nvPr/>
        </p:nvGrpSpPr>
        <p:grpSpPr>
          <a:xfrm>
            <a:off x="7943650" y="2145500"/>
            <a:ext cx="2154000" cy="2154000"/>
            <a:chOff x="-567300" y="4225075"/>
            <a:chExt cx="2154000" cy="2154000"/>
          </a:xfrm>
        </p:grpSpPr>
        <p:sp>
          <p:nvSpPr>
            <p:cNvPr id="452" name="Google Shape;452;p14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7"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29"/>
          <p:cNvGrpSpPr/>
          <p:nvPr/>
        </p:nvGrpSpPr>
        <p:grpSpPr>
          <a:xfrm>
            <a:off x="-18357" y="0"/>
            <a:ext cx="9180713" cy="5143500"/>
            <a:chOff x="50" y="0"/>
            <a:chExt cx="9202800" cy="5143500"/>
          </a:xfrm>
        </p:grpSpPr>
        <p:cxnSp>
          <p:nvCxnSpPr>
            <p:cNvPr id="1018" name="Google Shape;1018;p29"/>
            <p:cNvCxnSpPr/>
            <p:nvPr/>
          </p:nvCxnSpPr>
          <p:spPr>
            <a:xfrm>
              <a:off x="4601450" y="-4028650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9"/>
            <p:cNvCxnSpPr/>
            <p:nvPr/>
          </p:nvCxnSpPr>
          <p:spPr>
            <a:xfrm>
              <a:off x="4601450" y="-3455894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9"/>
            <p:cNvCxnSpPr/>
            <p:nvPr/>
          </p:nvCxnSpPr>
          <p:spPr>
            <a:xfrm>
              <a:off x="4601450" y="-2883138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9"/>
            <p:cNvCxnSpPr/>
            <p:nvPr/>
          </p:nvCxnSpPr>
          <p:spPr>
            <a:xfrm>
              <a:off x="4601450" y="-2310381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9"/>
            <p:cNvCxnSpPr/>
            <p:nvPr/>
          </p:nvCxnSpPr>
          <p:spPr>
            <a:xfrm>
              <a:off x="4601450" y="-1737625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9"/>
            <p:cNvCxnSpPr/>
            <p:nvPr/>
          </p:nvCxnSpPr>
          <p:spPr>
            <a:xfrm>
              <a:off x="4601450" y="-1164869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9"/>
            <p:cNvCxnSpPr/>
            <p:nvPr/>
          </p:nvCxnSpPr>
          <p:spPr>
            <a:xfrm>
              <a:off x="4601450" y="-592113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9"/>
            <p:cNvCxnSpPr/>
            <p:nvPr/>
          </p:nvCxnSpPr>
          <p:spPr>
            <a:xfrm>
              <a:off x="4601450" y="-19356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26" name="Google Shape;1026;p29"/>
            <p:cNvGrpSpPr/>
            <p:nvPr/>
          </p:nvGrpSpPr>
          <p:grpSpPr>
            <a:xfrm>
              <a:off x="573699" y="0"/>
              <a:ext cx="8018515" cy="5143500"/>
              <a:chOff x="457738" y="0"/>
              <a:chExt cx="6399964" cy="5143500"/>
            </a:xfrm>
          </p:grpSpPr>
          <p:cxnSp>
            <p:nvCxnSpPr>
              <p:cNvPr id="1027" name="Google Shape;1027;p29"/>
              <p:cNvCxnSpPr/>
              <p:nvPr/>
            </p:nvCxnSpPr>
            <p:spPr>
              <a:xfrm>
                <a:off x="45773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29"/>
              <p:cNvCxnSpPr/>
              <p:nvPr/>
            </p:nvCxnSpPr>
            <p:spPr>
              <a:xfrm>
                <a:off x="91487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29"/>
              <p:cNvCxnSpPr/>
              <p:nvPr/>
            </p:nvCxnSpPr>
            <p:spPr>
              <a:xfrm>
                <a:off x="137201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29"/>
              <p:cNvCxnSpPr/>
              <p:nvPr/>
            </p:nvCxnSpPr>
            <p:spPr>
              <a:xfrm>
                <a:off x="182915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29"/>
              <p:cNvCxnSpPr/>
              <p:nvPr/>
            </p:nvCxnSpPr>
            <p:spPr>
              <a:xfrm>
                <a:off x="228629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29"/>
              <p:cNvCxnSpPr/>
              <p:nvPr/>
            </p:nvCxnSpPr>
            <p:spPr>
              <a:xfrm>
                <a:off x="274343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29"/>
              <p:cNvCxnSpPr/>
              <p:nvPr/>
            </p:nvCxnSpPr>
            <p:spPr>
              <a:xfrm>
                <a:off x="320057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29"/>
              <p:cNvCxnSpPr/>
              <p:nvPr/>
            </p:nvCxnSpPr>
            <p:spPr>
              <a:xfrm>
                <a:off x="365771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29"/>
              <p:cNvCxnSpPr/>
              <p:nvPr/>
            </p:nvCxnSpPr>
            <p:spPr>
              <a:xfrm>
                <a:off x="411486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29"/>
              <p:cNvCxnSpPr/>
              <p:nvPr/>
            </p:nvCxnSpPr>
            <p:spPr>
              <a:xfrm>
                <a:off x="502914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29"/>
              <p:cNvCxnSpPr/>
              <p:nvPr/>
            </p:nvCxnSpPr>
            <p:spPr>
              <a:xfrm>
                <a:off x="548628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29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29"/>
              <p:cNvCxnSpPr/>
              <p:nvPr/>
            </p:nvCxnSpPr>
            <p:spPr>
              <a:xfrm>
                <a:off x="594342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29"/>
              <p:cNvCxnSpPr/>
              <p:nvPr/>
            </p:nvCxnSpPr>
            <p:spPr>
              <a:xfrm>
                <a:off x="640056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29"/>
              <p:cNvCxnSpPr/>
              <p:nvPr/>
            </p:nvCxnSpPr>
            <p:spPr>
              <a:xfrm>
                <a:off x="685770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42" name="Google Shape;1042;p29"/>
          <p:cNvSpPr/>
          <p:nvPr/>
        </p:nvSpPr>
        <p:spPr>
          <a:xfrm rot="506393">
            <a:off x="4554308" y="425735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rot="506393">
            <a:off x="983470" y="2830597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 txBox="1">
            <a:spLocks noGrp="1"/>
          </p:cNvSpPr>
          <p:nvPr>
            <p:ph type="title"/>
          </p:nvPr>
        </p:nvSpPr>
        <p:spPr>
          <a:xfrm>
            <a:off x="3725050" y="2139118"/>
            <a:ext cx="3891300" cy="79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5" name="Google Shape;1045;p29"/>
          <p:cNvSpPr txBox="1">
            <a:spLocks noGrp="1"/>
          </p:cNvSpPr>
          <p:nvPr>
            <p:ph type="title" idx="2" hasCustomPrompt="1"/>
          </p:nvPr>
        </p:nvSpPr>
        <p:spPr>
          <a:xfrm>
            <a:off x="1460025" y="2002025"/>
            <a:ext cx="1491000" cy="1139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6" name="Google Shape;1046;p29"/>
          <p:cNvSpPr txBox="1">
            <a:spLocks noGrp="1"/>
          </p:cNvSpPr>
          <p:nvPr>
            <p:ph type="subTitle" idx="1"/>
          </p:nvPr>
        </p:nvSpPr>
        <p:spPr>
          <a:xfrm>
            <a:off x="3468675" y="3135525"/>
            <a:ext cx="5020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>
            <a:off x="7816475" y="-774250"/>
            <a:ext cx="2154000" cy="2154000"/>
            <a:chOff x="-567300" y="4225075"/>
            <a:chExt cx="2154000" cy="2154000"/>
          </a:xfrm>
        </p:grpSpPr>
        <p:sp>
          <p:nvSpPr>
            <p:cNvPr id="1048" name="Google Shape;1048;p29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29"/>
          <p:cNvGrpSpPr/>
          <p:nvPr/>
        </p:nvGrpSpPr>
        <p:grpSpPr>
          <a:xfrm>
            <a:off x="3719725" y="4256425"/>
            <a:ext cx="2154000" cy="2154000"/>
            <a:chOff x="-567300" y="4225075"/>
            <a:chExt cx="2154000" cy="2154000"/>
          </a:xfrm>
        </p:grpSpPr>
        <p:sp>
          <p:nvSpPr>
            <p:cNvPr id="1052" name="Google Shape;1052;p29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3" name="Google Shape;1473;p41"/>
          <p:cNvGrpSpPr/>
          <p:nvPr/>
        </p:nvGrpSpPr>
        <p:grpSpPr>
          <a:xfrm>
            <a:off x="-18357" y="0"/>
            <a:ext cx="9180713" cy="5143500"/>
            <a:chOff x="50" y="0"/>
            <a:chExt cx="9202800" cy="5143500"/>
          </a:xfrm>
        </p:grpSpPr>
        <p:cxnSp>
          <p:nvCxnSpPr>
            <p:cNvPr id="1474" name="Google Shape;1474;p41"/>
            <p:cNvCxnSpPr/>
            <p:nvPr/>
          </p:nvCxnSpPr>
          <p:spPr>
            <a:xfrm>
              <a:off x="4601450" y="-4028650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41"/>
            <p:cNvCxnSpPr/>
            <p:nvPr/>
          </p:nvCxnSpPr>
          <p:spPr>
            <a:xfrm>
              <a:off x="4601450" y="-3455894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41"/>
            <p:cNvCxnSpPr/>
            <p:nvPr/>
          </p:nvCxnSpPr>
          <p:spPr>
            <a:xfrm>
              <a:off x="4601450" y="-2883138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41"/>
            <p:cNvCxnSpPr/>
            <p:nvPr/>
          </p:nvCxnSpPr>
          <p:spPr>
            <a:xfrm>
              <a:off x="4601450" y="-2310381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41"/>
            <p:cNvCxnSpPr/>
            <p:nvPr/>
          </p:nvCxnSpPr>
          <p:spPr>
            <a:xfrm>
              <a:off x="4601450" y="-1737625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41"/>
            <p:cNvCxnSpPr/>
            <p:nvPr/>
          </p:nvCxnSpPr>
          <p:spPr>
            <a:xfrm>
              <a:off x="4601450" y="-1164869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41"/>
            <p:cNvCxnSpPr/>
            <p:nvPr/>
          </p:nvCxnSpPr>
          <p:spPr>
            <a:xfrm>
              <a:off x="4601450" y="-592113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41"/>
            <p:cNvCxnSpPr/>
            <p:nvPr/>
          </p:nvCxnSpPr>
          <p:spPr>
            <a:xfrm>
              <a:off x="4601450" y="-19356"/>
              <a:ext cx="0" cy="920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2" name="Google Shape;1482;p41"/>
            <p:cNvGrpSpPr/>
            <p:nvPr/>
          </p:nvGrpSpPr>
          <p:grpSpPr>
            <a:xfrm>
              <a:off x="573699" y="0"/>
              <a:ext cx="8018515" cy="5143500"/>
              <a:chOff x="457738" y="0"/>
              <a:chExt cx="6399964" cy="5143500"/>
            </a:xfrm>
          </p:grpSpPr>
          <p:cxnSp>
            <p:nvCxnSpPr>
              <p:cNvPr id="1483" name="Google Shape;1483;p41"/>
              <p:cNvCxnSpPr/>
              <p:nvPr/>
            </p:nvCxnSpPr>
            <p:spPr>
              <a:xfrm>
                <a:off x="45773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41"/>
              <p:cNvCxnSpPr/>
              <p:nvPr/>
            </p:nvCxnSpPr>
            <p:spPr>
              <a:xfrm>
                <a:off x="91487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41"/>
              <p:cNvCxnSpPr/>
              <p:nvPr/>
            </p:nvCxnSpPr>
            <p:spPr>
              <a:xfrm>
                <a:off x="137201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41"/>
              <p:cNvCxnSpPr/>
              <p:nvPr/>
            </p:nvCxnSpPr>
            <p:spPr>
              <a:xfrm>
                <a:off x="1829158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41"/>
              <p:cNvCxnSpPr/>
              <p:nvPr/>
            </p:nvCxnSpPr>
            <p:spPr>
              <a:xfrm>
                <a:off x="228629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41"/>
              <p:cNvCxnSpPr/>
              <p:nvPr/>
            </p:nvCxnSpPr>
            <p:spPr>
              <a:xfrm>
                <a:off x="274343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41"/>
              <p:cNvCxnSpPr/>
              <p:nvPr/>
            </p:nvCxnSpPr>
            <p:spPr>
              <a:xfrm>
                <a:off x="320057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41"/>
              <p:cNvCxnSpPr/>
              <p:nvPr/>
            </p:nvCxnSpPr>
            <p:spPr>
              <a:xfrm>
                <a:off x="3657719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41"/>
              <p:cNvCxnSpPr/>
              <p:nvPr/>
            </p:nvCxnSpPr>
            <p:spPr>
              <a:xfrm>
                <a:off x="411486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41"/>
              <p:cNvCxnSpPr/>
              <p:nvPr/>
            </p:nvCxnSpPr>
            <p:spPr>
              <a:xfrm>
                <a:off x="502914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41"/>
              <p:cNvCxnSpPr/>
              <p:nvPr/>
            </p:nvCxnSpPr>
            <p:spPr>
              <a:xfrm>
                <a:off x="548628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41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41"/>
              <p:cNvCxnSpPr/>
              <p:nvPr/>
            </p:nvCxnSpPr>
            <p:spPr>
              <a:xfrm>
                <a:off x="594342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41"/>
              <p:cNvCxnSpPr/>
              <p:nvPr/>
            </p:nvCxnSpPr>
            <p:spPr>
              <a:xfrm>
                <a:off x="640056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41"/>
              <p:cNvCxnSpPr/>
              <p:nvPr/>
            </p:nvCxnSpPr>
            <p:spPr>
              <a:xfrm>
                <a:off x="6857701" y="0"/>
                <a:ext cx="0" cy="514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98" name="Google Shape;1498;p41"/>
          <p:cNvSpPr/>
          <p:nvPr/>
        </p:nvSpPr>
        <p:spPr>
          <a:xfrm rot="506393">
            <a:off x="7128195" y="3088422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41"/>
          <p:cNvSpPr/>
          <p:nvPr/>
        </p:nvSpPr>
        <p:spPr>
          <a:xfrm rot="506393">
            <a:off x="245920" y="915822"/>
            <a:ext cx="1804846" cy="1837347"/>
          </a:xfrm>
          <a:prstGeom prst="star8">
            <a:avLst>
              <a:gd name="adj" fmla="val 25023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0" name="Google Shape;1500;p41"/>
          <p:cNvGrpSpPr/>
          <p:nvPr/>
        </p:nvGrpSpPr>
        <p:grpSpPr>
          <a:xfrm>
            <a:off x="1884075" y="4155500"/>
            <a:ext cx="2154000" cy="2154000"/>
            <a:chOff x="-567300" y="4225075"/>
            <a:chExt cx="2154000" cy="2154000"/>
          </a:xfrm>
        </p:grpSpPr>
        <p:sp>
          <p:nvSpPr>
            <p:cNvPr id="1501" name="Google Shape;1501;p41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1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1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" name="Google Shape;1504;p41"/>
          <p:cNvGrpSpPr/>
          <p:nvPr/>
        </p:nvGrpSpPr>
        <p:grpSpPr>
          <a:xfrm>
            <a:off x="5895275" y="-1127225"/>
            <a:ext cx="2154000" cy="2154000"/>
            <a:chOff x="-567300" y="4225075"/>
            <a:chExt cx="2154000" cy="2154000"/>
          </a:xfrm>
        </p:grpSpPr>
        <p:sp>
          <p:nvSpPr>
            <p:cNvPr id="1505" name="Google Shape;1505;p41"/>
            <p:cNvSpPr/>
            <p:nvPr/>
          </p:nvSpPr>
          <p:spPr>
            <a:xfrm>
              <a:off x="-567300" y="4225075"/>
              <a:ext cx="2154000" cy="2154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1"/>
            <p:cNvSpPr/>
            <p:nvPr/>
          </p:nvSpPr>
          <p:spPr>
            <a:xfrm>
              <a:off x="-331650" y="4460725"/>
              <a:ext cx="1682700" cy="1682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-92125" y="4700250"/>
              <a:ext cx="1203600" cy="120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Black"/>
              <a:buNone/>
              <a:defRPr sz="33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Black"/>
              <a:buNone/>
              <a:defRPr sz="33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Black"/>
              <a:buNone/>
              <a:defRPr sz="33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Black"/>
              <a:buNone/>
              <a:defRPr sz="33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Black"/>
              <a:buNone/>
              <a:defRPr sz="33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Black"/>
              <a:buNone/>
              <a:defRPr sz="33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Black"/>
              <a:buNone/>
              <a:defRPr sz="33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Black"/>
              <a:buNone/>
              <a:defRPr sz="33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Black"/>
              <a:buNone/>
              <a:defRPr sz="33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017650"/>
            <a:ext cx="7713000" cy="3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60" r:id="rId7"/>
    <p:sldLayoutId id="2147483675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4" name="Google Shape;1554;p46"/>
          <p:cNvGrpSpPr/>
          <p:nvPr/>
        </p:nvGrpSpPr>
        <p:grpSpPr>
          <a:xfrm>
            <a:off x="595475" y="564038"/>
            <a:ext cx="6673950" cy="2656812"/>
            <a:chOff x="595475" y="564038"/>
            <a:chExt cx="6673950" cy="2656812"/>
          </a:xfrm>
        </p:grpSpPr>
        <p:sp>
          <p:nvSpPr>
            <p:cNvPr id="1555" name="Google Shape;1555;p46"/>
            <p:cNvSpPr/>
            <p:nvPr/>
          </p:nvSpPr>
          <p:spPr>
            <a:xfrm>
              <a:off x="1168625" y="564038"/>
              <a:ext cx="6100800" cy="2019600"/>
            </a:xfrm>
            <a:prstGeom prst="roundRect">
              <a:avLst>
                <a:gd name="adj" fmla="val 7459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6"/>
            <p:cNvSpPr/>
            <p:nvPr/>
          </p:nvSpPr>
          <p:spPr>
            <a:xfrm>
              <a:off x="1016225" y="720178"/>
              <a:ext cx="6100800" cy="2019600"/>
            </a:xfrm>
            <a:prstGeom prst="roundRect">
              <a:avLst>
                <a:gd name="adj" fmla="val 7459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7" name="Google Shape;1557;p46"/>
            <p:cNvGrpSpPr/>
            <p:nvPr/>
          </p:nvGrpSpPr>
          <p:grpSpPr>
            <a:xfrm>
              <a:off x="595475" y="880068"/>
              <a:ext cx="6369150" cy="2340782"/>
              <a:chOff x="595475" y="1032468"/>
              <a:chExt cx="6369150" cy="2340782"/>
            </a:xfrm>
          </p:grpSpPr>
          <p:sp>
            <p:nvSpPr>
              <p:cNvPr id="1558" name="Google Shape;1558;p46"/>
              <p:cNvSpPr/>
              <p:nvPr/>
            </p:nvSpPr>
            <p:spPr>
              <a:xfrm>
                <a:off x="863825" y="1032468"/>
                <a:ext cx="6100800" cy="2019600"/>
              </a:xfrm>
              <a:prstGeom prst="roundRect">
                <a:avLst>
                  <a:gd name="adj" fmla="val 7459"/>
                </a:avLst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6"/>
              <p:cNvSpPr/>
              <p:nvPr/>
            </p:nvSpPr>
            <p:spPr>
              <a:xfrm>
                <a:off x="729650" y="1196246"/>
                <a:ext cx="6100800" cy="2019600"/>
              </a:xfrm>
              <a:prstGeom prst="roundRect">
                <a:avLst>
                  <a:gd name="adj" fmla="val 7459"/>
                </a:avLst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6"/>
              <p:cNvSpPr/>
              <p:nvPr/>
            </p:nvSpPr>
            <p:spPr>
              <a:xfrm>
                <a:off x="595475" y="1353650"/>
                <a:ext cx="6100800" cy="2019600"/>
              </a:xfrm>
              <a:prstGeom prst="roundRect">
                <a:avLst>
                  <a:gd name="adj" fmla="val 7459"/>
                </a:avLst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1" name="Google Shape;1561;p46"/>
          <p:cNvSpPr txBox="1">
            <a:spLocks noGrp="1"/>
          </p:cNvSpPr>
          <p:nvPr>
            <p:ph type="ctrTitle"/>
          </p:nvPr>
        </p:nvSpPr>
        <p:spPr>
          <a:xfrm>
            <a:off x="758371" y="1519601"/>
            <a:ext cx="5776800" cy="159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spcAft>
                <a:spcPts val="200"/>
              </a:spcAft>
            </a:pPr>
            <a:r>
              <a:rPr lang="es-ES" sz="2400" dirty="0"/>
              <a:t>NORMAS DE EXPRESIÓN, CITACIÓN, REFERENCIACIÓN Y TÉCNICAS DE ESTUDIO</a:t>
            </a:r>
            <a:endParaRPr sz="2400" dirty="0"/>
          </a:p>
        </p:txBody>
      </p:sp>
      <p:sp>
        <p:nvSpPr>
          <p:cNvPr id="1562" name="Google Shape;1562;p46"/>
          <p:cNvSpPr txBox="1">
            <a:spLocks noGrp="1"/>
          </p:cNvSpPr>
          <p:nvPr>
            <p:ph type="subTitle" idx="1"/>
          </p:nvPr>
        </p:nvSpPr>
        <p:spPr>
          <a:xfrm>
            <a:off x="1303182" y="3373479"/>
            <a:ext cx="4685386" cy="1049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ES" dirty="0"/>
              <a:t>Generalidades de las normas de citación y referenciación bibliográfica</a:t>
            </a:r>
            <a:r>
              <a:rPr lang="es-ES" dirty="0" smtClean="0"/>
              <a:t>.</a:t>
            </a:r>
          </a:p>
          <a:p>
            <a:pPr marL="0" lvl="0" indent="0">
              <a:buSzPts val="1100"/>
            </a:pPr>
            <a:r>
              <a:rPr lang="es-ES" dirty="0" smtClean="0"/>
              <a:t>Ing. Janneth Nina</a:t>
            </a:r>
            <a:endParaRPr dirty="0"/>
          </a:p>
        </p:txBody>
      </p:sp>
      <p:sp>
        <p:nvSpPr>
          <p:cNvPr id="1589" name="Google Shape;1589;p46"/>
          <p:cNvSpPr/>
          <p:nvPr/>
        </p:nvSpPr>
        <p:spPr>
          <a:xfrm rot="-7594430">
            <a:off x="6082659" y="3980863"/>
            <a:ext cx="557347" cy="420725"/>
          </a:xfrm>
          <a:prstGeom prst="rightArrow">
            <a:avLst>
              <a:gd name="adj1" fmla="val 21312"/>
              <a:gd name="adj2" fmla="val 9498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0" name="Google Shape;1590;p46"/>
          <p:cNvGrpSpPr/>
          <p:nvPr/>
        </p:nvGrpSpPr>
        <p:grpSpPr>
          <a:xfrm>
            <a:off x="7517094" y="1110541"/>
            <a:ext cx="998071" cy="846226"/>
            <a:chOff x="413569" y="784229"/>
            <a:chExt cx="998071" cy="846226"/>
          </a:xfrm>
        </p:grpSpPr>
        <p:sp>
          <p:nvSpPr>
            <p:cNvPr id="1591" name="Google Shape;1591;p46"/>
            <p:cNvSpPr/>
            <p:nvPr/>
          </p:nvSpPr>
          <p:spPr>
            <a:xfrm rot="10800000" flipH="1">
              <a:off x="413569" y="784229"/>
              <a:ext cx="998071" cy="846226"/>
            </a:xfrm>
            <a:custGeom>
              <a:avLst/>
              <a:gdLst/>
              <a:ahLst/>
              <a:cxnLst/>
              <a:rect l="l" t="t" r="r" b="b"/>
              <a:pathLst>
                <a:path w="14145" h="11993" extrusionOk="0">
                  <a:moveTo>
                    <a:pt x="7601" y="1"/>
                  </a:moveTo>
                  <a:cubicBezTo>
                    <a:pt x="7366" y="1"/>
                    <a:pt x="7128" y="15"/>
                    <a:pt x="6890" y="44"/>
                  </a:cubicBezTo>
                  <a:cubicBezTo>
                    <a:pt x="5309" y="207"/>
                    <a:pt x="3872" y="1007"/>
                    <a:pt x="2891" y="2262"/>
                  </a:cubicBezTo>
                  <a:lnTo>
                    <a:pt x="0" y="1171"/>
                  </a:lnTo>
                  <a:lnTo>
                    <a:pt x="2109" y="3516"/>
                  </a:lnTo>
                  <a:cubicBezTo>
                    <a:pt x="982" y="5989"/>
                    <a:pt x="1673" y="8916"/>
                    <a:pt x="3782" y="10643"/>
                  </a:cubicBezTo>
                  <a:cubicBezTo>
                    <a:pt x="4879" y="11542"/>
                    <a:pt x="6223" y="11993"/>
                    <a:pt x="7570" y="11993"/>
                  </a:cubicBezTo>
                  <a:cubicBezTo>
                    <a:pt x="8811" y="11993"/>
                    <a:pt x="10054" y="11610"/>
                    <a:pt x="11108" y="10843"/>
                  </a:cubicBezTo>
                  <a:cubicBezTo>
                    <a:pt x="13308" y="9225"/>
                    <a:pt x="14145" y="6352"/>
                    <a:pt x="13163" y="3807"/>
                  </a:cubicBezTo>
                  <a:cubicBezTo>
                    <a:pt x="12251" y="1504"/>
                    <a:pt x="10026" y="1"/>
                    <a:pt x="760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6"/>
            <p:cNvSpPr/>
            <p:nvPr/>
          </p:nvSpPr>
          <p:spPr>
            <a:xfrm>
              <a:off x="686051" y="929990"/>
              <a:ext cx="386187" cy="470963"/>
            </a:xfrm>
            <a:custGeom>
              <a:avLst/>
              <a:gdLst/>
              <a:ahLst/>
              <a:cxnLst/>
              <a:rect l="l" t="t" r="r" b="b"/>
              <a:pathLst>
                <a:path w="6086" h="7422" extrusionOk="0">
                  <a:moveTo>
                    <a:pt x="4049" y="1"/>
                  </a:moveTo>
                  <a:cubicBezTo>
                    <a:pt x="3482" y="1"/>
                    <a:pt x="2924" y="541"/>
                    <a:pt x="2994" y="1439"/>
                  </a:cubicBezTo>
                  <a:lnTo>
                    <a:pt x="3140" y="2639"/>
                  </a:lnTo>
                  <a:lnTo>
                    <a:pt x="795" y="2639"/>
                  </a:lnTo>
                  <a:cubicBezTo>
                    <a:pt x="0" y="2657"/>
                    <a:pt x="138" y="3912"/>
                    <a:pt x="781" y="3912"/>
                  </a:cubicBezTo>
                  <a:cubicBezTo>
                    <a:pt x="785" y="3912"/>
                    <a:pt x="790" y="3911"/>
                    <a:pt x="795" y="3911"/>
                  </a:cubicBezTo>
                  <a:lnTo>
                    <a:pt x="795" y="3911"/>
                  </a:lnTo>
                  <a:cubicBezTo>
                    <a:pt x="65" y="3947"/>
                    <a:pt x="119" y="5186"/>
                    <a:pt x="873" y="5186"/>
                  </a:cubicBezTo>
                  <a:cubicBezTo>
                    <a:pt x="882" y="5186"/>
                    <a:pt x="891" y="5185"/>
                    <a:pt x="900" y="5185"/>
                  </a:cubicBezTo>
                  <a:lnTo>
                    <a:pt x="900" y="5185"/>
                  </a:lnTo>
                  <a:cubicBezTo>
                    <a:pt x="325" y="5230"/>
                    <a:pt x="435" y="6333"/>
                    <a:pt x="1278" y="6333"/>
                  </a:cubicBezTo>
                  <a:cubicBezTo>
                    <a:pt x="1304" y="6333"/>
                    <a:pt x="1331" y="6331"/>
                    <a:pt x="1358" y="6329"/>
                  </a:cubicBezTo>
                  <a:lnTo>
                    <a:pt x="1358" y="6329"/>
                  </a:lnTo>
                  <a:cubicBezTo>
                    <a:pt x="995" y="6747"/>
                    <a:pt x="1267" y="7384"/>
                    <a:pt x="1831" y="7420"/>
                  </a:cubicBezTo>
                  <a:lnTo>
                    <a:pt x="4958" y="7420"/>
                  </a:lnTo>
                  <a:cubicBezTo>
                    <a:pt x="4978" y="7421"/>
                    <a:pt x="4998" y="7421"/>
                    <a:pt x="5018" y="7421"/>
                  </a:cubicBezTo>
                  <a:cubicBezTo>
                    <a:pt x="5432" y="7421"/>
                    <a:pt x="5825" y="7241"/>
                    <a:pt x="6085" y="6911"/>
                  </a:cubicBezTo>
                  <a:lnTo>
                    <a:pt x="6085" y="3439"/>
                  </a:lnTo>
                  <a:lnTo>
                    <a:pt x="5667" y="3439"/>
                  </a:lnTo>
                  <a:lnTo>
                    <a:pt x="4703" y="1948"/>
                  </a:lnTo>
                  <a:cubicBezTo>
                    <a:pt x="4522" y="1639"/>
                    <a:pt x="4431" y="1275"/>
                    <a:pt x="4467" y="912"/>
                  </a:cubicBezTo>
                  <a:lnTo>
                    <a:pt x="4540" y="148"/>
                  </a:lnTo>
                  <a:cubicBezTo>
                    <a:pt x="4386" y="48"/>
                    <a:pt x="4217" y="1"/>
                    <a:pt x="4049" y="1"/>
                  </a:cubicBezTo>
                  <a:close/>
                </a:path>
              </a:pathLst>
            </a:custGeom>
            <a:solidFill>
              <a:srgbClr val="F8BC7D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6"/>
            <p:cNvSpPr/>
            <p:nvPr/>
          </p:nvSpPr>
          <p:spPr>
            <a:xfrm>
              <a:off x="1072168" y="1135458"/>
              <a:ext cx="132684" cy="252741"/>
            </a:xfrm>
            <a:custGeom>
              <a:avLst/>
              <a:gdLst/>
              <a:ahLst/>
              <a:cxnLst/>
              <a:rect l="l" t="t" r="r" b="b"/>
              <a:pathLst>
                <a:path w="2091" h="3983" extrusionOk="0">
                  <a:moveTo>
                    <a:pt x="0" y="1"/>
                  </a:moveTo>
                  <a:lnTo>
                    <a:pt x="0" y="3982"/>
                  </a:lnTo>
                  <a:lnTo>
                    <a:pt x="2091" y="3982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6"/>
            <p:cNvSpPr/>
            <p:nvPr/>
          </p:nvSpPr>
          <p:spPr>
            <a:xfrm>
              <a:off x="736433" y="1173531"/>
              <a:ext cx="151213" cy="11612"/>
            </a:xfrm>
            <a:custGeom>
              <a:avLst/>
              <a:gdLst/>
              <a:ahLst/>
              <a:cxnLst/>
              <a:rect l="l" t="t" r="r" b="b"/>
              <a:pathLst>
                <a:path w="2383" h="183" extrusionOk="0">
                  <a:moveTo>
                    <a:pt x="1" y="1"/>
                  </a:moveTo>
                  <a:lnTo>
                    <a:pt x="1" y="182"/>
                  </a:lnTo>
                  <a:lnTo>
                    <a:pt x="2382" y="182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6"/>
            <p:cNvSpPr/>
            <p:nvPr/>
          </p:nvSpPr>
          <p:spPr>
            <a:xfrm>
              <a:off x="739923" y="1254309"/>
              <a:ext cx="150008" cy="10407"/>
            </a:xfrm>
            <a:custGeom>
              <a:avLst/>
              <a:gdLst/>
              <a:ahLst/>
              <a:cxnLst/>
              <a:rect l="l" t="t" r="r" b="b"/>
              <a:pathLst>
                <a:path w="2364" h="164" extrusionOk="0">
                  <a:moveTo>
                    <a:pt x="0" y="0"/>
                  </a:moveTo>
                  <a:lnTo>
                    <a:pt x="0" y="164"/>
                  </a:lnTo>
                  <a:lnTo>
                    <a:pt x="2364" y="164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6"/>
            <p:cNvSpPr/>
            <p:nvPr/>
          </p:nvSpPr>
          <p:spPr>
            <a:xfrm>
              <a:off x="769873" y="1326965"/>
              <a:ext cx="120057" cy="10470"/>
            </a:xfrm>
            <a:custGeom>
              <a:avLst/>
              <a:gdLst/>
              <a:ahLst/>
              <a:cxnLst/>
              <a:rect l="l" t="t" r="r" b="b"/>
              <a:pathLst>
                <a:path w="1892" h="165" extrusionOk="0">
                  <a:moveTo>
                    <a:pt x="1" y="1"/>
                  </a:moveTo>
                  <a:lnTo>
                    <a:pt x="1" y="164"/>
                  </a:lnTo>
                  <a:lnTo>
                    <a:pt x="1892" y="1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6"/>
            <p:cNvSpPr/>
            <p:nvPr/>
          </p:nvSpPr>
          <p:spPr>
            <a:xfrm>
              <a:off x="1113667" y="1316559"/>
              <a:ext cx="48543" cy="48543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382" y="1"/>
                  </a:moveTo>
                  <a:cubicBezTo>
                    <a:pt x="182" y="1"/>
                    <a:pt x="1" y="183"/>
                    <a:pt x="1" y="383"/>
                  </a:cubicBezTo>
                  <a:cubicBezTo>
                    <a:pt x="1" y="601"/>
                    <a:pt x="182" y="765"/>
                    <a:pt x="382" y="765"/>
                  </a:cubicBezTo>
                  <a:cubicBezTo>
                    <a:pt x="601" y="765"/>
                    <a:pt x="764" y="601"/>
                    <a:pt x="764" y="383"/>
                  </a:cubicBezTo>
                  <a:cubicBezTo>
                    <a:pt x="764" y="183"/>
                    <a:pt x="601" y="1"/>
                    <a:pt x="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303" y="347488"/>
            <a:ext cx="7322092" cy="798000"/>
          </a:xfrm>
        </p:spPr>
        <p:txBody>
          <a:bodyPr/>
          <a:lstStyle/>
          <a:p>
            <a:r>
              <a:rPr lang="en" dirty="0" smtClean="0"/>
              <a:t>Ejercicios para discutir </a:t>
            </a:r>
            <a:endParaRPr lang="en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20675" y="1433104"/>
            <a:ext cx="8076554" cy="2506993"/>
          </a:xfrm>
        </p:spPr>
        <p:txBody>
          <a:bodyPr/>
          <a:lstStyle/>
          <a:p>
            <a:r>
              <a:rPr lang="en" dirty="0" smtClean="0"/>
              <a:t>Instrucciones: </a:t>
            </a:r>
          </a:p>
          <a:p>
            <a:pPr>
              <a:buFontTx/>
              <a:buChar char="-"/>
            </a:pPr>
            <a:r>
              <a:rPr lang="en" dirty="0" smtClean="0"/>
              <a:t>Descarga la presentación power point y leer los diferentes casos.</a:t>
            </a:r>
          </a:p>
          <a:p>
            <a:pPr>
              <a:buFontTx/>
              <a:buChar char="-"/>
            </a:pPr>
            <a:r>
              <a:rPr lang="en" dirty="0" smtClean="0"/>
              <a:t>Con tu equipo de trabajo, discute y elige la respuesta correcta a cada caso.</a:t>
            </a:r>
          </a:p>
          <a:p>
            <a:pPr>
              <a:buFontTx/>
              <a:buChar char="-"/>
            </a:pPr>
            <a:r>
              <a:rPr lang="en" dirty="0" smtClean="0"/>
              <a:t>En una presentación de power point, menciona las razones que justifican tu respuesta elegida.</a:t>
            </a:r>
          </a:p>
          <a:p>
            <a:pPr>
              <a:buFontTx/>
              <a:buChar char="-"/>
            </a:pPr>
            <a:r>
              <a:rPr lang="en" dirty="0" smtClean="0"/>
              <a:t>Envía la actividad a tu plataforma virtual. </a:t>
            </a:r>
          </a:p>
          <a:p>
            <a:pPr>
              <a:buFontTx/>
              <a:buChar char="-"/>
            </a:pPr>
            <a:r>
              <a:rPr lang="en" dirty="0" smtClean="0"/>
              <a:t>Tu docente elegirá aleatoriamente a un participante del  equipo para responder a una pregunta.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253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56"/>
          <p:cNvSpPr txBox="1">
            <a:spLocks noGrp="1"/>
          </p:cNvSpPr>
          <p:nvPr>
            <p:ph type="title"/>
          </p:nvPr>
        </p:nvSpPr>
        <p:spPr>
          <a:xfrm>
            <a:off x="1696640" y="14868"/>
            <a:ext cx="5350930" cy="79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Casos para discutir </a:t>
            </a:r>
            <a:endParaRPr sz="3600" dirty="0"/>
          </a:p>
        </p:txBody>
      </p:sp>
      <p:sp>
        <p:nvSpPr>
          <p:cNvPr id="2016" name="Google Shape;2016;p56"/>
          <p:cNvSpPr txBox="1">
            <a:spLocks noGrp="1"/>
          </p:cNvSpPr>
          <p:nvPr>
            <p:ph type="subTitle" idx="1"/>
          </p:nvPr>
        </p:nvSpPr>
        <p:spPr>
          <a:xfrm>
            <a:off x="182716" y="4415410"/>
            <a:ext cx="5020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2018" name="Google Shape;2018;p56"/>
          <p:cNvSpPr/>
          <p:nvPr/>
        </p:nvSpPr>
        <p:spPr>
          <a:xfrm rot="-7594430">
            <a:off x="8195077" y="4406701"/>
            <a:ext cx="557347" cy="420725"/>
          </a:xfrm>
          <a:prstGeom prst="rightArrow">
            <a:avLst>
              <a:gd name="adj1" fmla="val 21312"/>
              <a:gd name="adj2" fmla="val 9498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6" y="705192"/>
            <a:ext cx="7829094" cy="4206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56"/>
          <p:cNvSpPr txBox="1">
            <a:spLocks noGrp="1"/>
          </p:cNvSpPr>
          <p:nvPr>
            <p:ph type="title"/>
          </p:nvPr>
        </p:nvSpPr>
        <p:spPr>
          <a:xfrm>
            <a:off x="2075781" y="111512"/>
            <a:ext cx="5350930" cy="634448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Casos para discutir </a:t>
            </a:r>
            <a:endParaRPr sz="3600" dirty="0"/>
          </a:p>
        </p:txBody>
      </p:sp>
      <p:sp>
        <p:nvSpPr>
          <p:cNvPr id="2016" name="Google Shape;2016;p56"/>
          <p:cNvSpPr txBox="1">
            <a:spLocks noGrp="1"/>
          </p:cNvSpPr>
          <p:nvPr>
            <p:ph type="subTitle" idx="1"/>
          </p:nvPr>
        </p:nvSpPr>
        <p:spPr>
          <a:xfrm>
            <a:off x="182716" y="4415410"/>
            <a:ext cx="5020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2018" name="Google Shape;2018;p56"/>
          <p:cNvSpPr/>
          <p:nvPr/>
        </p:nvSpPr>
        <p:spPr>
          <a:xfrm rot="-7594430">
            <a:off x="8195077" y="4406701"/>
            <a:ext cx="557347" cy="420725"/>
          </a:xfrm>
          <a:prstGeom prst="rightArrow">
            <a:avLst>
              <a:gd name="adj1" fmla="val 21312"/>
              <a:gd name="adj2" fmla="val 9498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480" b="5197"/>
          <a:stretch/>
        </p:blipFill>
        <p:spPr>
          <a:xfrm>
            <a:off x="182716" y="864907"/>
            <a:ext cx="7889720" cy="40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56"/>
          <p:cNvSpPr txBox="1">
            <a:spLocks noGrp="1"/>
          </p:cNvSpPr>
          <p:nvPr>
            <p:ph type="title"/>
          </p:nvPr>
        </p:nvSpPr>
        <p:spPr>
          <a:xfrm>
            <a:off x="1696640" y="14868"/>
            <a:ext cx="5350930" cy="79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Casos para discutir </a:t>
            </a:r>
            <a:endParaRPr sz="3600" dirty="0"/>
          </a:p>
        </p:txBody>
      </p:sp>
      <p:sp>
        <p:nvSpPr>
          <p:cNvPr id="2018" name="Google Shape;2018;p56"/>
          <p:cNvSpPr/>
          <p:nvPr/>
        </p:nvSpPr>
        <p:spPr>
          <a:xfrm rot="-7594430">
            <a:off x="8195077" y="4406701"/>
            <a:ext cx="557347" cy="420725"/>
          </a:xfrm>
          <a:prstGeom prst="rightArrow">
            <a:avLst>
              <a:gd name="adj1" fmla="val 21312"/>
              <a:gd name="adj2" fmla="val 9498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16" y="669033"/>
            <a:ext cx="7736845" cy="42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0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56"/>
          <p:cNvSpPr txBox="1">
            <a:spLocks noGrp="1"/>
          </p:cNvSpPr>
          <p:nvPr>
            <p:ph type="title"/>
          </p:nvPr>
        </p:nvSpPr>
        <p:spPr>
          <a:xfrm>
            <a:off x="1696640" y="14868"/>
            <a:ext cx="5350930" cy="79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Casos para discutir </a:t>
            </a:r>
            <a:endParaRPr sz="3600" dirty="0"/>
          </a:p>
        </p:txBody>
      </p:sp>
      <p:sp>
        <p:nvSpPr>
          <p:cNvPr id="2018" name="Google Shape;2018;p56"/>
          <p:cNvSpPr/>
          <p:nvPr/>
        </p:nvSpPr>
        <p:spPr>
          <a:xfrm rot="-7594430">
            <a:off x="8195077" y="4406701"/>
            <a:ext cx="557347" cy="420725"/>
          </a:xfrm>
          <a:prstGeom prst="rightArrow">
            <a:avLst>
              <a:gd name="adj1" fmla="val 21312"/>
              <a:gd name="adj2" fmla="val 9498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8" y="812868"/>
            <a:ext cx="7584688" cy="41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56"/>
          <p:cNvSpPr txBox="1">
            <a:spLocks noGrp="1"/>
          </p:cNvSpPr>
          <p:nvPr>
            <p:ph type="title"/>
          </p:nvPr>
        </p:nvSpPr>
        <p:spPr>
          <a:xfrm>
            <a:off x="1696640" y="14868"/>
            <a:ext cx="5350930" cy="79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Casos para discutir </a:t>
            </a:r>
            <a:endParaRPr sz="3600" dirty="0"/>
          </a:p>
        </p:txBody>
      </p:sp>
      <p:sp>
        <p:nvSpPr>
          <p:cNvPr id="2018" name="Google Shape;2018;p56"/>
          <p:cNvSpPr/>
          <p:nvPr/>
        </p:nvSpPr>
        <p:spPr>
          <a:xfrm rot="-7594430">
            <a:off x="8195077" y="4406701"/>
            <a:ext cx="557347" cy="420725"/>
          </a:xfrm>
          <a:prstGeom prst="rightArrow">
            <a:avLst>
              <a:gd name="adj1" fmla="val 21312"/>
              <a:gd name="adj2" fmla="val 9498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8" y="812868"/>
            <a:ext cx="7584688" cy="41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7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56"/>
          <p:cNvSpPr txBox="1">
            <a:spLocks noGrp="1"/>
          </p:cNvSpPr>
          <p:nvPr>
            <p:ph type="title"/>
          </p:nvPr>
        </p:nvSpPr>
        <p:spPr>
          <a:xfrm>
            <a:off x="1689206" y="74342"/>
            <a:ext cx="5350930" cy="594732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Casos para discutir </a:t>
            </a:r>
            <a:endParaRPr sz="3600" dirty="0"/>
          </a:p>
        </p:txBody>
      </p:sp>
      <p:sp>
        <p:nvSpPr>
          <p:cNvPr id="2018" name="Google Shape;2018;p56"/>
          <p:cNvSpPr/>
          <p:nvPr/>
        </p:nvSpPr>
        <p:spPr>
          <a:xfrm rot="-7594430">
            <a:off x="8195077" y="4406701"/>
            <a:ext cx="557347" cy="420725"/>
          </a:xfrm>
          <a:prstGeom prst="rightArrow">
            <a:avLst>
              <a:gd name="adj1" fmla="val 21312"/>
              <a:gd name="adj2" fmla="val 9498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8" y="812868"/>
            <a:ext cx="7493618" cy="41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8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47"/>
          <p:cNvSpPr/>
          <p:nvPr/>
        </p:nvSpPr>
        <p:spPr>
          <a:xfrm>
            <a:off x="1815600" y="431125"/>
            <a:ext cx="5512800" cy="708900"/>
          </a:xfrm>
          <a:prstGeom prst="roundRect">
            <a:avLst>
              <a:gd name="adj" fmla="val 17462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4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479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buSzPts val="1100"/>
            </a:pPr>
            <a:r>
              <a:rPr lang="es-ES" dirty="0"/>
              <a:t>Ética y P</a:t>
            </a:r>
            <a:r>
              <a:rPr lang="es-ES" dirty="0" smtClean="0"/>
              <a:t>lagio</a:t>
            </a:r>
            <a:endParaRPr dirty="0"/>
          </a:p>
        </p:txBody>
      </p:sp>
      <p:sp>
        <p:nvSpPr>
          <p:cNvPr id="1608" name="Google Shape;1608;p47"/>
          <p:cNvSpPr txBox="1"/>
          <p:nvPr/>
        </p:nvSpPr>
        <p:spPr>
          <a:xfrm rot="21110618">
            <a:off x="732225" y="1220873"/>
            <a:ext cx="1018478" cy="30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CONCEPTO</a:t>
            </a:r>
            <a:r>
              <a:rPr lang="en" sz="11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1609" name="Google Shape;1609;p47"/>
          <p:cNvGrpSpPr/>
          <p:nvPr/>
        </p:nvGrpSpPr>
        <p:grpSpPr>
          <a:xfrm>
            <a:off x="707741" y="383920"/>
            <a:ext cx="998071" cy="846226"/>
            <a:chOff x="499294" y="784229"/>
            <a:chExt cx="998071" cy="846226"/>
          </a:xfrm>
        </p:grpSpPr>
        <p:sp>
          <p:nvSpPr>
            <p:cNvPr id="1610" name="Google Shape;1610;p47"/>
            <p:cNvSpPr/>
            <p:nvPr/>
          </p:nvSpPr>
          <p:spPr>
            <a:xfrm flipH="1">
              <a:off x="499294" y="784229"/>
              <a:ext cx="998071" cy="846226"/>
            </a:xfrm>
            <a:custGeom>
              <a:avLst/>
              <a:gdLst/>
              <a:ahLst/>
              <a:cxnLst/>
              <a:rect l="l" t="t" r="r" b="b"/>
              <a:pathLst>
                <a:path w="14145" h="11993" extrusionOk="0">
                  <a:moveTo>
                    <a:pt x="7601" y="1"/>
                  </a:moveTo>
                  <a:cubicBezTo>
                    <a:pt x="7366" y="1"/>
                    <a:pt x="7128" y="15"/>
                    <a:pt x="6890" y="44"/>
                  </a:cubicBezTo>
                  <a:cubicBezTo>
                    <a:pt x="5309" y="207"/>
                    <a:pt x="3872" y="1007"/>
                    <a:pt x="2891" y="2262"/>
                  </a:cubicBezTo>
                  <a:lnTo>
                    <a:pt x="0" y="1171"/>
                  </a:lnTo>
                  <a:lnTo>
                    <a:pt x="2109" y="3516"/>
                  </a:lnTo>
                  <a:cubicBezTo>
                    <a:pt x="982" y="5989"/>
                    <a:pt x="1673" y="8916"/>
                    <a:pt x="3782" y="10643"/>
                  </a:cubicBezTo>
                  <a:cubicBezTo>
                    <a:pt x="4879" y="11542"/>
                    <a:pt x="6223" y="11993"/>
                    <a:pt x="7570" y="11993"/>
                  </a:cubicBezTo>
                  <a:cubicBezTo>
                    <a:pt x="8811" y="11993"/>
                    <a:pt x="10054" y="11610"/>
                    <a:pt x="11108" y="10843"/>
                  </a:cubicBezTo>
                  <a:cubicBezTo>
                    <a:pt x="13308" y="9225"/>
                    <a:pt x="14145" y="6352"/>
                    <a:pt x="13163" y="3807"/>
                  </a:cubicBezTo>
                  <a:cubicBezTo>
                    <a:pt x="12251" y="1504"/>
                    <a:pt x="10026" y="1"/>
                    <a:pt x="760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7"/>
            <p:cNvSpPr/>
            <p:nvPr/>
          </p:nvSpPr>
          <p:spPr>
            <a:xfrm>
              <a:off x="686051" y="929990"/>
              <a:ext cx="386187" cy="470963"/>
            </a:xfrm>
            <a:custGeom>
              <a:avLst/>
              <a:gdLst/>
              <a:ahLst/>
              <a:cxnLst/>
              <a:rect l="l" t="t" r="r" b="b"/>
              <a:pathLst>
                <a:path w="6086" h="7422" extrusionOk="0">
                  <a:moveTo>
                    <a:pt x="4049" y="1"/>
                  </a:moveTo>
                  <a:cubicBezTo>
                    <a:pt x="3482" y="1"/>
                    <a:pt x="2924" y="541"/>
                    <a:pt x="2994" y="1439"/>
                  </a:cubicBezTo>
                  <a:lnTo>
                    <a:pt x="3140" y="2639"/>
                  </a:lnTo>
                  <a:lnTo>
                    <a:pt x="795" y="2639"/>
                  </a:lnTo>
                  <a:cubicBezTo>
                    <a:pt x="0" y="2657"/>
                    <a:pt x="138" y="3912"/>
                    <a:pt x="781" y="3912"/>
                  </a:cubicBezTo>
                  <a:cubicBezTo>
                    <a:pt x="785" y="3912"/>
                    <a:pt x="790" y="3911"/>
                    <a:pt x="795" y="3911"/>
                  </a:cubicBezTo>
                  <a:lnTo>
                    <a:pt x="795" y="3911"/>
                  </a:lnTo>
                  <a:cubicBezTo>
                    <a:pt x="65" y="3947"/>
                    <a:pt x="119" y="5186"/>
                    <a:pt x="873" y="5186"/>
                  </a:cubicBezTo>
                  <a:cubicBezTo>
                    <a:pt x="882" y="5186"/>
                    <a:pt x="891" y="5185"/>
                    <a:pt x="900" y="5185"/>
                  </a:cubicBezTo>
                  <a:lnTo>
                    <a:pt x="900" y="5185"/>
                  </a:lnTo>
                  <a:cubicBezTo>
                    <a:pt x="325" y="5230"/>
                    <a:pt x="435" y="6333"/>
                    <a:pt x="1278" y="6333"/>
                  </a:cubicBezTo>
                  <a:cubicBezTo>
                    <a:pt x="1304" y="6333"/>
                    <a:pt x="1331" y="6331"/>
                    <a:pt x="1358" y="6329"/>
                  </a:cubicBezTo>
                  <a:lnTo>
                    <a:pt x="1358" y="6329"/>
                  </a:lnTo>
                  <a:cubicBezTo>
                    <a:pt x="995" y="6747"/>
                    <a:pt x="1267" y="7384"/>
                    <a:pt x="1831" y="7420"/>
                  </a:cubicBezTo>
                  <a:lnTo>
                    <a:pt x="4958" y="7420"/>
                  </a:lnTo>
                  <a:cubicBezTo>
                    <a:pt x="4978" y="7421"/>
                    <a:pt x="4998" y="7421"/>
                    <a:pt x="5018" y="7421"/>
                  </a:cubicBezTo>
                  <a:cubicBezTo>
                    <a:pt x="5432" y="7421"/>
                    <a:pt x="5825" y="7241"/>
                    <a:pt x="6085" y="6911"/>
                  </a:cubicBezTo>
                  <a:lnTo>
                    <a:pt x="6085" y="3439"/>
                  </a:lnTo>
                  <a:lnTo>
                    <a:pt x="5667" y="3439"/>
                  </a:lnTo>
                  <a:lnTo>
                    <a:pt x="4703" y="1948"/>
                  </a:lnTo>
                  <a:cubicBezTo>
                    <a:pt x="4522" y="1639"/>
                    <a:pt x="4431" y="1275"/>
                    <a:pt x="4467" y="912"/>
                  </a:cubicBezTo>
                  <a:lnTo>
                    <a:pt x="4540" y="148"/>
                  </a:lnTo>
                  <a:cubicBezTo>
                    <a:pt x="4386" y="48"/>
                    <a:pt x="4217" y="1"/>
                    <a:pt x="4049" y="1"/>
                  </a:cubicBezTo>
                  <a:close/>
                </a:path>
              </a:pathLst>
            </a:custGeom>
            <a:solidFill>
              <a:srgbClr val="F8BC7D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7"/>
            <p:cNvSpPr/>
            <p:nvPr/>
          </p:nvSpPr>
          <p:spPr>
            <a:xfrm>
              <a:off x="1072168" y="1135458"/>
              <a:ext cx="132684" cy="252741"/>
            </a:xfrm>
            <a:custGeom>
              <a:avLst/>
              <a:gdLst/>
              <a:ahLst/>
              <a:cxnLst/>
              <a:rect l="l" t="t" r="r" b="b"/>
              <a:pathLst>
                <a:path w="2091" h="3983" extrusionOk="0">
                  <a:moveTo>
                    <a:pt x="0" y="1"/>
                  </a:moveTo>
                  <a:lnTo>
                    <a:pt x="0" y="3982"/>
                  </a:lnTo>
                  <a:lnTo>
                    <a:pt x="2091" y="3982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7"/>
            <p:cNvSpPr/>
            <p:nvPr/>
          </p:nvSpPr>
          <p:spPr>
            <a:xfrm>
              <a:off x="736433" y="1173531"/>
              <a:ext cx="151213" cy="11612"/>
            </a:xfrm>
            <a:custGeom>
              <a:avLst/>
              <a:gdLst/>
              <a:ahLst/>
              <a:cxnLst/>
              <a:rect l="l" t="t" r="r" b="b"/>
              <a:pathLst>
                <a:path w="2383" h="183" extrusionOk="0">
                  <a:moveTo>
                    <a:pt x="1" y="1"/>
                  </a:moveTo>
                  <a:lnTo>
                    <a:pt x="1" y="182"/>
                  </a:lnTo>
                  <a:lnTo>
                    <a:pt x="2382" y="182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7"/>
            <p:cNvSpPr/>
            <p:nvPr/>
          </p:nvSpPr>
          <p:spPr>
            <a:xfrm>
              <a:off x="739923" y="1254309"/>
              <a:ext cx="150008" cy="10407"/>
            </a:xfrm>
            <a:custGeom>
              <a:avLst/>
              <a:gdLst/>
              <a:ahLst/>
              <a:cxnLst/>
              <a:rect l="l" t="t" r="r" b="b"/>
              <a:pathLst>
                <a:path w="2364" h="164" extrusionOk="0">
                  <a:moveTo>
                    <a:pt x="0" y="0"/>
                  </a:moveTo>
                  <a:lnTo>
                    <a:pt x="0" y="164"/>
                  </a:lnTo>
                  <a:lnTo>
                    <a:pt x="2364" y="164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7"/>
            <p:cNvSpPr/>
            <p:nvPr/>
          </p:nvSpPr>
          <p:spPr>
            <a:xfrm>
              <a:off x="769873" y="1326965"/>
              <a:ext cx="120057" cy="10470"/>
            </a:xfrm>
            <a:custGeom>
              <a:avLst/>
              <a:gdLst/>
              <a:ahLst/>
              <a:cxnLst/>
              <a:rect l="l" t="t" r="r" b="b"/>
              <a:pathLst>
                <a:path w="1892" h="165" extrusionOk="0">
                  <a:moveTo>
                    <a:pt x="1" y="1"/>
                  </a:moveTo>
                  <a:lnTo>
                    <a:pt x="1" y="164"/>
                  </a:lnTo>
                  <a:lnTo>
                    <a:pt x="1892" y="1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7"/>
            <p:cNvSpPr/>
            <p:nvPr/>
          </p:nvSpPr>
          <p:spPr>
            <a:xfrm>
              <a:off x="1113667" y="1316559"/>
              <a:ext cx="48543" cy="48543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382" y="1"/>
                  </a:moveTo>
                  <a:cubicBezTo>
                    <a:pt x="182" y="1"/>
                    <a:pt x="1" y="183"/>
                    <a:pt x="1" y="383"/>
                  </a:cubicBezTo>
                  <a:cubicBezTo>
                    <a:pt x="1" y="601"/>
                    <a:pt x="182" y="765"/>
                    <a:pt x="382" y="765"/>
                  </a:cubicBezTo>
                  <a:cubicBezTo>
                    <a:pt x="601" y="765"/>
                    <a:pt x="764" y="601"/>
                    <a:pt x="764" y="383"/>
                  </a:cubicBezTo>
                  <a:cubicBezTo>
                    <a:pt x="764" y="183"/>
                    <a:pt x="601" y="1"/>
                    <a:pt x="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Imagen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565">
            <a:off x="634844" y="1696519"/>
            <a:ext cx="3431286" cy="271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 17"/>
          <p:cNvSpPr/>
          <p:nvPr/>
        </p:nvSpPr>
        <p:spPr>
          <a:xfrm>
            <a:off x="5199825" y="1735709"/>
            <a:ext cx="40905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" dirty="0"/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/>
          <a:stretch/>
        </p:blipFill>
        <p:spPr bwMode="auto">
          <a:xfrm>
            <a:off x="4455996" y="1587026"/>
            <a:ext cx="4524453" cy="146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3"/>
          <a:stretch/>
        </p:blipFill>
        <p:spPr bwMode="auto">
          <a:xfrm>
            <a:off x="4438044" y="3203875"/>
            <a:ext cx="4534972" cy="164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9"/>
          <p:cNvSpPr txBox="1">
            <a:spLocks noGrp="1"/>
          </p:cNvSpPr>
          <p:nvPr>
            <p:ph type="title"/>
          </p:nvPr>
        </p:nvSpPr>
        <p:spPr>
          <a:xfrm>
            <a:off x="1454245" y="0"/>
            <a:ext cx="3856500" cy="646521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Análisis</a:t>
            </a:r>
            <a:endParaRPr sz="4400" dirty="0"/>
          </a:p>
        </p:txBody>
      </p:sp>
      <p:sp>
        <p:nvSpPr>
          <p:cNvPr id="1669" name="Google Shape;1669;p49"/>
          <p:cNvSpPr txBox="1">
            <a:spLocks noGrp="1"/>
          </p:cNvSpPr>
          <p:nvPr>
            <p:ph type="subTitle" idx="1"/>
          </p:nvPr>
        </p:nvSpPr>
        <p:spPr>
          <a:xfrm>
            <a:off x="-148684" y="3559256"/>
            <a:ext cx="7671569" cy="12166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EC" sz="1200" dirty="0" smtClean="0">
                <a:latin typeface="+mj-lt"/>
              </a:rPr>
              <a:t>        </a:t>
            </a:r>
            <a:r>
              <a:rPr lang="es-EC" sz="1400" dirty="0" smtClean="0">
                <a:latin typeface="+mj-lt"/>
                <a:cs typeface="Times New Roman" panose="02020603050405020304" pitchFamily="18" charset="0"/>
              </a:rPr>
              <a:t>Se </a:t>
            </a:r>
            <a:r>
              <a:rPr lang="es-EC" sz="1400" dirty="0">
                <a:latin typeface="+mj-lt"/>
                <a:cs typeface="Times New Roman" panose="02020603050405020304" pitchFamily="18" charset="0"/>
              </a:rPr>
              <a:t>comete plagio deliberadamente o sin intensión, pues existe desconocimiento o uso inapropiado de las normas, sin embargo, en ambos casos este acto se convierte en fraude por lo que, de acuerdo a las leyes de cada Estado o institución educativa, la persona que cometa plagio puede ser sancionada administrativamente o incluso penalmente</a:t>
            </a:r>
            <a:r>
              <a:rPr lang="es-EC" sz="1200" dirty="0" smtClean="0">
                <a:latin typeface="+mj-lt"/>
              </a:rPr>
              <a:t>. </a:t>
            </a:r>
            <a:r>
              <a:rPr lang="es-EC" sz="1400" dirty="0" smtClean="0">
                <a:latin typeface="+mj-lt"/>
              </a:rPr>
              <a:t>Recordemos este principio de derecho</a:t>
            </a:r>
            <a:r>
              <a:rPr lang="es-EC" sz="1200" dirty="0" smtClean="0">
                <a:latin typeface="+mj-lt"/>
              </a:rPr>
              <a:t>: </a:t>
            </a:r>
            <a:r>
              <a:rPr lang="es-MX" dirty="0"/>
              <a:t>“desconocimiento de la Ley no exime de culpa al infractor”</a:t>
            </a:r>
            <a:endParaRPr lang="es-MX" sz="1200" dirty="0">
              <a:latin typeface="+mj-lt"/>
            </a:endParaRPr>
          </a:p>
        </p:txBody>
      </p:sp>
      <p:sp>
        <p:nvSpPr>
          <p:cNvPr id="1670" name="Google Shape;1670;p49"/>
          <p:cNvSpPr/>
          <p:nvPr/>
        </p:nvSpPr>
        <p:spPr>
          <a:xfrm rot="-7594430">
            <a:off x="8725957" y="3051805"/>
            <a:ext cx="557347" cy="420725"/>
          </a:xfrm>
          <a:prstGeom prst="rightArrow">
            <a:avLst>
              <a:gd name="adj1" fmla="val 21312"/>
              <a:gd name="adj2" fmla="val 9498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Imagen 28" descr="Meme Plagio 5 - Memes en internet - Crear-meme.co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/>
        </p:blipFill>
        <p:spPr bwMode="auto">
          <a:xfrm>
            <a:off x="1456291" y="1267184"/>
            <a:ext cx="3854454" cy="2173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96562" y="620663"/>
            <a:ext cx="4572000" cy="6514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>
              <a:spcAft>
                <a:spcPts val="1000"/>
              </a:spcAft>
            </a:pPr>
            <a:r>
              <a:rPr lang="es-EC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Ilustración 1. </a:t>
            </a:r>
            <a:endParaRPr lang="es-MX" sz="1200" i="1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es-EC" i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Plagio </a:t>
            </a:r>
            <a:endParaRPr lang="es-MX" sz="1200" i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50"/>
          <p:cNvSpPr txBox="1">
            <a:spLocks noGrp="1"/>
          </p:cNvSpPr>
          <p:nvPr>
            <p:ph type="title"/>
          </p:nvPr>
        </p:nvSpPr>
        <p:spPr>
          <a:xfrm>
            <a:off x="1962786" y="232035"/>
            <a:ext cx="1806353" cy="892028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 smtClean="0"/>
              <a:t>Tipos de plagio</a:t>
            </a:r>
            <a:endParaRPr sz="2000" dirty="0"/>
          </a:p>
        </p:txBody>
      </p:sp>
      <p:grpSp>
        <p:nvGrpSpPr>
          <p:cNvPr id="1707" name="Google Shape;1707;p50"/>
          <p:cNvGrpSpPr/>
          <p:nvPr/>
        </p:nvGrpSpPr>
        <p:grpSpPr>
          <a:xfrm>
            <a:off x="195764" y="126703"/>
            <a:ext cx="1484851" cy="1432315"/>
            <a:chOff x="3829575" y="816900"/>
            <a:chExt cx="1484851" cy="1432315"/>
          </a:xfrm>
        </p:grpSpPr>
        <p:sp>
          <p:nvSpPr>
            <p:cNvPr id="1708" name="Google Shape;1708;p50"/>
            <p:cNvSpPr/>
            <p:nvPr/>
          </p:nvSpPr>
          <p:spPr>
            <a:xfrm>
              <a:off x="5117437" y="915372"/>
              <a:ext cx="196989" cy="142699"/>
            </a:xfrm>
            <a:custGeom>
              <a:avLst/>
              <a:gdLst/>
              <a:ahLst/>
              <a:cxnLst/>
              <a:rect l="l" t="t" r="r" b="b"/>
              <a:pathLst>
                <a:path w="4619" h="3346" extrusionOk="0">
                  <a:moveTo>
                    <a:pt x="2309" y="0"/>
                  </a:moveTo>
                  <a:lnTo>
                    <a:pt x="1" y="2328"/>
                  </a:lnTo>
                  <a:lnTo>
                    <a:pt x="2309" y="3346"/>
                  </a:lnTo>
                  <a:lnTo>
                    <a:pt x="4091" y="1546"/>
                  </a:lnTo>
                  <a:lnTo>
                    <a:pt x="3709" y="1164"/>
                  </a:lnTo>
                  <a:lnTo>
                    <a:pt x="4273" y="1382"/>
                  </a:lnTo>
                  <a:lnTo>
                    <a:pt x="4618" y="1019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0"/>
            <p:cNvSpPr/>
            <p:nvPr/>
          </p:nvSpPr>
          <p:spPr>
            <a:xfrm>
              <a:off x="5074022" y="816900"/>
              <a:ext cx="141931" cy="197756"/>
            </a:xfrm>
            <a:custGeom>
              <a:avLst/>
              <a:gdLst/>
              <a:ahLst/>
              <a:cxnLst/>
              <a:rect l="l" t="t" r="r" b="b"/>
              <a:pathLst>
                <a:path w="3328" h="4637" extrusionOk="0">
                  <a:moveTo>
                    <a:pt x="2309" y="0"/>
                  </a:moveTo>
                  <a:lnTo>
                    <a:pt x="473" y="1837"/>
                  </a:lnTo>
                  <a:lnTo>
                    <a:pt x="546" y="2564"/>
                  </a:lnTo>
                  <a:lnTo>
                    <a:pt x="309" y="2019"/>
                  </a:lnTo>
                  <a:lnTo>
                    <a:pt x="0" y="2328"/>
                  </a:lnTo>
                  <a:lnTo>
                    <a:pt x="1019" y="4637"/>
                  </a:lnTo>
                  <a:lnTo>
                    <a:pt x="3327" y="2309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0"/>
            <p:cNvSpPr/>
            <p:nvPr/>
          </p:nvSpPr>
          <p:spPr>
            <a:xfrm>
              <a:off x="3829575" y="902962"/>
              <a:ext cx="1452275" cy="1346254"/>
            </a:xfrm>
            <a:custGeom>
              <a:avLst/>
              <a:gdLst/>
              <a:ahLst/>
              <a:cxnLst/>
              <a:rect l="l" t="t" r="r" b="b"/>
              <a:pathLst>
                <a:path w="34053" h="31567" extrusionOk="0">
                  <a:moveTo>
                    <a:pt x="17036" y="2964"/>
                  </a:moveTo>
                  <a:cubicBezTo>
                    <a:pt x="22217" y="2964"/>
                    <a:pt x="26890" y="6091"/>
                    <a:pt x="28890" y="10873"/>
                  </a:cubicBezTo>
                  <a:cubicBezTo>
                    <a:pt x="30871" y="15672"/>
                    <a:pt x="29762" y="21181"/>
                    <a:pt x="26108" y="24853"/>
                  </a:cubicBezTo>
                  <a:cubicBezTo>
                    <a:pt x="23599" y="27362"/>
                    <a:pt x="20313" y="28617"/>
                    <a:pt x="17029" y="28617"/>
                  </a:cubicBezTo>
                  <a:cubicBezTo>
                    <a:pt x="13745" y="28617"/>
                    <a:pt x="10463" y="27362"/>
                    <a:pt x="7964" y="24853"/>
                  </a:cubicBezTo>
                  <a:cubicBezTo>
                    <a:pt x="4291" y="21181"/>
                    <a:pt x="3200" y="15672"/>
                    <a:pt x="5182" y="10873"/>
                  </a:cubicBezTo>
                  <a:cubicBezTo>
                    <a:pt x="7164" y="6091"/>
                    <a:pt x="11836" y="2964"/>
                    <a:pt x="17036" y="2964"/>
                  </a:cubicBezTo>
                  <a:close/>
                  <a:moveTo>
                    <a:pt x="17018" y="1"/>
                  </a:moveTo>
                  <a:cubicBezTo>
                    <a:pt x="10636" y="1"/>
                    <a:pt x="4873" y="3837"/>
                    <a:pt x="2437" y="9745"/>
                  </a:cubicBezTo>
                  <a:cubicBezTo>
                    <a:pt x="1" y="15636"/>
                    <a:pt x="1346" y="22435"/>
                    <a:pt x="5855" y="26944"/>
                  </a:cubicBezTo>
                  <a:cubicBezTo>
                    <a:pt x="8936" y="30026"/>
                    <a:pt x="12977" y="31567"/>
                    <a:pt x="17018" y="31567"/>
                  </a:cubicBezTo>
                  <a:cubicBezTo>
                    <a:pt x="21058" y="31567"/>
                    <a:pt x="25099" y="30026"/>
                    <a:pt x="28180" y="26944"/>
                  </a:cubicBezTo>
                  <a:cubicBezTo>
                    <a:pt x="32707" y="22435"/>
                    <a:pt x="34053" y="15636"/>
                    <a:pt x="31617" y="9745"/>
                  </a:cubicBezTo>
                  <a:cubicBezTo>
                    <a:pt x="29162" y="3837"/>
                    <a:pt x="23417" y="1"/>
                    <a:pt x="170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0"/>
            <p:cNvSpPr/>
            <p:nvPr/>
          </p:nvSpPr>
          <p:spPr>
            <a:xfrm>
              <a:off x="4008694" y="1029325"/>
              <a:ext cx="1094079" cy="1094079"/>
            </a:xfrm>
            <a:custGeom>
              <a:avLst/>
              <a:gdLst/>
              <a:ahLst/>
              <a:cxnLst/>
              <a:rect l="l" t="t" r="r" b="b"/>
              <a:pathLst>
                <a:path w="25654" h="25654" extrusionOk="0">
                  <a:moveTo>
                    <a:pt x="12818" y="1"/>
                  </a:moveTo>
                  <a:cubicBezTo>
                    <a:pt x="5745" y="1"/>
                    <a:pt x="0" y="5746"/>
                    <a:pt x="0" y="12818"/>
                  </a:cubicBezTo>
                  <a:cubicBezTo>
                    <a:pt x="0" y="19909"/>
                    <a:pt x="5745" y="25654"/>
                    <a:pt x="12818" y="25654"/>
                  </a:cubicBezTo>
                  <a:cubicBezTo>
                    <a:pt x="19908" y="25654"/>
                    <a:pt x="25653" y="19909"/>
                    <a:pt x="25653" y="12818"/>
                  </a:cubicBezTo>
                  <a:cubicBezTo>
                    <a:pt x="25653" y="5746"/>
                    <a:pt x="19908" y="1"/>
                    <a:pt x="1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0"/>
            <p:cNvSpPr/>
            <p:nvPr/>
          </p:nvSpPr>
          <p:spPr>
            <a:xfrm>
              <a:off x="4135057" y="1155731"/>
              <a:ext cx="841307" cy="841307"/>
            </a:xfrm>
            <a:custGeom>
              <a:avLst/>
              <a:gdLst/>
              <a:ahLst/>
              <a:cxnLst/>
              <a:rect l="l" t="t" r="r" b="b"/>
              <a:pathLst>
                <a:path w="19727" h="19727" extrusionOk="0">
                  <a:moveTo>
                    <a:pt x="9855" y="0"/>
                  </a:moveTo>
                  <a:cubicBezTo>
                    <a:pt x="4419" y="0"/>
                    <a:pt x="1" y="4418"/>
                    <a:pt x="1" y="9854"/>
                  </a:cubicBezTo>
                  <a:cubicBezTo>
                    <a:pt x="1" y="15309"/>
                    <a:pt x="4419" y="19726"/>
                    <a:pt x="9855" y="19726"/>
                  </a:cubicBezTo>
                  <a:cubicBezTo>
                    <a:pt x="15309" y="19726"/>
                    <a:pt x="19727" y="15309"/>
                    <a:pt x="19727" y="9854"/>
                  </a:cubicBezTo>
                  <a:cubicBezTo>
                    <a:pt x="19727" y="4418"/>
                    <a:pt x="15309" y="0"/>
                    <a:pt x="9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4101707" y="1155731"/>
              <a:ext cx="908008" cy="841307"/>
            </a:xfrm>
            <a:custGeom>
              <a:avLst/>
              <a:gdLst/>
              <a:ahLst/>
              <a:cxnLst/>
              <a:rect l="l" t="t" r="r" b="b"/>
              <a:pathLst>
                <a:path w="21291" h="19727" extrusionOk="0">
                  <a:moveTo>
                    <a:pt x="10637" y="2946"/>
                  </a:moveTo>
                  <a:cubicBezTo>
                    <a:pt x="13436" y="2946"/>
                    <a:pt x="15963" y="4618"/>
                    <a:pt x="17036" y="7200"/>
                  </a:cubicBezTo>
                  <a:cubicBezTo>
                    <a:pt x="18109" y="9800"/>
                    <a:pt x="17509" y="12763"/>
                    <a:pt x="15527" y="14745"/>
                  </a:cubicBezTo>
                  <a:cubicBezTo>
                    <a:pt x="14182" y="16099"/>
                    <a:pt x="12414" y="16777"/>
                    <a:pt x="10643" y="16777"/>
                  </a:cubicBezTo>
                  <a:cubicBezTo>
                    <a:pt x="8873" y="16777"/>
                    <a:pt x="7100" y="16099"/>
                    <a:pt x="5746" y="14745"/>
                  </a:cubicBezTo>
                  <a:cubicBezTo>
                    <a:pt x="3764" y="12763"/>
                    <a:pt x="3183" y="9800"/>
                    <a:pt x="4255" y="7200"/>
                  </a:cubicBezTo>
                  <a:cubicBezTo>
                    <a:pt x="5328" y="4618"/>
                    <a:pt x="7837" y="2946"/>
                    <a:pt x="10637" y="2946"/>
                  </a:cubicBezTo>
                  <a:close/>
                  <a:moveTo>
                    <a:pt x="10637" y="0"/>
                  </a:moveTo>
                  <a:cubicBezTo>
                    <a:pt x="6655" y="0"/>
                    <a:pt x="3055" y="2400"/>
                    <a:pt x="1528" y="6073"/>
                  </a:cubicBezTo>
                  <a:cubicBezTo>
                    <a:pt x="1" y="9763"/>
                    <a:pt x="855" y="13999"/>
                    <a:pt x="3673" y="16836"/>
                  </a:cubicBezTo>
                  <a:cubicBezTo>
                    <a:pt x="5601" y="18763"/>
                    <a:pt x="8123" y="19726"/>
                    <a:pt x="10646" y="19726"/>
                  </a:cubicBezTo>
                  <a:cubicBezTo>
                    <a:pt x="13168" y="19726"/>
                    <a:pt x="15691" y="18763"/>
                    <a:pt x="17618" y="16836"/>
                  </a:cubicBezTo>
                  <a:cubicBezTo>
                    <a:pt x="20436" y="13999"/>
                    <a:pt x="21290" y="9763"/>
                    <a:pt x="19763" y="6073"/>
                  </a:cubicBezTo>
                  <a:cubicBezTo>
                    <a:pt x="18236" y="2400"/>
                    <a:pt x="14636" y="0"/>
                    <a:pt x="10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4260654" y="1281198"/>
              <a:ext cx="618815" cy="590156"/>
            </a:xfrm>
            <a:custGeom>
              <a:avLst/>
              <a:gdLst/>
              <a:ahLst/>
              <a:cxnLst/>
              <a:rect l="l" t="t" r="r" b="b"/>
              <a:pathLst>
                <a:path w="14510" h="13838" extrusionOk="0">
                  <a:moveTo>
                    <a:pt x="6910" y="2949"/>
                  </a:moveTo>
                  <a:cubicBezTo>
                    <a:pt x="10437" y="2949"/>
                    <a:pt x="12200" y="7221"/>
                    <a:pt x="9709" y="9712"/>
                  </a:cubicBezTo>
                  <a:cubicBezTo>
                    <a:pt x="8937" y="10485"/>
                    <a:pt x="7923" y="10871"/>
                    <a:pt x="6912" y="10871"/>
                  </a:cubicBezTo>
                  <a:cubicBezTo>
                    <a:pt x="5901" y="10871"/>
                    <a:pt x="4892" y="10485"/>
                    <a:pt x="4128" y="9712"/>
                  </a:cubicBezTo>
                  <a:cubicBezTo>
                    <a:pt x="1619" y="7221"/>
                    <a:pt x="3383" y="2949"/>
                    <a:pt x="6910" y="2949"/>
                  </a:cubicBezTo>
                  <a:close/>
                  <a:moveTo>
                    <a:pt x="6931" y="0"/>
                  </a:moveTo>
                  <a:cubicBezTo>
                    <a:pt x="6035" y="0"/>
                    <a:pt x="5132" y="174"/>
                    <a:pt x="4273" y="531"/>
                  </a:cubicBezTo>
                  <a:cubicBezTo>
                    <a:pt x="1692" y="1604"/>
                    <a:pt x="1" y="4112"/>
                    <a:pt x="1" y="6912"/>
                  </a:cubicBezTo>
                  <a:cubicBezTo>
                    <a:pt x="1" y="9712"/>
                    <a:pt x="1692" y="12239"/>
                    <a:pt x="4273" y="13312"/>
                  </a:cubicBezTo>
                  <a:cubicBezTo>
                    <a:pt x="5126" y="13666"/>
                    <a:pt x="6022" y="13838"/>
                    <a:pt x="6911" y="13838"/>
                  </a:cubicBezTo>
                  <a:cubicBezTo>
                    <a:pt x="8715" y="13838"/>
                    <a:pt x="10491" y="13130"/>
                    <a:pt x="11818" y="11803"/>
                  </a:cubicBezTo>
                  <a:cubicBezTo>
                    <a:pt x="14509" y="9112"/>
                    <a:pt x="14509" y="4731"/>
                    <a:pt x="11818" y="2022"/>
                  </a:cubicBezTo>
                  <a:cubicBezTo>
                    <a:pt x="10496" y="699"/>
                    <a:pt x="8728" y="0"/>
                    <a:pt x="69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4387060" y="1407732"/>
              <a:ext cx="337299" cy="337299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0"/>
                  </a:moveTo>
                  <a:cubicBezTo>
                    <a:pt x="1764" y="0"/>
                    <a:pt x="0" y="1764"/>
                    <a:pt x="0" y="3945"/>
                  </a:cubicBezTo>
                  <a:cubicBezTo>
                    <a:pt x="0" y="6127"/>
                    <a:pt x="1764" y="7909"/>
                    <a:pt x="3946" y="7909"/>
                  </a:cubicBezTo>
                  <a:cubicBezTo>
                    <a:pt x="6145" y="7909"/>
                    <a:pt x="7909" y="6127"/>
                    <a:pt x="7909" y="3945"/>
                  </a:cubicBezTo>
                  <a:cubicBezTo>
                    <a:pt x="7909" y="1764"/>
                    <a:pt x="6145" y="0"/>
                    <a:pt x="3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4549120" y="895968"/>
              <a:ext cx="686198" cy="687009"/>
            </a:xfrm>
            <a:custGeom>
              <a:avLst/>
              <a:gdLst/>
              <a:ahLst/>
              <a:cxnLst/>
              <a:rect l="l" t="t" r="r" b="b"/>
              <a:pathLst>
                <a:path w="16090" h="16109" extrusionOk="0">
                  <a:moveTo>
                    <a:pt x="15781" y="1"/>
                  </a:moveTo>
                  <a:lnTo>
                    <a:pt x="0" y="15782"/>
                  </a:lnTo>
                  <a:lnTo>
                    <a:pt x="309" y="16109"/>
                  </a:lnTo>
                  <a:lnTo>
                    <a:pt x="16090" y="328"/>
                  </a:lnTo>
                  <a:lnTo>
                    <a:pt x="15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5139912" y="988256"/>
              <a:ext cx="102397" cy="48874"/>
            </a:xfrm>
            <a:custGeom>
              <a:avLst/>
              <a:gdLst/>
              <a:ahLst/>
              <a:cxnLst/>
              <a:rect l="l" t="t" r="r" b="b"/>
              <a:pathLst>
                <a:path w="2401" h="1146" extrusionOk="0">
                  <a:moveTo>
                    <a:pt x="55" y="0"/>
                  </a:moveTo>
                  <a:lnTo>
                    <a:pt x="1" y="146"/>
                  </a:lnTo>
                  <a:lnTo>
                    <a:pt x="2328" y="1146"/>
                  </a:lnTo>
                  <a:lnTo>
                    <a:pt x="2401" y="98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5156971" y="829310"/>
              <a:ext cx="50452" cy="100051"/>
            </a:xfrm>
            <a:custGeom>
              <a:avLst/>
              <a:gdLst/>
              <a:ahLst/>
              <a:cxnLst/>
              <a:rect l="l" t="t" r="r" b="b"/>
              <a:pathLst>
                <a:path w="1183" h="2346" extrusionOk="0">
                  <a:moveTo>
                    <a:pt x="146" y="0"/>
                  </a:moveTo>
                  <a:lnTo>
                    <a:pt x="1" y="55"/>
                  </a:lnTo>
                  <a:lnTo>
                    <a:pt x="1037" y="2346"/>
                  </a:lnTo>
                  <a:lnTo>
                    <a:pt x="1182" y="229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3961398" y="1025401"/>
              <a:ext cx="1173147" cy="1101116"/>
            </a:xfrm>
            <a:custGeom>
              <a:avLst/>
              <a:gdLst/>
              <a:ahLst/>
              <a:cxnLst/>
              <a:rect l="l" t="t" r="r" b="b"/>
              <a:pathLst>
                <a:path w="27508" h="25819" extrusionOk="0">
                  <a:moveTo>
                    <a:pt x="13951" y="0"/>
                  </a:moveTo>
                  <a:cubicBezTo>
                    <a:pt x="10597" y="0"/>
                    <a:pt x="7289" y="1306"/>
                    <a:pt x="4800" y="3784"/>
                  </a:cubicBezTo>
                  <a:cubicBezTo>
                    <a:pt x="1109" y="7474"/>
                    <a:pt x="0" y="13038"/>
                    <a:pt x="2000" y="17855"/>
                  </a:cubicBezTo>
                  <a:cubicBezTo>
                    <a:pt x="3994" y="22678"/>
                    <a:pt x="8700" y="25819"/>
                    <a:pt x="13900" y="25819"/>
                  </a:cubicBezTo>
                  <a:cubicBezTo>
                    <a:pt x="13915" y="25819"/>
                    <a:pt x="13930" y="25819"/>
                    <a:pt x="13945" y="25819"/>
                  </a:cubicBezTo>
                  <a:cubicBezTo>
                    <a:pt x="16217" y="25819"/>
                    <a:pt x="18435" y="25219"/>
                    <a:pt x="20399" y="24091"/>
                  </a:cubicBezTo>
                  <a:lnTo>
                    <a:pt x="20326" y="23946"/>
                  </a:lnTo>
                  <a:cubicBezTo>
                    <a:pt x="18331" y="25095"/>
                    <a:pt x="16131" y="25654"/>
                    <a:pt x="13950" y="25654"/>
                  </a:cubicBezTo>
                  <a:cubicBezTo>
                    <a:pt x="10505" y="25654"/>
                    <a:pt x="7107" y="24261"/>
                    <a:pt x="4636" y="21601"/>
                  </a:cubicBezTo>
                  <a:cubicBezTo>
                    <a:pt x="600" y="17255"/>
                    <a:pt x="91" y="10710"/>
                    <a:pt x="3400" y="5802"/>
                  </a:cubicBezTo>
                  <a:cubicBezTo>
                    <a:pt x="5824" y="2212"/>
                    <a:pt x="9813" y="195"/>
                    <a:pt x="13937" y="195"/>
                  </a:cubicBezTo>
                  <a:cubicBezTo>
                    <a:pt x="15472" y="195"/>
                    <a:pt x="17027" y="474"/>
                    <a:pt x="18526" y="1057"/>
                  </a:cubicBezTo>
                  <a:cubicBezTo>
                    <a:pt x="24071" y="3184"/>
                    <a:pt x="27380" y="8874"/>
                    <a:pt x="26544" y="14747"/>
                  </a:cubicBezTo>
                  <a:lnTo>
                    <a:pt x="26708" y="14765"/>
                  </a:lnTo>
                  <a:cubicBezTo>
                    <a:pt x="27508" y="9256"/>
                    <a:pt x="24690" y="3856"/>
                    <a:pt x="19726" y="1366"/>
                  </a:cubicBezTo>
                  <a:cubicBezTo>
                    <a:pt x="17888" y="447"/>
                    <a:pt x="15912" y="0"/>
                    <a:pt x="13951" y="0"/>
                  </a:cubicBez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4100940" y="1152106"/>
              <a:ext cx="920418" cy="848046"/>
            </a:xfrm>
            <a:custGeom>
              <a:avLst/>
              <a:gdLst/>
              <a:ahLst/>
              <a:cxnLst/>
              <a:rect l="l" t="t" r="r" b="b"/>
              <a:pathLst>
                <a:path w="21582" h="19885" extrusionOk="0">
                  <a:moveTo>
                    <a:pt x="10722" y="176"/>
                  </a:moveTo>
                  <a:cubicBezTo>
                    <a:pt x="13297" y="176"/>
                    <a:pt x="15761" y="1210"/>
                    <a:pt x="17581" y="3031"/>
                  </a:cubicBezTo>
                  <a:cubicBezTo>
                    <a:pt x="20872" y="6321"/>
                    <a:pt x="21381" y="11485"/>
                    <a:pt x="18799" y="15357"/>
                  </a:cubicBezTo>
                  <a:cubicBezTo>
                    <a:pt x="16932" y="18152"/>
                    <a:pt x="13845" y="19718"/>
                    <a:pt x="10657" y="19718"/>
                  </a:cubicBezTo>
                  <a:cubicBezTo>
                    <a:pt x="9407" y="19718"/>
                    <a:pt x="8141" y="19477"/>
                    <a:pt x="6928" y="18975"/>
                  </a:cubicBezTo>
                  <a:cubicBezTo>
                    <a:pt x="2619" y="17193"/>
                    <a:pt x="183" y="12612"/>
                    <a:pt x="1092" y="8049"/>
                  </a:cubicBezTo>
                  <a:cubicBezTo>
                    <a:pt x="1982" y="3467"/>
                    <a:pt x="6000" y="176"/>
                    <a:pt x="10655" y="176"/>
                  </a:cubicBezTo>
                  <a:cubicBezTo>
                    <a:pt x="10677" y="176"/>
                    <a:pt x="10699" y="176"/>
                    <a:pt x="10722" y="176"/>
                  </a:cubicBezTo>
                  <a:close/>
                  <a:moveTo>
                    <a:pt x="10684" y="1"/>
                  </a:moveTo>
                  <a:cubicBezTo>
                    <a:pt x="9412" y="1"/>
                    <a:pt x="8125" y="246"/>
                    <a:pt x="6891" y="758"/>
                  </a:cubicBezTo>
                  <a:cubicBezTo>
                    <a:pt x="2491" y="2558"/>
                    <a:pt x="1" y="7212"/>
                    <a:pt x="928" y="11866"/>
                  </a:cubicBezTo>
                  <a:cubicBezTo>
                    <a:pt x="1837" y="16521"/>
                    <a:pt x="5909" y="19884"/>
                    <a:pt x="10655" y="19884"/>
                  </a:cubicBezTo>
                  <a:cubicBezTo>
                    <a:pt x="13309" y="19884"/>
                    <a:pt x="15836" y="18848"/>
                    <a:pt x="17709" y="16975"/>
                  </a:cubicBezTo>
                  <a:cubicBezTo>
                    <a:pt x="21054" y="13630"/>
                    <a:pt x="21581" y="8376"/>
                    <a:pt x="18945" y="4431"/>
                  </a:cubicBezTo>
                  <a:cubicBezTo>
                    <a:pt x="17064" y="1596"/>
                    <a:pt x="13926" y="1"/>
                    <a:pt x="10684" y="1"/>
                  </a:cubicBez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4231995" y="1277658"/>
              <a:ext cx="649777" cy="596852"/>
            </a:xfrm>
            <a:custGeom>
              <a:avLst/>
              <a:gdLst/>
              <a:ahLst/>
              <a:cxnLst/>
              <a:rect l="l" t="t" r="r" b="b"/>
              <a:pathLst>
                <a:path w="15236" h="13995" extrusionOk="0">
                  <a:moveTo>
                    <a:pt x="7582" y="3123"/>
                  </a:moveTo>
                  <a:cubicBezTo>
                    <a:pt x="8618" y="3141"/>
                    <a:pt x="9600" y="3541"/>
                    <a:pt x="10309" y="4268"/>
                  </a:cubicBezTo>
                  <a:cubicBezTo>
                    <a:pt x="11618" y="5577"/>
                    <a:pt x="11818" y="7632"/>
                    <a:pt x="10781" y="9159"/>
                  </a:cubicBezTo>
                  <a:cubicBezTo>
                    <a:pt x="10054" y="10250"/>
                    <a:pt x="8844" y="10858"/>
                    <a:pt x="7589" y="10858"/>
                  </a:cubicBezTo>
                  <a:cubicBezTo>
                    <a:pt x="7088" y="10858"/>
                    <a:pt x="6579" y="10761"/>
                    <a:pt x="6091" y="10559"/>
                  </a:cubicBezTo>
                  <a:cubicBezTo>
                    <a:pt x="4400" y="9850"/>
                    <a:pt x="3436" y="8050"/>
                    <a:pt x="3800" y="6232"/>
                  </a:cubicBezTo>
                  <a:cubicBezTo>
                    <a:pt x="4164" y="4432"/>
                    <a:pt x="5745" y="3141"/>
                    <a:pt x="7582" y="3141"/>
                  </a:cubicBezTo>
                  <a:lnTo>
                    <a:pt x="7582" y="3123"/>
                  </a:lnTo>
                  <a:close/>
                  <a:moveTo>
                    <a:pt x="7581" y="2966"/>
                  </a:moveTo>
                  <a:cubicBezTo>
                    <a:pt x="7068" y="2966"/>
                    <a:pt x="6550" y="3064"/>
                    <a:pt x="6054" y="3268"/>
                  </a:cubicBezTo>
                  <a:cubicBezTo>
                    <a:pt x="4273" y="4014"/>
                    <a:pt x="3255" y="5904"/>
                    <a:pt x="3618" y="7795"/>
                  </a:cubicBezTo>
                  <a:cubicBezTo>
                    <a:pt x="4000" y="9686"/>
                    <a:pt x="5654" y="11050"/>
                    <a:pt x="7582" y="11050"/>
                  </a:cubicBezTo>
                  <a:lnTo>
                    <a:pt x="7582" y="11031"/>
                  </a:lnTo>
                  <a:cubicBezTo>
                    <a:pt x="7603" y="11032"/>
                    <a:pt x="7625" y="11032"/>
                    <a:pt x="7646" y="11032"/>
                  </a:cubicBezTo>
                  <a:cubicBezTo>
                    <a:pt x="8696" y="11032"/>
                    <a:pt x="9706" y="10598"/>
                    <a:pt x="10454" y="9868"/>
                  </a:cubicBezTo>
                  <a:cubicBezTo>
                    <a:pt x="11818" y="8504"/>
                    <a:pt x="12018" y="6359"/>
                    <a:pt x="10945" y="4759"/>
                  </a:cubicBezTo>
                  <a:cubicBezTo>
                    <a:pt x="10174" y="3609"/>
                    <a:pt x="8895" y="2966"/>
                    <a:pt x="7581" y="2966"/>
                  </a:cubicBezTo>
                  <a:close/>
                  <a:moveTo>
                    <a:pt x="7590" y="0"/>
                  </a:moveTo>
                  <a:cubicBezTo>
                    <a:pt x="6233" y="0"/>
                    <a:pt x="4872" y="394"/>
                    <a:pt x="3691" y="1196"/>
                  </a:cubicBezTo>
                  <a:cubicBezTo>
                    <a:pt x="1127" y="2905"/>
                    <a:pt x="0" y="6104"/>
                    <a:pt x="891" y="9050"/>
                  </a:cubicBezTo>
                  <a:cubicBezTo>
                    <a:pt x="1800" y="11995"/>
                    <a:pt x="4509" y="13995"/>
                    <a:pt x="7582" y="13995"/>
                  </a:cubicBezTo>
                  <a:lnTo>
                    <a:pt x="7582" y="13831"/>
                  </a:lnTo>
                  <a:cubicBezTo>
                    <a:pt x="4582" y="13831"/>
                    <a:pt x="1927" y="11868"/>
                    <a:pt x="1055" y="8995"/>
                  </a:cubicBezTo>
                  <a:cubicBezTo>
                    <a:pt x="182" y="6123"/>
                    <a:pt x="1273" y="3014"/>
                    <a:pt x="3782" y="1323"/>
                  </a:cubicBezTo>
                  <a:cubicBezTo>
                    <a:pt x="4938" y="546"/>
                    <a:pt x="6267" y="162"/>
                    <a:pt x="7592" y="162"/>
                  </a:cubicBezTo>
                  <a:cubicBezTo>
                    <a:pt x="9121" y="162"/>
                    <a:pt x="10644" y="674"/>
                    <a:pt x="11890" y="1687"/>
                  </a:cubicBezTo>
                  <a:cubicBezTo>
                    <a:pt x="14236" y="3596"/>
                    <a:pt x="15054" y="6777"/>
                    <a:pt x="13927" y="9577"/>
                  </a:cubicBezTo>
                  <a:lnTo>
                    <a:pt x="14072" y="9632"/>
                  </a:lnTo>
                  <a:cubicBezTo>
                    <a:pt x="15236" y="6777"/>
                    <a:pt x="14399" y="3505"/>
                    <a:pt x="11999" y="1559"/>
                  </a:cubicBezTo>
                  <a:cubicBezTo>
                    <a:pt x="10723" y="526"/>
                    <a:pt x="9159" y="0"/>
                    <a:pt x="7590" y="0"/>
                  </a:cubicBez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 </a:t>
            </a:r>
          </a:p>
        </p:txBody>
      </p:sp>
      <p:pic>
        <p:nvPicPr>
          <p:cNvPr id="43" name="Imagen 4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" b="20874"/>
          <a:stretch/>
        </p:blipFill>
        <p:spPr bwMode="auto">
          <a:xfrm>
            <a:off x="4308375" y="0"/>
            <a:ext cx="4835625" cy="5143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5142" y="4798483"/>
            <a:ext cx="29626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/>
              <a:t>Fuente: Universidad Autónoma de </a:t>
            </a:r>
            <a:r>
              <a:rPr lang="en" sz="1000" dirty="0" smtClean="0"/>
              <a:t>México </a:t>
            </a:r>
            <a:r>
              <a:rPr lang="en" sz="1000" dirty="0"/>
              <a:t>(2018)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4605" y="1847266"/>
            <a:ext cx="4090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Instrucciones: </a:t>
            </a:r>
          </a:p>
          <a:p>
            <a:pPr marL="285750" indent="-285750">
              <a:buFontTx/>
              <a:buChar char="-"/>
            </a:pPr>
            <a:r>
              <a:rPr lang="en" dirty="0" smtClean="0"/>
              <a:t>Escuha y observa los ejemplos de cada tipo de plagio aplicados en una hoja nueva de word. </a:t>
            </a:r>
          </a:p>
          <a:p>
            <a:pPr marL="285750" indent="-285750">
              <a:buFontTx/>
              <a:buChar char="-"/>
            </a:pPr>
            <a:r>
              <a:rPr lang="en" dirty="0" smtClean="0"/>
              <a:t>Estas acciones son justamente las que no debes hacer en tus trabajos. </a:t>
            </a:r>
            <a:endParaRPr lang="e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51"/>
          <p:cNvSpPr txBox="1">
            <a:spLocks noGrp="1"/>
          </p:cNvSpPr>
          <p:nvPr>
            <p:ph type="title"/>
          </p:nvPr>
        </p:nvSpPr>
        <p:spPr>
          <a:xfrm>
            <a:off x="448473" y="133815"/>
            <a:ext cx="7610142" cy="596548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Otras formas de plagio</a:t>
            </a:r>
            <a:endParaRPr dirty="0"/>
          </a:p>
        </p:txBody>
      </p:sp>
      <p:sp>
        <p:nvSpPr>
          <p:cNvPr id="1745" name="Google Shape;1745;p51"/>
          <p:cNvSpPr txBox="1">
            <a:spLocks noGrp="1"/>
          </p:cNvSpPr>
          <p:nvPr>
            <p:ph type="subTitle" idx="1"/>
          </p:nvPr>
        </p:nvSpPr>
        <p:spPr>
          <a:xfrm>
            <a:off x="819117" y="1018343"/>
            <a:ext cx="66522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SzPts val="1100"/>
            </a:pPr>
            <a:r>
              <a:rPr lang="es-MX" dirty="0">
                <a:latin typeface="+mj-lt"/>
              </a:rPr>
              <a:t>Los siguientes tipos plagio son un </a:t>
            </a:r>
            <a:r>
              <a:rPr lang="es-MX" dirty="0" smtClean="0">
                <a:latin typeface="+mj-lt"/>
              </a:rPr>
              <a:t>desglose </a:t>
            </a:r>
            <a:r>
              <a:rPr lang="es-MX" dirty="0">
                <a:latin typeface="+mj-lt"/>
              </a:rPr>
              <a:t>del tan conocido copia y pega ¿A qué refieren estas tipologías</a:t>
            </a:r>
            <a:r>
              <a:rPr lang="es-MX" dirty="0" smtClean="0">
                <a:latin typeface="+mj-lt"/>
              </a:rPr>
              <a:t>?</a:t>
            </a:r>
            <a:endParaRPr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049" r="1926" b="1641"/>
          <a:stretch/>
        </p:blipFill>
        <p:spPr>
          <a:xfrm>
            <a:off x="889593" y="1782685"/>
            <a:ext cx="6727902" cy="270753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28208" y="4633237"/>
            <a:ext cx="183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(TurnitinLATAM, s.f.)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5677" y="160999"/>
            <a:ext cx="6227390" cy="798000"/>
          </a:xfrm>
        </p:spPr>
        <p:txBody>
          <a:bodyPr/>
          <a:lstStyle/>
          <a:p>
            <a:r>
              <a:rPr lang="en" sz="3600" dirty="0" smtClean="0"/>
              <a:t>Consecuencias del plagio</a:t>
            </a:r>
            <a:endParaRPr lang="en" sz="3600" dirty="0"/>
          </a:p>
        </p:txBody>
      </p:sp>
      <p:sp>
        <p:nvSpPr>
          <p:cNvPr id="5" name="Elipse 4"/>
          <p:cNvSpPr/>
          <p:nvPr/>
        </p:nvSpPr>
        <p:spPr>
          <a:xfrm>
            <a:off x="304801" y="584125"/>
            <a:ext cx="2133599" cy="1709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dirty="0" smtClean="0">
                <a:solidFill>
                  <a:schemeClr val="tx1"/>
                </a:solidFill>
              </a:rPr>
              <a:t>Anulación del trabajo e suspensión de grados </a:t>
            </a: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871331" y="866851"/>
            <a:ext cx="2449551" cy="2222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dirty="0" smtClean="0">
                <a:solidFill>
                  <a:schemeClr val="tx1"/>
                </a:solidFill>
              </a:rPr>
              <a:t>Acciones legales, multas o penalizaciones</a:t>
            </a: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563029" y="2171544"/>
            <a:ext cx="2449551" cy="2222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P</a:t>
            </a:r>
            <a:r>
              <a:rPr lang="en" sz="1600" dirty="0" smtClean="0">
                <a:solidFill>
                  <a:schemeClr val="tx1"/>
                </a:solidFill>
              </a:rPr>
              <a:t>érdida de credibilidad de la institución al que representa</a:t>
            </a: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897136" y="2555904"/>
            <a:ext cx="2449551" cy="2222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dirty="0" smtClean="0">
                <a:solidFill>
                  <a:schemeClr val="tx1"/>
                </a:solidFill>
              </a:rPr>
              <a:t>Efectos negativos en el desarrollo de una sociedad, pérdida de economía y cultura </a:t>
            </a:r>
            <a:endParaRPr lang="e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7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52"/>
          <p:cNvSpPr/>
          <p:nvPr/>
        </p:nvSpPr>
        <p:spPr>
          <a:xfrm>
            <a:off x="1367883" y="431125"/>
            <a:ext cx="7538223" cy="708900"/>
          </a:xfrm>
          <a:prstGeom prst="roundRect">
            <a:avLst>
              <a:gd name="adj" fmla="val 17462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52"/>
          <p:cNvSpPr txBox="1">
            <a:spLocks noGrp="1"/>
          </p:cNvSpPr>
          <p:nvPr>
            <p:ph type="body" idx="1"/>
          </p:nvPr>
        </p:nvSpPr>
        <p:spPr>
          <a:xfrm>
            <a:off x="3204118" y="1447621"/>
            <a:ext cx="5404623" cy="1042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 smtClean="0">
                <a:latin typeface="+mj-lt"/>
              </a:rPr>
              <a:t>Para evitar el plagio, cada vez que utilices lo que ha dicho alguien o cuando resumas o parafrasees información encontrado en libros, artículos o páginas web, debes indicar siempre la fuente mediante una cita dentro del texto y su correspondiente referencia en el apartado de bibliografía, que se suele colocar al final del trabajo.  </a:t>
            </a:r>
            <a:endParaRPr dirty="0">
              <a:latin typeface="+mj-lt"/>
            </a:endParaRPr>
          </a:p>
        </p:txBody>
      </p:sp>
      <p:sp>
        <p:nvSpPr>
          <p:cNvPr id="1764" name="Google Shape;1764;p52"/>
          <p:cNvSpPr txBox="1">
            <a:spLocks noGrp="1"/>
          </p:cNvSpPr>
          <p:nvPr>
            <p:ph type="title"/>
          </p:nvPr>
        </p:nvSpPr>
        <p:spPr>
          <a:xfrm>
            <a:off x="1280494" y="535041"/>
            <a:ext cx="7713000" cy="479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buSzPts val="1100"/>
            </a:pPr>
            <a:r>
              <a:rPr lang="es-MX" sz="2800" dirty="0"/>
              <a:t>Entonces, ¿qué hacemos para evitar el plagio?</a:t>
            </a:r>
            <a:endParaRPr sz="2800" dirty="0"/>
          </a:p>
        </p:txBody>
      </p:sp>
      <p:sp>
        <p:nvSpPr>
          <p:cNvPr id="2" name="Rectángul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3648" y="3020543"/>
            <a:ext cx="8158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Veamos el documento ejemplo que nos comparte nuestra </a:t>
            </a:r>
            <a:r>
              <a:rPr lang="en" dirty="0" smtClean="0"/>
              <a:t>docente, ella buscará información respecto al tema </a:t>
            </a:r>
            <a:r>
              <a:rPr lang="en" b="1" dirty="0" smtClean="0"/>
              <a:t>“El potencial del meme”</a:t>
            </a:r>
          </a:p>
          <a:p>
            <a:endParaRPr lang="en" dirty="0"/>
          </a:p>
          <a:p>
            <a:r>
              <a:rPr lang="en" b="1" dirty="0" smtClean="0"/>
              <a:t>Instrucciones: </a:t>
            </a:r>
          </a:p>
          <a:p>
            <a:pPr marL="285750" indent="-285750">
              <a:buFontTx/>
              <a:buChar char="-"/>
            </a:pPr>
            <a:r>
              <a:rPr lang="en" dirty="0" smtClean="0"/>
              <a:t>Observa cada paso que ella realiza para obtener información </a:t>
            </a:r>
          </a:p>
          <a:p>
            <a:pPr marL="285750" indent="-285750">
              <a:buFontTx/>
              <a:buChar char="-"/>
            </a:pPr>
            <a:r>
              <a:rPr lang="en" dirty="0" smtClean="0"/>
              <a:t>Presta atención a la escritura de los párrafos (número de líneas, paréntesis, número de hojas, tipo de letra, presentación)</a:t>
            </a:r>
          </a:p>
          <a:p>
            <a:pPr marL="285750" indent="-285750">
              <a:buFontTx/>
              <a:buChar char="-"/>
            </a:pPr>
            <a:r>
              <a:rPr lang="en" dirty="0" smtClean="0"/>
              <a:t>Luego podrás responder algunas preguntas que se planteen.</a:t>
            </a:r>
            <a:endParaRPr lang="en" dirty="0"/>
          </a:p>
        </p:txBody>
      </p:sp>
      <p:grpSp>
        <p:nvGrpSpPr>
          <p:cNvPr id="42" name="Google Shape;1671;p49"/>
          <p:cNvGrpSpPr/>
          <p:nvPr/>
        </p:nvGrpSpPr>
        <p:grpSpPr>
          <a:xfrm>
            <a:off x="1018007" y="1309346"/>
            <a:ext cx="1851573" cy="1515630"/>
            <a:chOff x="413569" y="784229"/>
            <a:chExt cx="998071" cy="846226"/>
          </a:xfrm>
        </p:grpSpPr>
        <p:sp>
          <p:nvSpPr>
            <p:cNvPr id="43" name="Google Shape;1672;p49"/>
            <p:cNvSpPr/>
            <p:nvPr/>
          </p:nvSpPr>
          <p:spPr>
            <a:xfrm rot="10800000" flipH="1">
              <a:off x="413569" y="784229"/>
              <a:ext cx="998071" cy="846226"/>
            </a:xfrm>
            <a:custGeom>
              <a:avLst/>
              <a:gdLst/>
              <a:ahLst/>
              <a:cxnLst/>
              <a:rect l="l" t="t" r="r" b="b"/>
              <a:pathLst>
                <a:path w="14145" h="11993" extrusionOk="0">
                  <a:moveTo>
                    <a:pt x="7601" y="1"/>
                  </a:moveTo>
                  <a:cubicBezTo>
                    <a:pt x="7366" y="1"/>
                    <a:pt x="7128" y="15"/>
                    <a:pt x="6890" y="44"/>
                  </a:cubicBezTo>
                  <a:cubicBezTo>
                    <a:pt x="5309" y="207"/>
                    <a:pt x="3872" y="1007"/>
                    <a:pt x="2891" y="2262"/>
                  </a:cubicBezTo>
                  <a:lnTo>
                    <a:pt x="0" y="1171"/>
                  </a:lnTo>
                  <a:lnTo>
                    <a:pt x="2109" y="3516"/>
                  </a:lnTo>
                  <a:cubicBezTo>
                    <a:pt x="982" y="5989"/>
                    <a:pt x="1673" y="8916"/>
                    <a:pt x="3782" y="10643"/>
                  </a:cubicBezTo>
                  <a:cubicBezTo>
                    <a:pt x="4879" y="11542"/>
                    <a:pt x="6223" y="11993"/>
                    <a:pt x="7570" y="11993"/>
                  </a:cubicBezTo>
                  <a:cubicBezTo>
                    <a:pt x="8811" y="11993"/>
                    <a:pt x="10054" y="11610"/>
                    <a:pt x="11108" y="10843"/>
                  </a:cubicBezTo>
                  <a:cubicBezTo>
                    <a:pt x="13308" y="9225"/>
                    <a:pt x="14145" y="6352"/>
                    <a:pt x="13163" y="3807"/>
                  </a:cubicBezTo>
                  <a:cubicBezTo>
                    <a:pt x="12251" y="1504"/>
                    <a:pt x="10026" y="1"/>
                    <a:pt x="760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73;p49"/>
            <p:cNvSpPr/>
            <p:nvPr/>
          </p:nvSpPr>
          <p:spPr>
            <a:xfrm>
              <a:off x="686051" y="929990"/>
              <a:ext cx="386187" cy="470963"/>
            </a:xfrm>
            <a:custGeom>
              <a:avLst/>
              <a:gdLst/>
              <a:ahLst/>
              <a:cxnLst/>
              <a:rect l="l" t="t" r="r" b="b"/>
              <a:pathLst>
                <a:path w="6086" h="7422" extrusionOk="0">
                  <a:moveTo>
                    <a:pt x="4049" y="1"/>
                  </a:moveTo>
                  <a:cubicBezTo>
                    <a:pt x="3482" y="1"/>
                    <a:pt x="2924" y="541"/>
                    <a:pt x="2994" y="1439"/>
                  </a:cubicBezTo>
                  <a:lnTo>
                    <a:pt x="3140" y="2639"/>
                  </a:lnTo>
                  <a:lnTo>
                    <a:pt x="795" y="2639"/>
                  </a:lnTo>
                  <a:cubicBezTo>
                    <a:pt x="0" y="2657"/>
                    <a:pt x="138" y="3912"/>
                    <a:pt x="781" y="3912"/>
                  </a:cubicBezTo>
                  <a:cubicBezTo>
                    <a:pt x="785" y="3912"/>
                    <a:pt x="790" y="3911"/>
                    <a:pt x="795" y="3911"/>
                  </a:cubicBezTo>
                  <a:lnTo>
                    <a:pt x="795" y="3911"/>
                  </a:lnTo>
                  <a:cubicBezTo>
                    <a:pt x="65" y="3947"/>
                    <a:pt x="119" y="5186"/>
                    <a:pt x="873" y="5186"/>
                  </a:cubicBezTo>
                  <a:cubicBezTo>
                    <a:pt x="882" y="5186"/>
                    <a:pt x="891" y="5185"/>
                    <a:pt x="900" y="5185"/>
                  </a:cubicBezTo>
                  <a:lnTo>
                    <a:pt x="900" y="5185"/>
                  </a:lnTo>
                  <a:cubicBezTo>
                    <a:pt x="325" y="5230"/>
                    <a:pt x="435" y="6333"/>
                    <a:pt x="1278" y="6333"/>
                  </a:cubicBezTo>
                  <a:cubicBezTo>
                    <a:pt x="1304" y="6333"/>
                    <a:pt x="1331" y="6331"/>
                    <a:pt x="1358" y="6329"/>
                  </a:cubicBezTo>
                  <a:lnTo>
                    <a:pt x="1358" y="6329"/>
                  </a:lnTo>
                  <a:cubicBezTo>
                    <a:pt x="995" y="6747"/>
                    <a:pt x="1267" y="7384"/>
                    <a:pt x="1831" y="7420"/>
                  </a:cubicBezTo>
                  <a:lnTo>
                    <a:pt x="4958" y="7420"/>
                  </a:lnTo>
                  <a:cubicBezTo>
                    <a:pt x="4978" y="7421"/>
                    <a:pt x="4998" y="7421"/>
                    <a:pt x="5018" y="7421"/>
                  </a:cubicBezTo>
                  <a:cubicBezTo>
                    <a:pt x="5432" y="7421"/>
                    <a:pt x="5825" y="7241"/>
                    <a:pt x="6085" y="6911"/>
                  </a:cubicBezTo>
                  <a:lnTo>
                    <a:pt x="6085" y="3439"/>
                  </a:lnTo>
                  <a:lnTo>
                    <a:pt x="5667" y="3439"/>
                  </a:lnTo>
                  <a:lnTo>
                    <a:pt x="4703" y="1948"/>
                  </a:lnTo>
                  <a:cubicBezTo>
                    <a:pt x="4522" y="1639"/>
                    <a:pt x="4431" y="1275"/>
                    <a:pt x="4467" y="912"/>
                  </a:cubicBezTo>
                  <a:lnTo>
                    <a:pt x="4540" y="148"/>
                  </a:lnTo>
                  <a:cubicBezTo>
                    <a:pt x="4386" y="48"/>
                    <a:pt x="4217" y="1"/>
                    <a:pt x="4049" y="1"/>
                  </a:cubicBezTo>
                  <a:close/>
                </a:path>
              </a:pathLst>
            </a:custGeom>
            <a:solidFill>
              <a:srgbClr val="F8BC7D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74;p49"/>
            <p:cNvSpPr/>
            <p:nvPr/>
          </p:nvSpPr>
          <p:spPr>
            <a:xfrm>
              <a:off x="1072168" y="1135458"/>
              <a:ext cx="132684" cy="252741"/>
            </a:xfrm>
            <a:custGeom>
              <a:avLst/>
              <a:gdLst/>
              <a:ahLst/>
              <a:cxnLst/>
              <a:rect l="l" t="t" r="r" b="b"/>
              <a:pathLst>
                <a:path w="2091" h="3983" extrusionOk="0">
                  <a:moveTo>
                    <a:pt x="0" y="1"/>
                  </a:moveTo>
                  <a:lnTo>
                    <a:pt x="0" y="3982"/>
                  </a:lnTo>
                  <a:lnTo>
                    <a:pt x="2091" y="3982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75;p49"/>
            <p:cNvSpPr/>
            <p:nvPr/>
          </p:nvSpPr>
          <p:spPr>
            <a:xfrm>
              <a:off x="736433" y="1173531"/>
              <a:ext cx="151213" cy="11612"/>
            </a:xfrm>
            <a:custGeom>
              <a:avLst/>
              <a:gdLst/>
              <a:ahLst/>
              <a:cxnLst/>
              <a:rect l="l" t="t" r="r" b="b"/>
              <a:pathLst>
                <a:path w="2383" h="183" extrusionOk="0">
                  <a:moveTo>
                    <a:pt x="1" y="1"/>
                  </a:moveTo>
                  <a:lnTo>
                    <a:pt x="1" y="182"/>
                  </a:lnTo>
                  <a:lnTo>
                    <a:pt x="2382" y="182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76;p49"/>
            <p:cNvSpPr/>
            <p:nvPr/>
          </p:nvSpPr>
          <p:spPr>
            <a:xfrm>
              <a:off x="739923" y="1254309"/>
              <a:ext cx="150008" cy="10407"/>
            </a:xfrm>
            <a:custGeom>
              <a:avLst/>
              <a:gdLst/>
              <a:ahLst/>
              <a:cxnLst/>
              <a:rect l="l" t="t" r="r" b="b"/>
              <a:pathLst>
                <a:path w="2364" h="164" extrusionOk="0">
                  <a:moveTo>
                    <a:pt x="0" y="0"/>
                  </a:moveTo>
                  <a:lnTo>
                    <a:pt x="0" y="164"/>
                  </a:lnTo>
                  <a:lnTo>
                    <a:pt x="2364" y="164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77;p49"/>
            <p:cNvSpPr/>
            <p:nvPr/>
          </p:nvSpPr>
          <p:spPr>
            <a:xfrm>
              <a:off x="769873" y="1326965"/>
              <a:ext cx="120057" cy="10470"/>
            </a:xfrm>
            <a:custGeom>
              <a:avLst/>
              <a:gdLst/>
              <a:ahLst/>
              <a:cxnLst/>
              <a:rect l="l" t="t" r="r" b="b"/>
              <a:pathLst>
                <a:path w="1892" h="165" extrusionOk="0">
                  <a:moveTo>
                    <a:pt x="1" y="1"/>
                  </a:moveTo>
                  <a:lnTo>
                    <a:pt x="1" y="164"/>
                  </a:lnTo>
                  <a:lnTo>
                    <a:pt x="1892" y="1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51294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78;p49"/>
            <p:cNvSpPr/>
            <p:nvPr/>
          </p:nvSpPr>
          <p:spPr>
            <a:xfrm>
              <a:off x="1113667" y="1316559"/>
              <a:ext cx="48543" cy="48543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382" y="1"/>
                  </a:moveTo>
                  <a:cubicBezTo>
                    <a:pt x="182" y="1"/>
                    <a:pt x="1" y="183"/>
                    <a:pt x="1" y="383"/>
                  </a:cubicBezTo>
                  <a:cubicBezTo>
                    <a:pt x="1" y="601"/>
                    <a:pt x="182" y="765"/>
                    <a:pt x="382" y="765"/>
                  </a:cubicBezTo>
                  <a:cubicBezTo>
                    <a:pt x="601" y="765"/>
                    <a:pt x="764" y="601"/>
                    <a:pt x="764" y="383"/>
                  </a:cubicBezTo>
                  <a:cubicBezTo>
                    <a:pt x="764" y="183"/>
                    <a:pt x="601" y="1"/>
                    <a:pt x="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44395" y="1293407"/>
            <a:ext cx="7074883" cy="3055568"/>
          </a:xfrm>
        </p:spPr>
        <p:txBody>
          <a:bodyPr/>
          <a:lstStyle/>
          <a:p>
            <a:pPr algn="just"/>
            <a:r>
              <a:rPr lang="es-EC" dirty="0" smtClean="0">
                <a:latin typeface="+mj-lt"/>
              </a:rPr>
              <a:t>      Según </a:t>
            </a:r>
            <a:r>
              <a:rPr lang="es-EC" dirty="0">
                <a:latin typeface="+mj-lt"/>
              </a:rPr>
              <a:t>la </a:t>
            </a:r>
            <a:r>
              <a:rPr lang="es-MX" dirty="0">
                <a:latin typeface="+mj-lt"/>
              </a:rPr>
              <a:t>Enciclopedia Online (2018</a:t>
            </a:r>
            <a:r>
              <a:rPr lang="es-MX" dirty="0" smtClean="0">
                <a:latin typeface="+mj-lt"/>
              </a:rPr>
              <a:t>)</a:t>
            </a:r>
            <a:r>
              <a:rPr lang="es-EC" dirty="0">
                <a:latin typeface="+mj-lt"/>
              </a:rPr>
              <a:t>;</a:t>
            </a:r>
            <a:r>
              <a:rPr lang="es-EC" dirty="0" smtClean="0">
                <a:latin typeface="+mj-lt"/>
              </a:rPr>
              <a:t> </a:t>
            </a:r>
            <a:r>
              <a:rPr lang="es-EC" dirty="0">
                <a:latin typeface="+mj-lt"/>
              </a:rPr>
              <a:t>“El parafraseo, también conocido como paráfrasis, es el uso de las palabras propias para resumir o explicar lo dicho por alguien más o por otro texto”, </a:t>
            </a:r>
            <a:r>
              <a:rPr lang="es-EC" dirty="0" smtClean="0">
                <a:latin typeface="+mj-lt"/>
              </a:rPr>
              <a:t>La palabra “parafrasear” es derivado del </a:t>
            </a:r>
            <a:r>
              <a:rPr lang="es-EC" dirty="0">
                <a:latin typeface="+mj-lt"/>
              </a:rPr>
              <a:t>vocablo griego </a:t>
            </a:r>
            <a:r>
              <a:rPr lang="es-EC" dirty="0" smtClean="0">
                <a:latin typeface="+mj-lt"/>
              </a:rPr>
              <a:t>cercano </a:t>
            </a:r>
            <a:r>
              <a:rPr lang="es-EC" dirty="0">
                <a:latin typeface="+mj-lt"/>
              </a:rPr>
              <a:t>o próximo, este término hace referencia en la comunicación a </a:t>
            </a:r>
            <a:r>
              <a:rPr lang="es-EC" i="1" dirty="0">
                <a:latin typeface="+mj-lt"/>
              </a:rPr>
              <a:t>similar o</a:t>
            </a:r>
            <a:r>
              <a:rPr lang="es-EC" i="1" dirty="0" smtClean="0">
                <a:latin typeface="+mj-lt"/>
              </a:rPr>
              <a:t> </a:t>
            </a:r>
            <a:r>
              <a:rPr lang="es-EC" i="1" dirty="0">
                <a:latin typeface="+mj-lt"/>
              </a:rPr>
              <a:t>parecido</a:t>
            </a:r>
            <a:r>
              <a:rPr lang="es-EC" dirty="0">
                <a:latin typeface="+mj-lt"/>
              </a:rPr>
              <a:t>, por </a:t>
            </a:r>
            <a:r>
              <a:rPr lang="es-EC" dirty="0" smtClean="0">
                <a:latin typeface="+mj-lt"/>
              </a:rPr>
              <a:t>ello, </a:t>
            </a:r>
            <a:r>
              <a:rPr lang="es-EC" dirty="0">
                <a:latin typeface="+mj-lt"/>
              </a:rPr>
              <a:t>se dice que una de las formas de evitar plagio es buscando sinónimos a las palabras originales mencionadas por el autor o a su vez mediante el cambio de sintaxis. </a:t>
            </a:r>
            <a:endParaRPr lang="es-MX" dirty="0">
              <a:latin typeface="+mj-lt"/>
            </a:endParaRPr>
          </a:p>
          <a:p>
            <a:endParaRPr lang="en" dirty="0"/>
          </a:p>
        </p:txBody>
      </p:sp>
      <p:sp>
        <p:nvSpPr>
          <p:cNvPr id="5" name="Google Shape;1762;p52"/>
          <p:cNvSpPr/>
          <p:nvPr/>
        </p:nvSpPr>
        <p:spPr>
          <a:xfrm>
            <a:off x="728546" y="334481"/>
            <a:ext cx="7538223" cy="708900"/>
          </a:xfrm>
          <a:prstGeom prst="roundRect">
            <a:avLst>
              <a:gd name="adj" fmla="val 17462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4;p52"/>
          <p:cNvSpPr txBox="1">
            <a:spLocks noGrp="1"/>
          </p:cNvSpPr>
          <p:nvPr>
            <p:ph type="title"/>
          </p:nvPr>
        </p:nvSpPr>
        <p:spPr>
          <a:xfrm>
            <a:off x="892097" y="334481"/>
            <a:ext cx="7713000" cy="479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>
              <a:buSzPts val="1100"/>
            </a:pPr>
            <a:r>
              <a:rPr lang="es-EC" sz="4000" b="1" dirty="0"/>
              <a:t>¿Qué es parafrasear?</a:t>
            </a:r>
            <a:r>
              <a:rPr lang="es-MX" b="1" dirty="0"/>
              <a:t/>
            </a:r>
            <a:br>
              <a:rPr lang="es-MX" b="1" dirty="0"/>
            </a:b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4805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44395" y="1293407"/>
            <a:ext cx="7074883" cy="1918144"/>
          </a:xfrm>
        </p:spPr>
        <p:txBody>
          <a:bodyPr/>
          <a:lstStyle/>
          <a:p>
            <a:pPr algn="just"/>
            <a:r>
              <a:rPr lang="es-EC" dirty="0" smtClean="0">
                <a:latin typeface="+mj-lt"/>
              </a:rPr>
              <a:t>      </a:t>
            </a:r>
            <a:r>
              <a:rPr lang="es-MX" dirty="0" smtClean="0">
                <a:latin typeface="+mj-lt"/>
              </a:rPr>
              <a:t>La sintaxis es “el </a:t>
            </a:r>
            <a:r>
              <a:rPr lang="es-MX" dirty="0" smtClean="0"/>
              <a:t>modo </a:t>
            </a:r>
            <a:r>
              <a:rPr lang="es-MX" dirty="0"/>
              <a:t>en que se combinan las palabras y los grupos que estas forman para expresar significados, así como las relaciones que se establecen entre todas esas </a:t>
            </a:r>
            <a:r>
              <a:rPr lang="es-MX" dirty="0" smtClean="0"/>
              <a:t>unidades”</a:t>
            </a:r>
            <a:r>
              <a:rPr lang="es-EC" dirty="0" smtClean="0">
                <a:latin typeface="+mj-lt"/>
              </a:rPr>
              <a:t>. Estos criterios ayudan a que un párrafo sea entendible para el lector. (Diccionario de la Real Academia Española, s.f.) </a:t>
            </a:r>
            <a:endParaRPr lang="es-MX" dirty="0">
              <a:latin typeface="+mj-lt"/>
            </a:endParaRPr>
          </a:p>
          <a:p>
            <a:endParaRPr lang="en" dirty="0"/>
          </a:p>
        </p:txBody>
      </p:sp>
      <p:sp>
        <p:nvSpPr>
          <p:cNvPr id="5" name="Google Shape;1762;p52"/>
          <p:cNvSpPr/>
          <p:nvPr/>
        </p:nvSpPr>
        <p:spPr>
          <a:xfrm>
            <a:off x="728546" y="334481"/>
            <a:ext cx="7538223" cy="708900"/>
          </a:xfrm>
          <a:prstGeom prst="roundRect">
            <a:avLst>
              <a:gd name="adj" fmla="val 17462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4;p52"/>
          <p:cNvSpPr txBox="1">
            <a:spLocks noGrp="1"/>
          </p:cNvSpPr>
          <p:nvPr>
            <p:ph type="title"/>
          </p:nvPr>
        </p:nvSpPr>
        <p:spPr>
          <a:xfrm>
            <a:off x="892097" y="334481"/>
            <a:ext cx="7713000" cy="479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>
              <a:buSzPts val="1100"/>
            </a:pPr>
            <a:r>
              <a:rPr lang="es-EC" sz="4000" b="1" dirty="0"/>
              <a:t>¿Qué es </a:t>
            </a:r>
            <a:r>
              <a:rPr lang="es-EC" sz="4000" b="1" dirty="0" smtClean="0"/>
              <a:t>la sintaxis?</a:t>
            </a:r>
            <a:r>
              <a:rPr lang="es-MX" b="1" dirty="0"/>
              <a:t/>
            </a:r>
            <a:br>
              <a:rPr lang="es-MX" b="1" dirty="0"/>
            </a:b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26232214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ing the Basics of Communication by Slidesgo">
  <a:themeElements>
    <a:clrScheme name="Simple Light">
      <a:dk1>
        <a:srgbClr val="000000"/>
      </a:dk1>
      <a:lt1>
        <a:srgbClr val="C6CDD8"/>
      </a:lt1>
      <a:dk2>
        <a:srgbClr val="C0C4CE"/>
      </a:dk2>
      <a:lt2>
        <a:srgbClr val="FCE7DF"/>
      </a:lt2>
      <a:accent1>
        <a:srgbClr val="DAACCB"/>
      </a:accent1>
      <a:accent2>
        <a:srgbClr val="3BAD70"/>
      </a:accent2>
      <a:accent3>
        <a:srgbClr val="FFB855"/>
      </a:accent3>
      <a:accent4>
        <a:srgbClr val="EE882B"/>
      </a:accent4>
      <a:accent5>
        <a:srgbClr val="FF5B3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594</Words>
  <Application>Microsoft Office PowerPoint</Application>
  <PresentationFormat>Presentación en pantalla (16:9)</PresentationFormat>
  <Paragraphs>53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Lato Black</vt:lpstr>
      <vt:lpstr>Times New Roman</vt:lpstr>
      <vt:lpstr>Anaheim</vt:lpstr>
      <vt:lpstr>DM Sans</vt:lpstr>
      <vt:lpstr>Mastering the Basics of Communication by Slidesgo</vt:lpstr>
      <vt:lpstr>NORMAS DE EXPRESIÓN, CITACIÓN, REFERENCIACIÓN Y TÉCNICAS DE ESTUDIO</vt:lpstr>
      <vt:lpstr>Ética y Plagio</vt:lpstr>
      <vt:lpstr>Análisis</vt:lpstr>
      <vt:lpstr>Tipos de plagio</vt:lpstr>
      <vt:lpstr>Otras formas de plagio</vt:lpstr>
      <vt:lpstr>Consecuencias del plagio</vt:lpstr>
      <vt:lpstr>Entonces, ¿qué hacemos para evitar el plagio?</vt:lpstr>
      <vt:lpstr>¿Qué es parafrasear? </vt:lpstr>
      <vt:lpstr>¿Qué es la sintaxis? </vt:lpstr>
      <vt:lpstr>Ejercicios para discutir </vt:lpstr>
      <vt:lpstr>Casos para discutir </vt:lpstr>
      <vt:lpstr>Casos para discutir </vt:lpstr>
      <vt:lpstr>Casos para discutir </vt:lpstr>
      <vt:lpstr>Casos para discutir </vt:lpstr>
      <vt:lpstr>Casos para discutir </vt:lpstr>
      <vt:lpstr>Casos para discutir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DE EXPRESIÓN, CITACIÓN, REFERENCIACIÓN Y TÉCNICAS DE ESTUDIO</dc:title>
  <dc:creator>JANETH</dc:creator>
  <cp:lastModifiedBy>JANETH</cp:lastModifiedBy>
  <cp:revision>21</cp:revision>
  <dcterms:modified xsi:type="dcterms:W3CDTF">2024-10-16T21:56:23Z</dcterms:modified>
</cp:coreProperties>
</file>