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77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  <p:sldId id="281" r:id="rId27"/>
  </p:sldIdLst>
  <p:sldSz cx="8102600" cy="4559300"/>
  <p:notesSz cx="8102600" cy="4559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468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11550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589463" y="0"/>
            <a:ext cx="3511550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2F092-0DC9-49BC-BDBA-EB008046E945}" type="datetimeFigureOut">
              <a:rPr lang="es-EC" smtClean="0"/>
              <a:t>08/07/2024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84463" y="569913"/>
            <a:ext cx="2733675" cy="1538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09625" y="2193925"/>
            <a:ext cx="6483350" cy="1795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4330700"/>
            <a:ext cx="351155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589463" y="4330700"/>
            <a:ext cx="351155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D28E7-2D37-48E9-A89E-E66E6B3B12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333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780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02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73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969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9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95" y="1413383"/>
            <a:ext cx="6887210" cy="957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5390" y="2553208"/>
            <a:ext cx="5671820" cy="1139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130" y="1048639"/>
            <a:ext cx="3524631" cy="3009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72839" y="1048639"/>
            <a:ext cx="3524631" cy="3009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78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5130" y="182372"/>
            <a:ext cx="7292340" cy="7294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130" y="1048639"/>
            <a:ext cx="7292340" cy="3009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4884" y="4240149"/>
            <a:ext cx="2592832" cy="22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5130" y="4240149"/>
            <a:ext cx="1863598" cy="22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33872" y="4240149"/>
            <a:ext cx="1863598" cy="22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071564" y="2590852"/>
            <a:ext cx="5932009" cy="198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1452540" y="3672922"/>
            <a:ext cx="4198785" cy="30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 rtl="0">
              <a:lnSpc>
                <a:spcPct val="181277"/>
              </a:lnSpc>
            </a:pPr>
            <a:r>
              <a:rPr lang="es-EC" sz="8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 : ING  JOSE ANTONIO ESCOBAR MACHADO. MSC</a:t>
            </a:r>
            <a:endParaRPr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081DAD2-2731-472A-835E-064EA4087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974" t="28744" r="34805" b="12697"/>
          <a:stretch/>
        </p:blipFill>
        <p:spPr>
          <a:xfrm>
            <a:off x="7875254" y="0"/>
            <a:ext cx="204342" cy="455930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A4343EC6-C360-4408-9574-737DE74F020E}"/>
              </a:ext>
            </a:extLst>
          </p:cNvPr>
          <p:cNvSpPr txBox="1">
            <a:spLocks/>
          </p:cNvSpPr>
          <p:nvPr/>
        </p:nvSpPr>
        <p:spPr>
          <a:xfrm>
            <a:off x="2625971" y="1348214"/>
            <a:ext cx="3056197" cy="1265977"/>
          </a:xfrm>
          <a:prstGeom prst="rect">
            <a:avLst/>
          </a:prstGeom>
        </p:spPr>
        <p:txBody>
          <a:bodyPr vert="horz" wrap="square" lIns="0" tIns="6022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38" algn="ctr">
              <a:spcBef>
                <a:spcPts val="47"/>
              </a:spcBef>
            </a:pPr>
            <a:r>
              <a:rPr lang="es-ES" sz="1398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FACULTAD DE INGENIERIA</a:t>
            </a:r>
          </a:p>
          <a:p>
            <a:pPr marL="6338" algn="ctr">
              <a:spcBef>
                <a:spcPts val="47"/>
              </a:spcBef>
            </a:pPr>
            <a:r>
              <a:rPr lang="es-ES" sz="1398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CARRERA DE AMBIENTAL</a:t>
            </a:r>
          </a:p>
          <a:p>
            <a:pPr marL="6338" algn="ctr">
              <a:spcBef>
                <a:spcPts val="47"/>
              </a:spcBef>
            </a:pPr>
            <a:endParaRPr lang="es-ES" sz="1797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6338" algn="ctr">
              <a:spcBef>
                <a:spcPts val="47"/>
              </a:spcBef>
            </a:pPr>
            <a:endParaRPr lang="es-ES" sz="1797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6338" algn="ctr">
              <a:spcBef>
                <a:spcPts val="47"/>
              </a:spcBef>
            </a:pPr>
            <a:endParaRPr lang="es-ES" sz="1797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02316-EC5C-4729-85BD-7B8A2EE378D7}"/>
              </a:ext>
            </a:extLst>
          </p:cNvPr>
          <p:cNvSpPr txBox="1"/>
          <p:nvPr/>
        </p:nvSpPr>
        <p:spPr>
          <a:xfrm>
            <a:off x="2291625" y="2067469"/>
            <a:ext cx="3814745" cy="1322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s-EC" sz="11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: MICROBIOLOGIA GENERAL</a:t>
            </a:r>
          </a:p>
          <a:p>
            <a:pPr algn="ctr" rtl="0"/>
            <a:r>
              <a:rPr lang="es-EC" sz="11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ctr"/>
            <a:r>
              <a:rPr lang="es-EC" sz="11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# 4 : </a:t>
            </a:r>
            <a:r>
              <a:rPr lang="es-EC" sz="1051" b="1" dirty="0"/>
              <a:t>MICROBIOLOGÍA INDUSTRIAL</a:t>
            </a:r>
          </a:p>
          <a:p>
            <a:pPr lvl="0" algn="ctr"/>
            <a:endParaRPr lang="es-EC" sz="1198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s-EC" sz="1202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s-EC" sz="998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TINCIONES</a:t>
            </a:r>
          </a:p>
          <a:p>
            <a:pPr algn="ctr"/>
            <a:endParaRPr lang="es-EC" sz="998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s-EC" sz="1000" dirty="0" smtClean="0"/>
              <a:t>1.Colorantes • 2. Tipos de tinciones • .3. Tinción de Gram </a:t>
            </a:r>
            <a:endParaRPr lang="es-EC" sz="998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;p3">
            <a:extLst>
              <a:ext uri="{FF2B5EF4-FFF2-40B4-BE49-F238E27FC236}">
                <a16:creationId xmlns:a16="http://schemas.microsoft.com/office/drawing/2014/main" id="{B491133F-0166-42CE-9BAB-AD6F8F9F56DF}"/>
              </a:ext>
            </a:extLst>
          </p:cNvPr>
          <p:cNvSpPr/>
          <p:nvPr/>
        </p:nvSpPr>
        <p:spPr>
          <a:xfrm>
            <a:off x="3639063" y="3880921"/>
            <a:ext cx="797009" cy="30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 rtl="0">
              <a:lnSpc>
                <a:spcPct val="181277"/>
              </a:lnSpc>
            </a:pPr>
            <a:r>
              <a:rPr lang="es-ES" sz="898" b="1" dirty="0">
                <a:solidFill>
                  <a:schemeClr val="tx1"/>
                </a:solidFill>
              </a:rPr>
              <a:t>2024-2024</a:t>
            </a:r>
            <a:endParaRPr sz="898" b="1" dirty="0">
              <a:solidFill>
                <a:schemeClr val="tx1"/>
              </a:solidFill>
            </a:endParaRPr>
          </a:p>
        </p:txBody>
      </p:sp>
      <p:sp>
        <p:nvSpPr>
          <p:cNvPr id="11" name="Google Shape;17;p3">
            <a:extLst>
              <a:ext uri="{FF2B5EF4-FFF2-40B4-BE49-F238E27FC236}">
                <a16:creationId xmlns:a16="http://schemas.microsoft.com/office/drawing/2014/main" id="{BE50A057-5B5F-4E29-ABD6-EF42A26625CF}"/>
              </a:ext>
            </a:extLst>
          </p:cNvPr>
          <p:cNvSpPr/>
          <p:nvPr/>
        </p:nvSpPr>
        <p:spPr>
          <a:xfrm>
            <a:off x="2099606" y="505923"/>
            <a:ext cx="4198785" cy="66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rtl="0"/>
            <a:r>
              <a:rPr lang="es-ES" sz="1797" b="1" dirty="0"/>
              <a:t>UNIVERSIDAD NACIONAL DE CHIMBORAZO</a:t>
            </a:r>
            <a:endParaRPr sz="1797" b="1" dirty="0"/>
          </a:p>
        </p:txBody>
      </p:sp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" y="15563"/>
            <a:ext cx="822599" cy="82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5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903666" y="2680258"/>
            <a:ext cx="5932009" cy="198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081DAD2-2731-472A-835E-064EA4087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974" t="28744" r="34805" b="12697"/>
          <a:stretch/>
        </p:blipFill>
        <p:spPr>
          <a:xfrm>
            <a:off x="7898258" y="0"/>
            <a:ext cx="204342" cy="4559300"/>
          </a:xfrm>
          <a:prstGeom prst="rect">
            <a:avLst/>
          </a:prstGeom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09474"/>
            <a:ext cx="822599" cy="82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1808068" y="1212850"/>
            <a:ext cx="5027607" cy="236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 rtl="0"/>
            <a:r>
              <a:rPr lang="es-EC" sz="13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dirty="0"/>
          </a:p>
          <a:p>
            <a:pPr algn="l" rtl="0"/>
            <a:r>
              <a:rPr lang="es-EC" sz="13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01.TEMA</a:t>
            </a:r>
            <a:endParaRPr dirty="0"/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02.OBJETIVOS</a:t>
            </a:r>
            <a:endParaRPr sz="1597" dirty="0">
              <a:solidFill>
                <a:schemeClr val="dk1"/>
              </a:solidFill>
              <a:latin typeface="Calibri"/>
              <a:cs typeface="Calibri"/>
            </a:endParaRPr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03.DESARROLLO</a:t>
            </a:r>
            <a:endParaRPr sz="1597" dirty="0">
              <a:solidFill>
                <a:schemeClr val="dk1"/>
              </a:solidFill>
              <a:latin typeface="Calibri"/>
              <a:cs typeface="Calibri"/>
            </a:endParaRPr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04.CONCLUSIONES </a:t>
            </a:r>
            <a:endParaRPr sz="1597" dirty="0">
              <a:solidFill>
                <a:schemeClr val="dk1"/>
              </a:solidFill>
              <a:latin typeface="Calibri"/>
              <a:cs typeface="Calibri"/>
            </a:endParaRPr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05.BIBLIOGRAFIA</a:t>
            </a:r>
            <a:endParaRPr sz="1597" dirty="0">
              <a:solidFill>
                <a:schemeClr val="dk1"/>
              </a:solidFill>
              <a:latin typeface="Calibri"/>
              <a:cs typeface="Calibri"/>
            </a:endParaRPr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06.VIDEO</a:t>
            </a:r>
            <a:endParaRPr sz="1597" dirty="0">
              <a:solidFill>
                <a:schemeClr val="dk1"/>
              </a:solidFill>
              <a:latin typeface="Calibri"/>
              <a:cs typeface="Calibri"/>
            </a:endParaRPr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07.ARTICULO</a:t>
            </a:r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08.PREGUNTAS</a:t>
            </a:r>
            <a:r>
              <a:rPr lang="es-EC" sz="89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C" sz="89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89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algn="ctr" rtl="0">
              <a:lnSpc>
                <a:spcPct val="126315"/>
              </a:lnSpc>
            </a:pPr>
            <a:endParaRPr sz="949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rtl="0">
              <a:lnSpc>
                <a:spcPct val="126315"/>
              </a:lnSpc>
              <a:spcBef>
                <a:spcPts val="836"/>
              </a:spcBef>
            </a:pPr>
            <a:endParaRPr sz="949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424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008587" y="2579050"/>
            <a:ext cx="5932009" cy="198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1644638" y="4178575"/>
            <a:ext cx="4198785" cy="30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 rtl="0">
              <a:lnSpc>
                <a:spcPct val="181277"/>
              </a:lnSpc>
            </a:pPr>
            <a:r>
              <a:rPr lang="es-EC" sz="8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081DAD2-2731-472A-835E-064EA4087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974" t="28744" r="34805" b="12697"/>
          <a:stretch/>
        </p:blipFill>
        <p:spPr>
          <a:xfrm>
            <a:off x="7896878" y="12700"/>
            <a:ext cx="204342" cy="4559300"/>
          </a:xfrm>
          <a:prstGeom prst="rect">
            <a:avLst/>
          </a:prstGeom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6" y="109896"/>
            <a:ext cx="822599" cy="82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0F3BB5C-456B-4593-9978-4771A5FF05DD}"/>
              </a:ext>
            </a:extLst>
          </p:cNvPr>
          <p:cNvSpPr txBox="1"/>
          <p:nvPr/>
        </p:nvSpPr>
        <p:spPr>
          <a:xfrm>
            <a:off x="3746500" y="521195"/>
            <a:ext cx="3042713" cy="307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98" b="1" dirty="0"/>
              <a:t>VIDEO</a:t>
            </a:r>
            <a:endParaRPr lang="es-EC" sz="1398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1977" t="18132" r="34187" b="8242"/>
          <a:stretch/>
        </p:blipFill>
        <p:spPr>
          <a:xfrm>
            <a:off x="1862697" y="869127"/>
            <a:ext cx="4349181" cy="26733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93583" y="3632744"/>
            <a:ext cx="6578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https://youtu.be/MxP-rm_1_Xg?si=ohv1TsKmNqoOZp47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87383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015032" y="2579050"/>
            <a:ext cx="5932009" cy="198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698765" y="4111000"/>
            <a:ext cx="4198785" cy="30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 rtl="0">
              <a:lnSpc>
                <a:spcPct val="181277"/>
              </a:lnSpc>
            </a:pPr>
            <a:r>
              <a:rPr lang="es-EC" sz="8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081DAD2-2731-472A-835E-064EA4087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974" t="28744" r="34805" b="12697"/>
          <a:stretch/>
        </p:blipFill>
        <p:spPr>
          <a:xfrm>
            <a:off x="7904738" y="-12570"/>
            <a:ext cx="204342" cy="4559300"/>
          </a:xfrm>
          <a:prstGeom prst="rect">
            <a:avLst/>
          </a:prstGeom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3" y="112675"/>
            <a:ext cx="822599" cy="82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0F3BB5C-456B-4593-9978-4771A5FF05DD}"/>
              </a:ext>
            </a:extLst>
          </p:cNvPr>
          <p:cNvSpPr txBox="1"/>
          <p:nvPr/>
        </p:nvSpPr>
        <p:spPr>
          <a:xfrm>
            <a:off x="3333131" y="412695"/>
            <a:ext cx="3042713" cy="52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3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ARTICULO CIENTIFICO</a:t>
            </a:r>
            <a:endParaRPr lang="es-EC" sz="1398" dirty="0"/>
          </a:p>
          <a:p>
            <a:endParaRPr lang="es-EC" sz="1398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18960" t="23627" r="23060" b="549"/>
          <a:stretch/>
        </p:blipFill>
        <p:spPr>
          <a:xfrm>
            <a:off x="2375434" y="909046"/>
            <a:ext cx="3657066" cy="24374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85910" y="3436337"/>
            <a:ext cx="8979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/>
              <a:t>https://www.medigraphic.com/pdfs/invdis/ir-2014/ir141b.pdf?fbclid=IwAR3z9_ljzoGBF2taww_xeAuX2t1CkN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03856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036890" y="2579050"/>
            <a:ext cx="5932009" cy="198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813225" y="4168230"/>
            <a:ext cx="4198785" cy="30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 rtl="0">
              <a:lnSpc>
                <a:spcPct val="181277"/>
              </a:lnSpc>
            </a:pPr>
            <a:r>
              <a:rPr lang="es-EC" sz="8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081DAD2-2731-472A-835E-064EA4087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974" t="28744" r="34805" b="12697"/>
          <a:stretch/>
        </p:blipFill>
        <p:spPr>
          <a:xfrm>
            <a:off x="7887859" y="12700"/>
            <a:ext cx="204342" cy="4559300"/>
          </a:xfrm>
          <a:prstGeom prst="rect">
            <a:avLst/>
          </a:prstGeom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3" y="106348"/>
            <a:ext cx="822599" cy="82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0F3BB5C-456B-4593-9978-4771A5FF05DD}"/>
              </a:ext>
            </a:extLst>
          </p:cNvPr>
          <p:cNvSpPr txBox="1"/>
          <p:nvPr/>
        </p:nvSpPr>
        <p:spPr>
          <a:xfrm>
            <a:off x="3385560" y="437340"/>
            <a:ext cx="3042713" cy="52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398" b="1" dirty="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BIBLIOGRAFIA</a:t>
            </a:r>
            <a:endParaRPr lang="es-EC" sz="1398" dirty="0"/>
          </a:p>
          <a:p>
            <a:endParaRPr lang="es-EC" sz="1398" b="1" dirty="0"/>
          </a:p>
        </p:txBody>
      </p:sp>
      <p:sp>
        <p:nvSpPr>
          <p:cNvPr id="2" name="Rectángulo 1"/>
          <p:cNvSpPr/>
          <p:nvPr/>
        </p:nvSpPr>
        <p:spPr>
          <a:xfrm>
            <a:off x="850900" y="924833"/>
            <a:ext cx="67933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C" sz="1400" dirty="0" err="1" smtClean="0"/>
              <a:t>Decré</a:t>
            </a:r>
            <a:r>
              <a:rPr lang="es-EC" sz="1400" dirty="0" smtClean="0"/>
              <a:t> D, </a:t>
            </a:r>
            <a:r>
              <a:rPr lang="es-EC" sz="1400" dirty="0" err="1" smtClean="0"/>
              <a:t>Barbut</a:t>
            </a:r>
            <a:r>
              <a:rPr lang="es-EC" sz="1400" dirty="0" smtClean="0"/>
              <a:t> F, </a:t>
            </a:r>
            <a:r>
              <a:rPr lang="es-EC" sz="1400" dirty="0" err="1" smtClean="0"/>
              <a:t>Petit</a:t>
            </a:r>
            <a:r>
              <a:rPr lang="es-EC" sz="1400" dirty="0" smtClean="0"/>
              <a:t> JC. Role of </a:t>
            </a:r>
            <a:r>
              <a:rPr lang="es-EC" sz="1400" dirty="0" err="1" smtClean="0"/>
              <a:t>the</a:t>
            </a:r>
            <a:r>
              <a:rPr lang="es-EC" sz="1400" dirty="0" smtClean="0"/>
              <a:t> </a:t>
            </a:r>
            <a:r>
              <a:rPr lang="es-EC" sz="1400" dirty="0" err="1" smtClean="0"/>
              <a:t>microbiology</a:t>
            </a:r>
            <a:r>
              <a:rPr lang="es-EC" sz="1400" dirty="0" smtClean="0"/>
              <a:t> </a:t>
            </a:r>
            <a:r>
              <a:rPr lang="es-EC" sz="1400" dirty="0" err="1" smtClean="0"/>
              <a:t>laboratory</a:t>
            </a:r>
            <a:r>
              <a:rPr lang="es-EC" sz="1400" dirty="0" smtClean="0"/>
              <a:t> in </a:t>
            </a:r>
            <a:r>
              <a:rPr lang="es-EC" sz="1400" dirty="0" err="1" smtClean="0"/>
              <a:t>the</a:t>
            </a:r>
            <a:r>
              <a:rPr lang="es-EC" sz="1400" dirty="0" smtClean="0"/>
              <a:t> diagnosis of nosocomial </a:t>
            </a:r>
            <a:r>
              <a:rPr lang="es-EC" sz="1400" dirty="0" err="1" smtClean="0"/>
              <a:t>diarrhea</a:t>
            </a:r>
            <a:r>
              <a:rPr lang="es-EC" sz="1400" dirty="0" smtClean="0"/>
              <a:t>. </a:t>
            </a:r>
            <a:r>
              <a:rPr lang="es-EC" sz="1400" dirty="0" err="1" smtClean="0"/>
              <a:t>Pathol</a:t>
            </a:r>
            <a:r>
              <a:rPr lang="es-EC" sz="1400" dirty="0" smtClean="0"/>
              <a:t> </a:t>
            </a:r>
            <a:r>
              <a:rPr lang="es-EC" sz="1400" dirty="0" err="1" smtClean="0"/>
              <a:t>Biol</a:t>
            </a:r>
            <a:r>
              <a:rPr lang="es-EC" sz="1400" dirty="0" smtClean="0"/>
              <a:t> (París). 2000; 48: 733-744.</a:t>
            </a:r>
          </a:p>
          <a:p>
            <a:pPr marL="342900" indent="-342900">
              <a:buAutoNum type="arabicPeriod"/>
            </a:pPr>
            <a:r>
              <a:rPr lang="es-EC" sz="1400" dirty="0" smtClean="0"/>
              <a:t> </a:t>
            </a:r>
            <a:r>
              <a:rPr lang="es-EC" sz="1400" dirty="0" err="1" smtClean="0"/>
              <a:t>Keller</a:t>
            </a:r>
            <a:r>
              <a:rPr lang="es-EC" sz="1400" dirty="0" smtClean="0"/>
              <a:t> PJ. </a:t>
            </a:r>
            <a:r>
              <a:rPr lang="es-EC" sz="1400" dirty="0" err="1" smtClean="0"/>
              <a:t>Imaging</a:t>
            </a:r>
            <a:r>
              <a:rPr lang="es-EC" sz="1400" dirty="0" smtClean="0"/>
              <a:t> </a:t>
            </a:r>
            <a:r>
              <a:rPr lang="es-EC" sz="1400" dirty="0" err="1" smtClean="0"/>
              <a:t>morphogenesis</a:t>
            </a:r>
            <a:r>
              <a:rPr lang="es-EC" sz="1400" dirty="0" smtClean="0"/>
              <a:t>: </a:t>
            </a:r>
            <a:r>
              <a:rPr lang="es-EC" sz="1400" dirty="0" err="1" smtClean="0"/>
              <a:t>technological</a:t>
            </a:r>
            <a:r>
              <a:rPr lang="es-EC" sz="1400" dirty="0" smtClean="0"/>
              <a:t> </a:t>
            </a:r>
            <a:r>
              <a:rPr lang="es-EC" sz="1400" dirty="0" err="1" smtClean="0"/>
              <a:t>advances</a:t>
            </a:r>
            <a:r>
              <a:rPr lang="es-EC" sz="1400" dirty="0" smtClean="0"/>
              <a:t> and </a:t>
            </a:r>
            <a:r>
              <a:rPr lang="es-EC" sz="1400" dirty="0" err="1" smtClean="0"/>
              <a:t>biological</a:t>
            </a:r>
            <a:r>
              <a:rPr lang="es-EC" sz="1400" dirty="0" smtClean="0"/>
              <a:t> </a:t>
            </a:r>
            <a:r>
              <a:rPr lang="es-EC" sz="1400" dirty="0" err="1" smtClean="0"/>
              <a:t>insights</a:t>
            </a:r>
            <a:r>
              <a:rPr lang="es-EC" sz="1400" dirty="0" smtClean="0"/>
              <a:t>. </a:t>
            </a:r>
            <a:r>
              <a:rPr lang="es-EC" sz="1400" dirty="0" err="1" smtClean="0"/>
              <a:t>Science</a:t>
            </a:r>
            <a:r>
              <a:rPr lang="es-EC" sz="1400" dirty="0" smtClean="0"/>
              <a:t>. 2013; 340: 123-168. </a:t>
            </a:r>
          </a:p>
          <a:p>
            <a:pPr marL="342900" indent="-342900">
              <a:buAutoNum type="arabicPeriod"/>
            </a:pPr>
            <a:endParaRPr lang="es-EC" sz="1400" dirty="0" smtClean="0"/>
          </a:p>
          <a:p>
            <a:pPr marL="342900" indent="-342900">
              <a:buAutoNum type="arabicPeriod"/>
            </a:pPr>
            <a:r>
              <a:rPr lang="es-EC" sz="1400" dirty="0" smtClean="0"/>
              <a:t> Madison BM. </a:t>
            </a:r>
            <a:r>
              <a:rPr lang="es-EC" sz="1400" dirty="0" err="1" smtClean="0"/>
              <a:t>Application</a:t>
            </a:r>
            <a:r>
              <a:rPr lang="es-EC" sz="1400" dirty="0" smtClean="0"/>
              <a:t> of </a:t>
            </a:r>
            <a:r>
              <a:rPr lang="es-EC" sz="1400" dirty="0" err="1" smtClean="0"/>
              <a:t>stains</a:t>
            </a:r>
            <a:r>
              <a:rPr lang="es-EC" sz="1400" dirty="0" smtClean="0"/>
              <a:t> in </a:t>
            </a:r>
            <a:r>
              <a:rPr lang="es-EC" sz="1400" dirty="0" err="1" smtClean="0"/>
              <a:t>clinical</a:t>
            </a:r>
            <a:r>
              <a:rPr lang="es-EC" sz="1400" dirty="0" smtClean="0"/>
              <a:t> </a:t>
            </a:r>
            <a:r>
              <a:rPr lang="es-EC" sz="1400" dirty="0" err="1" smtClean="0"/>
              <a:t>microbiology</a:t>
            </a:r>
            <a:r>
              <a:rPr lang="es-EC" sz="1400" dirty="0" smtClean="0"/>
              <a:t>. </a:t>
            </a:r>
            <a:r>
              <a:rPr lang="es-EC" sz="1400" dirty="0" err="1" smtClean="0"/>
              <a:t>Biotech</a:t>
            </a:r>
            <a:r>
              <a:rPr lang="es-EC" sz="1400" dirty="0" smtClean="0"/>
              <a:t> </a:t>
            </a:r>
            <a:r>
              <a:rPr lang="es-EC" sz="1400" dirty="0" err="1" smtClean="0"/>
              <a:t>Histochem</a:t>
            </a:r>
            <a:r>
              <a:rPr lang="es-EC" sz="1400" dirty="0" smtClean="0"/>
              <a:t>. 2001; 76: 119-125. </a:t>
            </a:r>
          </a:p>
          <a:p>
            <a:pPr marL="342900" indent="-342900">
              <a:buAutoNum type="arabicPeriod"/>
            </a:pPr>
            <a:endParaRPr lang="es-EC" sz="1400" dirty="0"/>
          </a:p>
          <a:p>
            <a:pPr marL="342900" indent="-342900">
              <a:buAutoNum type="arabicPeriod"/>
            </a:pPr>
            <a:r>
              <a:rPr lang="es-EC" sz="1400" dirty="0" smtClean="0"/>
              <a:t>Luis SBM, </a:t>
            </a:r>
            <a:r>
              <a:rPr lang="es-EC" sz="1400" dirty="0" err="1" smtClean="0"/>
              <a:t>Altava</a:t>
            </a:r>
            <a:r>
              <a:rPr lang="es-EC" sz="1400" dirty="0" smtClean="0"/>
              <a:t> B. Introducción a la química orgánica. </a:t>
            </a:r>
            <a:r>
              <a:rPr lang="es-EC" sz="1400" dirty="0" err="1" smtClean="0"/>
              <a:t>Universitat</a:t>
            </a:r>
            <a:r>
              <a:rPr lang="es-EC" sz="1400" dirty="0" smtClean="0"/>
              <a:t> Jaume;1997.</a:t>
            </a:r>
          </a:p>
          <a:p>
            <a:pPr marL="342900" indent="-342900">
              <a:buAutoNum type="arabicPeriod"/>
            </a:pPr>
            <a:endParaRPr lang="es-EC" sz="1400" dirty="0" smtClean="0"/>
          </a:p>
          <a:p>
            <a:pPr marL="342900" indent="-342900">
              <a:buAutoNum type="arabicPeriod"/>
            </a:pPr>
            <a:r>
              <a:rPr lang="es-EC" sz="1400" dirty="0" smtClean="0"/>
              <a:t> 5. </a:t>
            </a:r>
            <a:r>
              <a:rPr lang="es-EC" sz="1400" dirty="0" err="1" smtClean="0"/>
              <a:t>Fung</a:t>
            </a:r>
            <a:r>
              <a:rPr lang="es-EC" sz="1400" dirty="0" smtClean="0"/>
              <a:t> DC, </a:t>
            </a:r>
            <a:r>
              <a:rPr lang="es-EC" sz="1400" dirty="0" err="1" smtClean="0"/>
              <a:t>Theriot</a:t>
            </a:r>
            <a:r>
              <a:rPr lang="es-EC" sz="1400" dirty="0" smtClean="0"/>
              <a:t> JA. </a:t>
            </a:r>
            <a:r>
              <a:rPr lang="es-EC" sz="1400" dirty="0" err="1" smtClean="0"/>
              <a:t>Imaging</a:t>
            </a:r>
            <a:r>
              <a:rPr lang="es-EC" sz="1400" dirty="0" smtClean="0"/>
              <a:t> </a:t>
            </a:r>
            <a:r>
              <a:rPr lang="es-EC" sz="1400" dirty="0" err="1" smtClean="0"/>
              <a:t>techniques</a:t>
            </a:r>
            <a:r>
              <a:rPr lang="es-EC" sz="1400" dirty="0" smtClean="0"/>
              <a:t> in </a:t>
            </a:r>
            <a:r>
              <a:rPr lang="es-EC" sz="1400" dirty="0" err="1" smtClean="0"/>
              <a:t>microbiology</a:t>
            </a:r>
            <a:r>
              <a:rPr lang="es-EC" sz="1400" dirty="0" smtClean="0"/>
              <a:t>. </a:t>
            </a:r>
            <a:r>
              <a:rPr lang="es-EC" sz="1400" dirty="0" err="1" smtClean="0"/>
              <a:t>Curr</a:t>
            </a:r>
            <a:r>
              <a:rPr lang="es-EC" sz="1400" dirty="0" smtClean="0"/>
              <a:t> </a:t>
            </a:r>
            <a:r>
              <a:rPr lang="es-EC" sz="1400" dirty="0" err="1" smtClean="0"/>
              <a:t>Opin</a:t>
            </a:r>
            <a:r>
              <a:rPr lang="es-EC" sz="1400" dirty="0" smtClean="0"/>
              <a:t> </a:t>
            </a:r>
            <a:r>
              <a:rPr lang="es-EC" sz="1400" dirty="0" err="1" smtClean="0"/>
              <a:t>Microbiol</a:t>
            </a:r>
            <a:r>
              <a:rPr lang="es-EC" sz="1400" dirty="0" smtClean="0"/>
              <a:t>. 1998; 1: 346-351.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027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201</Words>
  <Application>Microsoft Office PowerPoint</Application>
  <PresentationFormat>Personalizado</PresentationFormat>
  <Paragraphs>39</Paragraphs>
  <Slides>26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Source Serif Pro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 Castro</dc:creator>
  <cp:lastModifiedBy>Equipo</cp:lastModifiedBy>
  <cp:revision>4</cp:revision>
  <dcterms:created xsi:type="dcterms:W3CDTF">2024-07-08T04:26:57Z</dcterms:created>
  <dcterms:modified xsi:type="dcterms:W3CDTF">2024-07-09T03:43:54Z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2024-07-08T00:00:00Z</vt:filetime>
  </property>
  <property fmtid="{D5CDD505-2E9C-101B-9397-08002B2CF9AE}" pid="3" name="Producer">
    <vt:lpwstr>3-Heights(TM) PDF Security Shell 4.8.25.2 (http://www.pdf-tools.com)</vt:lpwstr>
  </property>
</Properties>
</file>