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57" r:id="rId3"/>
    <p:sldId id="258" r:id="rId4"/>
    <p:sldId id="289" r:id="rId5"/>
    <p:sldId id="291" r:id="rId6"/>
    <p:sldId id="290" r:id="rId7"/>
    <p:sldId id="293" r:id="rId8"/>
    <p:sldId id="292" r:id="rId9"/>
    <p:sldId id="294" r:id="rId10"/>
    <p:sldId id="277" r:id="rId11"/>
    <p:sldId id="278" r:id="rId12"/>
    <p:sldId id="279" r:id="rId13"/>
    <p:sldId id="280" r:id="rId14"/>
    <p:sldId id="295" r:id="rId15"/>
    <p:sldId id="286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380F-2580-455B-A6FF-D2F67E4009AB}" type="datetimeFigureOut">
              <a:rPr lang="es-MX" smtClean="0"/>
              <a:t>03/05/2025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803F-B356-46E8-85A5-E29E6CCAA1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87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4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D0CAD-3048-4039-9E37-B9CCCAD9C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D61C7-EE04-4A39-AE07-F5B1439F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F6E7D-09B5-4FD8-B348-733897E4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CF8C8-7C67-4F73-B948-390B0EC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1A7D-A879-4A5C-A6CC-EFDB45A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2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F7E9B-CDAE-4A4A-A066-B2F852D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44CFB-BE68-4120-A501-D5800E73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F4456-BDE2-4C14-8240-F2D60573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D93F3-95E1-4E87-A3DA-DF4FCED5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81243-1E09-43A4-9B1C-DC85218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19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A5DC3D-E506-49A3-824F-457DAC2BC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CC48D-F00F-488C-AC4E-C631331A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EFDB4-5EF9-453E-9B4E-9FE6FC9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8F0C-15EF-4D82-9163-AD58AB0F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CC7E3-9AF2-4B06-BA3C-1219889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254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76021-1B01-4161-AE0C-FBD767E5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74DA4-508A-41C1-9C0C-4E8C0E7D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3C59B-377B-42FB-B12E-67064DC5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35795-AF21-4DC9-A6F8-EF6DD042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86EC6-7072-40AA-B27B-52572D8F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77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8E57-748C-4B70-AF84-EBF4DEA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69E90-C635-4D45-86E1-DFBF49E2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737DB-6A2A-41AB-9091-D9A9AEC2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46905-6576-4572-9736-9AF4296A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B8E01-ECFB-4F46-89EC-7C1F627F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2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16539-60C0-4F93-BDCC-7F7AE4F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6E20F-653E-4FA7-891F-DBBEF53B8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E03E3F-2582-4879-8D21-92A124EF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82DB6-5B5A-4B0C-A0D8-A3819DAD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9B934-D391-4CBA-B714-6FC2B405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BF41E-643A-4019-8A1A-E0A1EF29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80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191C-01E0-4D71-B5D0-133C32C9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A5308-F28B-4F49-A35D-B03683D9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37460-84C2-4A9F-8241-CB73D036D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450F2C-42D1-41BE-8E96-790081C4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6662FA-2628-4F74-8B04-E8E88740E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475513-4E3D-4137-BFCE-551B8704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69148F-9B07-42C3-AFBC-8692E91D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9D2BA0-8737-4815-AF18-A2CBBD0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1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7E6FA-F635-44A2-9673-DB80B6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4157EC-8CCA-48F5-906F-ADBF27EE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70C3AC-8F25-41B4-A52C-82AA25E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45E84C-30D1-42DF-9620-73F2B8AC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02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442E74-BB0F-4895-9FDF-3F323AE2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8A3848-7CD2-4500-8012-B8303634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774F6E-6F63-4ACD-96C5-4113F90A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72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FAF0-F235-4AAF-89C6-6F89E721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196B2-1536-4AA3-A113-526375B3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DA2DFC-19F7-49B8-9B2F-081BC16A0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E0298-A269-48A1-9727-0CFE257E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62A42-2EE8-46AF-A7D6-0C60B308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935263-7D22-422E-8A11-E2E5BEFC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141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B66A-6867-40F1-8DCB-9A749DDA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356812-51C4-4FED-947C-639A904FC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1595B-FDB3-4506-9DBB-D78FC638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B9394-899C-4733-84D3-47AAAA1A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58774-C030-4CD5-870E-44DB7536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614D1-69D6-476A-ACFE-C7B623FA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42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899F5A-60D2-457C-B0EA-DE85BDCE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89BF8-0592-4ACF-B22E-573C17F7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C03ED-C284-4FFB-96DC-ABD1F80BC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DC8C-BCF8-4AA9-8F75-33F21BB91CE2}" type="datetimeFigureOut">
              <a:rPr lang="es-EC" smtClean="0"/>
              <a:t>3/5/2025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0629E-224D-46D7-9242-3FA18D57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4FCEE-F4EF-40C6-8529-902505C53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6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5323976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>INVESTIGACIÓN JURÍDICA </a:t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</a:rPr>
              <a:t>Dr. Carlos Ernesto, Herrera Acosta PhD.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ceherrera@Unach.edu.ec</a:t>
            </a: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6673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Presentación del avance de la investigación </a:t>
            </a:r>
            <a:r>
              <a:rPr lang="es-EC" sz="2000" b="1" dirty="0" smtClean="0">
                <a:latin typeface="Palatino Linotype" panose="02040502050505030304" pitchFamily="18" charset="0"/>
              </a:rPr>
              <a:t>formativa </a:t>
            </a:r>
            <a:r>
              <a:rPr lang="es-EC" sz="2000" b="1" dirty="0" smtClean="0">
                <a:latin typeface="Palatino Linotype" panose="02040502050505030304" pitchFamily="18" charset="0"/>
              </a:rPr>
              <a:t>(fase de planificación – estado del arte)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Presentación del avance del articulo científico (estructura)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Presentar cuestionario para el control de lectura (viernes 9 de mayo de 2025)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657664" y="234283"/>
            <a:ext cx="10905699" cy="630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ELABORACIÓN DEL PLAN DE CLASES 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SEMANA 6</a:t>
            </a:r>
          </a:p>
          <a:p>
            <a:pPr>
              <a:lnSpc>
                <a:spcPct val="150000"/>
              </a:lnSpc>
            </a:pPr>
            <a:endParaRPr lang="es-ES" sz="9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sz="2000" b="1" dirty="0" smtClean="0">
                <a:latin typeface="Palatino Linotype" panose="02040502050505030304" pitchFamily="18" charset="0"/>
              </a:rPr>
              <a:t>7 </a:t>
            </a:r>
            <a:r>
              <a:rPr lang="es-ES" sz="2000" b="1" dirty="0">
                <a:latin typeface="Palatino Linotype" panose="02040502050505030304" pitchFamily="18" charset="0"/>
              </a:rPr>
              <a:t>de mayo de 2025</a:t>
            </a: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I: </a:t>
            </a:r>
            <a:r>
              <a:rPr lang="es-MX" sz="2000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sz="2000" b="1" dirty="0">
                <a:latin typeface="Palatino Linotype" panose="02040502050505030304" pitchFamily="18" charset="0"/>
              </a:rPr>
              <a:t>1.6. Herramientas digitales para la producción científica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clase.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Utilizar de manera sistemática y ética las herramientas digitales en la producción científica para optimizan los procesos de investigación, gestión de datos y difusión del conocimiento en el ámbito jurídico y científico.</a:t>
            </a:r>
          </a:p>
          <a:p>
            <a:pPr algn="just">
              <a:lnSpc>
                <a:spcPct val="150000"/>
              </a:lnSpc>
            </a:pPr>
            <a:endParaRPr lang="es-MX" sz="900" b="1" dirty="0">
              <a:solidFill>
                <a:srgbClr val="555555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  <a:p>
            <a:pPr algn="just">
              <a:lnSpc>
                <a:spcPct val="150000"/>
              </a:lnSpc>
            </a:pPr>
            <a:endParaRPr lang="es-MX" sz="9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8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sz="2000" b="1" dirty="0">
                <a:latin typeface="Palatino Linotype" panose="02040502050505030304" pitchFamily="18" charset="0"/>
              </a:rPr>
              <a:t>1.6. HERRAMIENTAS DIGITALES PARA LA PRODUCCIÓN CIENTÍFICA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1.6.1. Realidad social y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1.6.2. La Inteligencia Artificial en la Educación Superior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1.6.3. La Inteligencia Artificial para la producción científica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1.6.4. Los buscadores de información científica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1.6.5. Divulgación científica: Medios de divulgación científica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232229"/>
            <a:ext cx="110018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Cuestionario </a:t>
            </a:r>
            <a:endParaRPr lang="es-EC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5715" y="1386391"/>
            <a:ext cx="11001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las herramientas digitales más utilizadas en la investigación científica?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han cambiado las dinámicas de la investigación científica con la irrupción digital?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impacto tienen las TIC en la producción científica? 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las principales críticas sobre la relación entre derecho y cambio social?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influye la evolución social en la reformulación del saber jurídico?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papel juegan las costumbres y usos en la construcción de la realidad jurídica?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puede integrar la inteligencia artificial en los procesos de investigación académica?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beneficios específicos aporta la inteligencia artificial a la educación superior?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los principales desafíos al implementar la inteligencia artificial en la investigación científica?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afecta la inteligencia artificial a la personalización del aprendizaje en la educación superior?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habilidades previas son necesarias para que los docentes y estudiantes utilicen efectivamente la inteligencia artificial en la investigación?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los principales beneficios de la inteligencia artificial en la producción científica?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desafíos éticos plantea la integración de la inteligencia artificial en la investigación científica?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afecta la inteligencia artificial a la calidad y reproducibilidad de los estudios científicos</a:t>
            </a:r>
            <a:r>
              <a:rPr lang="es-MX" b="1" dirty="0" smtClean="0">
                <a:latin typeface="Palatino Linotype" panose="02040502050505030304" pitchFamily="18" charset="0"/>
              </a:rPr>
              <a:t>?</a:t>
            </a:r>
            <a:endParaRPr lang="es-MX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232229"/>
            <a:ext cx="110018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Cuestionario </a:t>
            </a:r>
            <a:endParaRPr lang="es-EC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5715" y="1386391"/>
            <a:ext cx="11001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Palatino Linotype" panose="02040502050505030304" pitchFamily="18" charset="0"/>
              </a:rPr>
              <a:t>¿</a:t>
            </a:r>
            <a:r>
              <a:rPr lang="es-MX" b="1" dirty="0">
                <a:latin typeface="Palatino Linotype" panose="02040502050505030304" pitchFamily="18" charset="0"/>
              </a:rPr>
              <a:t>Qué herramientas de inteligencia artificial son más efectivas para la automatización de procesos investigativos?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está utilizando la inteligencia artificial en la revisión sistemática de literatura?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las principales diferencias entre Google Scholar y Scopus?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ventajas ofrece Microsoft Academic Research frente a otros buscadores académicos?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puedo refinar una búsqueda en Web of Science para obtener resultados más específicos?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estrategias recomiendan para evaluar la calidad de los artículos encontrados en buscadores académicos?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¿Existen buscadores académicos especializados en ciencias sociales o humanidades?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¿Cuáles son los medios más efectivos para la divulgación científica?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impacto tiene la divulgación científica en la sociedad?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¿Cómo se diferencia el periodismo científico de la divulgación científica?</a:t>
            </a:r>
          </a:p>
          <a:p>
            <a:pPr algn="just"/>
            <a:r>
              <a:rPr lang="es-MX" b="1" dirty="0">
                <a:latin typeface="Palatino Linotype" panose="02040502050505030304" pitchFamily="18" charset="0"/>
              </a:rPr>
              <a:t>¿Qué ejemplos de divulgación científica exitosa existen en la actualidad?</a:t>
            </a:r>
          </a:p>
          <a:p>
            <a:endParaRPr lang="es-MX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0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657664" y="234283"/>
            <a:ext cx="10905699" cy="588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ELABORACIÓN DEL PLAN DE CLASES </a:t>
            </a:r>
          </a:p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sz="2000" b="1" dirty="0" smtClean="0">
                <a:latin typeface="Palatino Linotype" panose="02040502050505030304" pitchFamily="18" charset="0"/>
              </a:rPr>
              <a:t>9 </a:t>
            </a:r>
            <a:r>
              <a:rPr lang="es-ES" sz="2000" b="1" dirty="0" smtClean="0">
                <a:latin typeface="Palatino Linotype" panose="02040502050505030304" pitchFamily="18" charset="0"/>
              </a:rPr>
              <a:t>de mayo de 2025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2000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I: </a:t>
            </a:r>
            <a:r>
              <a:rPr lang="es-MX" sz="2000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sz="2000" b="1" dirty="0">
                <a:latin typeface="Palatino Linotype" panose="02040502050505030304" pitchFamily="18" charset="0"/>
              </a:rPr>
              <a:t>1.5. Naturaleza y características del conocimiento jurídico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clase.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Analizar la naturaleza y las características del conocimiento jurídico mediante una revisión teórica y crítica de sus fundamentos epistemológicos y metodológicos, con el fin de comprender la estructura, validez y función del Derecho en la sociedad.</a:t>
            </a:r>
          </a:p>
          <a:p>
            <a:pPr algn="just">
              <a:lnSpc>
                <a:spcPct val="150000"/>
              </a:lnSpc>
            </a:pPr>
            <a:endParaRPr lang="es-MX" sz="900" b="1" dirty="0">
              <a:solidFill>
                <a:srgbClr val="555555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</p:txBody>
      </p:sp>
    </p:spTree>
    <p:extLst>
      <p:ext uri="{BB962C8B-B14F-4D97-AF65-F5344CB8AC3E}">
        <p14:creationId xmlns:p14="http://schemas.microsoft.com/office/powerpoint/2010/main" val="332828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791028" y="923853"/>
            <a:ext cx="1087044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endParaRPr lang="es-ES" b="1" dirty="0"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endParaRPr lang="es-ES" sz="2000" b="1" dirty="0">
              <a:latin typeface="Palatino Linotype" panose="02040502050505030304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Evaluación diagnóstica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Conocer el nivel de conocimientos previos o habilidades con las que el estudiante inicia un proceso formativo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Pruebas diagnósticas, mapas conceptuales, entrevistas, encuestas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Utilidad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Permite ajustar la planificación didáctica y detectar posibles brechas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2.- Evaluación formativa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Supervisar el progreso del estudiante durante el proceso de enseñanza-aprendizaje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Rúbricas, listas de cotejo, portafolios, diarios reflexivos, debates, simulaciones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Características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Tiene un carácter retroalimentador; no necesariamente implica calificación numérica.</a:t>
            </a:r>
          </a:p>
        </p:txBody>
      </p:sp>
    </p:spTree>
    <p:extLst>
      <p:ext uri="{BB962C8B-B14F-4D97-AF65-F5344CB8AC3E}">
        <p14:creationId xmlns:p14="http://schemas.microsoft.com/office/powerpoint/2010/main" val="117356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 Evaluación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sumativa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Valorar el logro final de los resultados de aprendizaje al concluir una unidad, módulo o curso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Exámenes escritos, proyectos finales, ensayos, estudios de caso, presentaciones orales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Criterios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Se centra en evidencias concretas del desempeño del estudiante, y suele traducirse en calificaciones.</a:t>
            </a:r>
          </a:p>
        </p:txBody>
      </p:sp>
    </p:spTree>
    <p:extLst>
      <p:ext uri="{BB962C8B-B14F-4D97-AF65-F5344CB8AC3E}">
        <p14:creationId xmlns:p14="http://schemas.microsoft.com/office/powerpoint/2010/main" val="246792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 CIERRE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1: </a:t>
            </a:r>
          </a:p>
          <a:p>
            <a:pPr algn="just"/>
            <a:r>
              <a:rPr lang="es-MX" sz="2000" b="1" dirty="0">
                <a:latin typeface="Palatino Linotype" panose="02040502050505030304" pitchFamily="18" charset="0"/>
              </a:rPr>
              <a:t>D</a:t>
            </a:r>
            <a:r>
              <a:rPr lang="es-MX" sz="2000" b="1" dirty="0" smtClean="0">
                <a:latin typeface="Palatino Linotype" panose="02040502050505030304" pitchFamily="18" charset="0"/>
              </a:rPr>
              <a:t>esarrollo de la fundamentación teórica de la investigación formativa</a:t>
            </a:r>
          </a:p>
          <a:p>
            <a:pPr algn="just"/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 algn="just"/>
            <a:r>
              <a:rPr lang="es-MX" sz="2000" b="1" dirty="0" smtClean="0">
                <a:latin typeface="Palatino Linotype" panose="02040502050505030304" pitchFamily="18" charset="0"/>
              </a:rPr>
              <a:t>Desarrollo </a:t>
            </a:r>
            <a:r>
              <a:rPr lang="es-MX" sz="2000" b="1" dirty="0" smtClean="0">
                <a:latin typeface="Palatino Linotype" panose="02040502050505030304" pitchFamily="18" charset="0"/>
              </a:rPr>
              <a:t>de la introducción y fundamentación teórica del artículo científico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Práctica Profesional Docente I | Última clase de prá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3442008"/>
            <a:ext cx="3925107" cy="25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9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6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5 de mayo de 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I: </a:t>
            </a:r>
            <a:r>
              <a:rPr lang="es-MX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b="1" dirty="0">
                <a:latin typeface="Palatino Linotype" panose="02040502050505030304" pitchFamily="18" charset="0"/>
              </a:rPr>
              <a:t>1.6. </a:t>
            </a:r>
            <a:r>
              <a:rPr lang="es-MX" b="1" dirty="0" smtClean="0">
                <a:latin typeface="Palatino Linotype" panose="02040502050505030304" pitchFamily="18" charset="0"/>
              </a:rPr>
              <a:t>Herramientas digitales para la producción científica</a:t>
            </a:r>
          </a:p>
          <a:p>
            <a:pPr>
              <a:lnSpc>
                <a:spcPct val="150000"/>
              </a:lnSpc>
            </a:pPr>
            <a:endParaRPr lang="es-ES" sz="800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i="0" dirty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Utilizar de manera sistemática y ética las herramientas </a:t>
            </a:r>
            <a:r>
              <a:rPr lang="es-MX" b="1" dirty="0">
                <a:latin typeface="Palatino Linotype" panose="02040502050505030304" pitchFamily="18" charset="0"/>
              </a:rPr>
              <a:t>digitales en la producción </a:t>
            </a:r>
            <a:r>
              <a:rPr lang="es-MX" b="1" dirty="0" smtClean="0">
                <a:latin typeface="Palatino Linotype" panose="02040502050505030304" pitchFamily="18" charset="0"/>
              </a:rPr>
              <a:t>científica para </a:t>
            </a:r>
            <a:r>
              <a:rPr lang="es-MX" b="1" dirty="0">
                <a:latin typeface="Palatino Linotype" panose="02040502050505030304" pitchFamily="18" charset="0"/>
              </a:rPr>
              <a:t>optimizan los procesos de investigación, gestión de datos y difusión del </a:t>
            </a:r>
            <a:r>
              <a:rPr lang="es-MX" b="1" dirty="0" smtClean="0">
                <a:latin typeface="Palatino Linotype" panose="02040502050505030304" pitchFamily="18" charset="0"/>
              </a:rPr>
              <a:t>conocimiento en </a:t>
            </a:r>
            <a:r>
              <a:rPr lang="es-MX" b="1" dirty="0">
                <a:latin typeface="Palatino Linotype" panose="02040502050505030304" pitchFamily="18" charset="0"/>
              </a:rPr>
              <a:t>el ámbito jurídico y científico</a:t>
            </a:r>
            <a:r>
              <a:rPr lang="es-MX" b="1" dirty="0" smtClean="0">
                <a:latin typeface="Palatino Linotype" panose="02040502050505030304" pitchFamily="18" charset="0"/>
              </a:rPr>
              <a:t>.</a:t>
            </a:r>
            <a:endParaRPr lang="es-MX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800" b="1" i="0" dirty="0">
              <a:solidFill>
                <a:srgbClr val="555555"/>
              </a:solidFill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1.3. Tutoriales </a:t>
            </a:r>
            <a:endParaRPr lang="es-ES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sz="2000" b="1" dirty="0">
                <a:latin typeface="Palatino Linotype" panose="02040502050505030304" pitchFamily="18" charset="0"/>
              </a:rPr>
              <a:t>1.6. HERRAMIENTAS DIGITALES PARA LA PRODUCCIÓN CIENTÍFICA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1.6.1. Realidad social y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1.6.2. La Inteligencia Artificial en la Educación Superior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1.6.3. La Inteligencia Artificial para la producción científica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1.6.4. Los buscadores de información científica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1.6.5. Divulgación científica: Medios de divulgación científica</a:t>
            </a:r>
          </a:p>
        </p:txBody>
      </p:sp>
    </p:spTree>
    <p:extLst>
      <p:ext uri="{BB962C8B-B14F-4D97-AF65-F5344CB8AC3E}">
        <p14:creationId xmlns:p14="http://schemas.microsoft.com/office/powerpoint/2010/main" val="396097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5" y="286603"/>
            <a:ext cx="1147062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9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68502" y="241827"/>
            <a:ext cx="492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1.6.1. Realidad social y conocimiento jurídico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17" y="918138"/>
            <a:ext cx="8501993" cy="59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93344" y="382270"/>
            <a:ext cx="60420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1.6.2. La Inteligencia Artificial en la Educación Superior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37" y="910136"/>
            <a:ext cx="74295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7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0"/>
            <a:ext cx="7615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0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0" b="5871"/>
          <a:stretch/>
        </p:blipFill>
        <p:spPr>
          <a:xfrm>
            <a:off x="1774210" y="272954"/>
            <a:ext cx="8132804" cy="65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2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0704" y="290352"/>
            <a:ext cx="7242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1.6.5. Divulgación científica: Medios de divulgación científica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41" y="882840"/>
            <a:ext cx="74295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3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705</Words>
  <Application>Microsoft Office PowerPoint</Application>
  <PresentationFormat>Panorámica</PresentationFormat>
  <Paragraphs>134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Open Sans</vt:lpstr>
      <vt:lpstr>Palatino Linotype</vt:lpstr>
      <vt:lpstr>Times New Roman</vt:lpstr>
      <vt:lpstr>Tema de Office</vt:lpstr>
      <vt:lpstr>INVESTIGACIÓN JURÍDICA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SYSTEMarket</cp:lastModifiedBy>
  <cp:revision>39</cp:revision>
  <dcterms:created xsi:type="dcterms:W3CDTF">2024-09-10T14:06:18Z</dcterms:created>
  <dcterms:modified xsi:type="dcterms:W3CDTF">2025-05-03T10:18:13Z</dcterms:modified>
</cp:coreProperties>
</file>