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87" r:id="rId3"/>
    <p:sldId id="267" r:id="rId4"/>
    <p:sldId id="266" r:id="rId5"/>
    <p:sldId id="257" r:id="rId6"/>
    <p:sldId id="268" r:id="rId7"/>
    <p:sldId id="269" r:id="rId8"/>
    <p:sldId id="270" r:id="rId9"/>
    <p:sldId id="258" r:id="rId10"/>
    <p:sldId id="275" r:id="rId11"/>
    <p:sldId id="271" r:id="rId12"/>
    <p:sldId id="272" r:id="rId13"/>
    <p:sldId id="259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61" r:id="rId24"/>
    <p:sldId id="285" r:id="rId25"/>
    <p:sldId id="28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54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4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82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7676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81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155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84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04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9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7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5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7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8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6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7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8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030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TRiLmkz8Kc?feature=oembed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/>
              <a:t>UNIDAD 1 </a:t>
            </a:r>
            <a:br>
              <a:rPr lang="es-EC" dirty="0"/>
            </a:br>
            <a:br>
              <a:rPr lang="es-EC" dirty="0"/>
            </a:br>
            <a:r>
              <a:rPr lang="es-EC" dirty="0"/>
              <a:t>Introducción a la lógica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dirty="0"/>
              <a:t>CATEDRA : LOGICA MATEMATICA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sz="2400" dirty="0"/>
              <a:t>ECO. MARIELA HIDALGO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016EE-28A1-4F84-9F75-4AAC9A83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111761"/>
            <a:ext cx="7765321" cy="1326321"/>
          </a:xfrm>
        </p:spPr>
        <p:txBody>
          <a:bodyPr/>
          <a:lstStyle/>
          <a:p>
            <a:r>
              <a:rPr lang="es-ES" dirty="0"/>
              <a:t>HISTORIA </a:t>
            </a:r>
            <a:endParaRPr lang="es-EC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B889AD8-E96D-4F29-94DC-7EB5DC2502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19400" y="1324959"/>
            <a:ext cx="723945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24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</a:rPr>
              <a:t>Surge en la </a:t>
            </a:r>
            <a:r>
              <a:rPr kumimoji="0" lang="es-EC" altLang="es-EC" sz="24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</a:rPr>
              <a:t>Antigua Grecia</a:t>
            </a:r>
            <a:r>
              <a:rPr kumimoji="0" lang="es-EC" altLang="es-EC" sz="24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</a:rPr>
              <a:t> </a:t>
            </a:r>
            <a:r>
              <a:rPr kumimoji="0" lang="es-EC" altLang="es-EC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con filósofos como </a:t>
            </a:r>
            <a:r>
              <a:rPr kumimoji="0" lang="es-EC" altLang="es-EC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Aristóteles</a:t>
            </a:r>
            <a:r>
              <a:rPr kumimoji="0" lang="es-EC" altLang="es-EC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quien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estableció las bases del </a:t>
            </a:r>
            <a:r>
              <a:rPr kumimoji="0" lang="es-EC" altLang="es-EC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silogismo</a:t>
            </a:r>
            <a:r>
              <a:rPr kumimoji="0" lang="es-EC" altLang="es-EC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(una forma de razonamiento </a:t>
            </a:r>
            <a:r>
              <a:rPr kumimoji="0" lang="es-EC" altLang="es-EC" sz="24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</a:rPr>
              <a:t>deductivo).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C" altLang="es-EC" sz="24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EC" altLang="es-EC" sz="2400" dirty="0"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24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</a:rPr>
              <a:t>En el siglo XIX, matemáticos </a:t>
            </a:r>
            <a:r>
              <a:rPr kumimoji="0" lang="es-EC" altLang="es-EC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como </a:t>
            </a:r>
            <a:r>
              <a:rPr kumimoji="0" lang="es-EC" altLang="es-EC" sz="24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</a:rPr>
              <a:t>George Boole y Gottlob Frege</a:t>
            </a:r>
            <a:r>
              <a:rPr kumimoji="0" lang="es-EC" altLang="es-EC" sz="24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</a:rPr>
              <a:t> </a:t>
            </a:r>
            <a:r>
              <a:rPr kumimoji="0" lang="es-EC" altLang="es-EC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desarrollaron el </a:t>
            </a:r>
            <a:r>
              <a:rPr kumimoji="0" lang="es-EC" altLang="es-EC" sz="24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</a:rPr>
              <a:t>cálculo lógico</a:t>
            </a:r>
            <a:r>
              <a:rPr kumimoji="0" lang="es-EC" altLang="es-EC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sentando las bases de la lógica matemática moderna.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C" altLang="es-EC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Hoy, la lógica es fundamental en la informática, la inteligencia artificial y la toma de decisiones empresariales.</a:t>
            </a:r>
          </a:p>
        </p:txBody>
      </p:sp>
    </p:spTree>
    <p:extLst>
      <p:ext uri="{BB962C8B-B14F-4D97-AF65-F5344CB8AC3E}">
        <p14:creationId xmlns:p14="http://schemas.microsoft.com/office/powerpoint/2010/main" val="169552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016EE-28A1-4F84-9F75-4AAC9A83D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HISTORIA 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D6B9EE-6F9F-423C-A9D8-38D79A720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Siglos IV a.C. a mediados del XVII d.C.: los principales representantes de este período son Aristóteles (384-332 a.C.) y Euclides (300 a.C.), f </a:t>
            </a:r>
            <a:r>
              <a:rPr lang="es-ES" dirty="0" err="1"/>
              <a:t>ilósofos</a:t>
            </a:r>
            <a:r>
              <a:rPr lang="es-ES" dirty="0"/>
              <a:t> griegos. </a:t>
            </a:r>
            <a:r>
              <a:rPr lang="es-ES" dirty="0">
                <a:solidFill>
                  <a:srgbClr val="FFFF00"/>
                </a:solidFill>
              </a:rPr>
              <a:t>La lógica aristotélica </a:t>
            </a:r>
            <a:r>
              <a:rPr lang="es-ES" dirty="0"/>
              <a:t>era rígida y estrecha de miras. Pervivió casi inalterada hasta el siglo XVI d.C. Se mantuvo en manos de filósofos y algunos matemáticos con inclinaciones filosóficas. </a:t>
            </a:r>
            <a:r>
              <a:rPr lang="es-ES" dirty="0">
                <a:solidFill>
                  <a:srgbClr val="FFFF00"/>
                </a:solidFill>
              </a:rPr>
              <a:t>Aristóteles introduce el concepto de silogismo como una forma de razonamiento lógico que consta de dos proposiciones como premisa y otra como conclusión.</a:t>
            </a:r>
            <a:endParaRPr lang="es-EC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930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lementos multimedia en línea 3" title="Lógica Aristotélica... Explicada con ejemplos">
            <a:hlinkClick r:id="" action="ppaction://media"/>
            <a:extLst>
              <a:ext uri="{FF2B5EF4-FFF2-40B4-BE49-F238E27FC236}">
                <a16:creationId xmlns:a16="http://schemas.microsoft.com/office/drawing/2014/main" id="{2DF5823F-36CC-4EB7-AAEC-A62E40A1864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4296" y="435666"/>
            <a:ext cx="8471591" cy="6014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70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139" y="224183"/>
            <a:ext cx="7765321" cy="1326321"/>
          </a:xfrm>
        </p:spPr>
        <p:txBody>
          <a:bodyPr/>
          <a:lstStyle/>
          <a:p>
            <a:r>
              <a:rPr lang="es-EC" dirty="0"/>
              <a:t>EL LENGUAJE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139" y="1550504"/>
            <a:ext cx="7983529" cy="5188226"/>
          </a:xfrm>
        </p:spPr>
        <p:txBody>
          <a:bodyPr>
            <a:normAutofit lnSpcReduction="10000"/>
          </a:bodyPr>
          <a:lstStyle/>
          <a:p>
            <a:r>
              <a:rPr lang="es-ES" sz="2400" dirty="0"/>
              <a:t>El lenguaje consta de un </a:t>
            </a:r>
            <a:r>
              <a:rPr lang="es-ES" sz="2400" dirty="0">
                <a:solidFill>
                  <a:srgbClr val="FFFF00"/>
                </a:solidFill>
              </a:rPr>
              <a:t>conjunto de palabras, compuestas por secuencias de símbolos (letras del alfabeto y números) </a:t>
            </a:r>
            <a:r>
              <a:rPr lang="es-ES" sz="2400" dirty="0"/>
              <a:t>y </a:t>
            </a:r>
            <a:r>
              <a:rPr lang="es-ES" sz="2400" dirty="0">
                <a:solidFill>
                  <a:srgbClr val="FFFF00"/>
                </a:solidFill>
              </a:rPr>
              <a:t>signos como el </a:t>
            </a:r>
            <a:r>
              <a:rPr lang="es-ES" sz="2400" dirty="0" err="1">
                <a:solidFill>
                  <a:srgbClr val="FFFF00"/>
                </a:solidFill>
              </a:rPr>
              <a:t>guión</a:t>
            </a:r>
            <a:r>
              <a:rPr lang="es-ES" sz="2400" dirty="0">
                <a:solidFill>
                  <a:srgbClr val="FFFF00"/>
                </a:solidFill>
              </a:rPr>
              <a:t>, la coma, </a:t>
            </a:r>
            <a:r>
              <a:rPr lang="es-ES" sz="2400" dirty="0"/>
              <a:t>etc. Cada lenguaje está compuesto por una colección finita de símbolos y signos usada para construir palabras y, en todo caso, para construir secuencias numéricas (0, 1, 2,…); además, el lenguaje es la capacidad humana para comunicarse a través de lenguas. Así, “</a:t>
            </a:r>
            <a:r>
              <a:rPr lang="es-ES" sz="2400" dirty="0">
                <a:solidFill>
                  <a:srgbClr val="FFFF00"/>
                </a:solidFill>
              </a:rPr>
              <a:t>las lenguas son sistemas más o menos complejos, que asocian contenidos de pensamientos y significación a manifestaciones simbólicas tanto orales como escritas</a:t>
            </a:r>
            <a:r>
              <a:rPr lang="es-ES" sz="2400" dirty="0"/>
              <a:t>” (Montero, s.f., p. 11).</a:t>
            </a:r>
            <a:endParaRPr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14D3F-B1E8-40A7-8CC4-B03F6C6D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/>
              <a:t>Relación de la lógica con la toma de decisiones empresariales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1815C6-7BD7-45FC-B1BD-97C32586E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2096063"/>
            <a:ext cx="7765322" cy="46128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En el ámbito administrativo, la lógica matemática ayuda a </a:t>
            </a:r>
            <a:r>
              <a:rPr lang="es-ES" dirty="0">
                <a:solidFill>
                  <a:srgbClr val="FFFF00"/>
                </a:solidFill>
              </a:rPr>
              <a:t>estructurar el pensamiento, analizar problemas y tomar decisiones fundamentadas</a:t>
            </a:r>
            <a:r>
              <a:rPr lang="es-ES" dirty="0"/>
              <a:t>. Su aplicación es crucial 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FFFF00"/>
                </a:solidFill>
              </a:rPr>
              <a:t>Planeación estratégica:</a:t>
            </a:r>
            <a:r>
              <a:rPr lang="es-ES" dirty="0">
                <a:solidFill>
                  <a:srgbClr val="FFFF00"/>
                </a:solidFill>
              </a:rPr>
              <a:t> </a:t>
            </a:r>
            <a:r>
              <a:rPr lang="es-ES" dirty="0"/>
              <a:t>Identificación de objetivos y estructuración de planes de acción.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FFFF00"/>
                </a:solidFill>
              </a:rPr>
              <a:t>Toma de decisiones basada en datos:</a:t>
            </a:r>
            <a:r>
              <a:rPr lang="es-ES" dirty="0">
                <a:solidFill>
                  <a:srgbClr val="FFFF00"/>
                </a:solidFill>
              </a:rPr>
              <a:t> </a:t>
            </a:r>
            <a:r>
              <a:rPr lang="es-ES" dirty="0"/>
              <a:t>Uso de modelos cuantitativos para evaluar opciones.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FFFF00"/>
                </a:solidFill>
              </a:rPr>
              <a:t>Optimización de recursos:</a:t>
            </a:r>
            <a:r>
              <a:rPr lang="es-ES" dirty="0">
                <a:solidFill>
                  <a:srgbClr val="FFFF00"/>
                </a:solidFill>
              </a:rPr>
              <a:t> </a:t>
            </a:r>
            <a:r>
              <a:rPr lang="es-ES" dirty="0"/>
              <a:t>Asignación eficiente de capital, personal y materiales.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FFFF00"/>
                </a:solidFill>
              </a:rPr>
              <a:t>Evaluación de riesgos:</a:t>
            </a:r>
            <a:r>
              <a:rPr lang="es-ES" dirty="0">
                <a:solidFill>
                  <a:srgbClr val="FFFF00"/>
                </a:solidFill>
              </a:rPr>
              <a:t> </a:t>
            </a:r>
            <a:r>
              <a:rPr lang="es-ES" dirty="0"/>
              <a:t>Análisis de probabilidades y consecuencias de cada decisión.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69150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14D3F-B1E8-40A7-8CC4-B03F6C6D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Ejemplos de uso en Administración</a:t>
            </a:r>
            <a:br>
              <a:rPr lang="es-ES" b="1" dirty="0"/>
            </a:br>
            <a:endParaRPr lang="es-E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1815C6-7BD7-45FC-B1BD-97C32586E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2096063"/>
            <a:ext cx="7765322" cy="46128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2800" b="1" dirty="0">
                <a:solidFill>
                  <a:srgbClr val="FFFF00"/>
                </a:solidFill>
              </a:rPr>
              <a:t>1. Toma de decisiones estructuradas</a:t>
            </a:r>
          </a:p>
          <a:p>
            <a:pPr marL="0" indent="0">
              <a:buNone/>
            </a:pPr>
            <a:r>
              <a:rPr lang="es-ES" sz="2800" dirty="0"/>
              <a:t>La lógica matemática permite evaluar diferentes escenarios antes de tomar una decisión. Se utilizan herramientas como: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rgbClr val="FFFF00"/>
                </a:solidFill>
              </a:rPr>
              <a:t>Diagramas de flujo</a:t>
            </a:r>
            <a:r>
              <a:rPr lang="es-ES" sz="2800" dirty="0">
                <a:solidFill>
                  <a:srgbClr val="FFFF00"/>
                </a:solidFill>
              </a:rPr>
              <a:t> </a:t>
            </a:r>
            <a:r>
              <a:rPr lang="es-ES" sz="2800" dirty="0"/>
              <a:t>para analizar procesos.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rgbClr val="FFFF00"/>
                </a:solidFill>
              </a:rPr>
              <a:t>Modelos de optimización</a:t>
            </a:r>
            <a:r>
              <a:rPr lang="es-ES" sz="2800" dirty="0">
                <a:solidFill>
                  <a:srgbClr val="FFFF00"/>
                </a:solidFill>
              </a:rPr>
              <a:t> </a:t>
            </a:r>
            <a:r>
              <a:rPr lang="es-ES" sz="2800" dirty="0"/>
              <a:t>(por ejemplo, minimizar costos y maximizar beneficios).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rgbClr val="FFFF00"/>
                </a:solidFill>
              </a:rPr>
              <a:t>Análisis costo-beneficio</a:t>
            </a:r>
            <a:r>
              <a:rPr lang="es-ES" sz="2800" dirty="0">
                <a:solidFill>
                  <a:srgbClr val="FFFF00"/>
                </a:solidFill>
              </a:rPr>
              <a:t> </a:t>
            </a:r>
            <a:r>
              <a:rPr lang="es-ES" sz="2800" dirty="0"/>
              <a:t>para evaluar inversiones.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7196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14D3F-B1E8-40A7-8CC4-B03F6C6D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Ejemplos de uso en Administración</a:t>
            </a:r>
            <a:br>
              <a:rPr lang="es-ES" b="1" dirty="0"/>
            </a:br>
            <a:endParaRPr lang="es-E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1815C6-7BD7-45FC-B1BD-97C32586E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2096063"/>
            <a:ext cx="7765322" cy="461284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rgbClr val="FFFF00"/>
                </a:solidFill>
              </a:rPr>
              <a:t>Diagramas de flujo</a:t>
            </a:r>
            <a:r>
              <a:rPr lang="es-ES" sz="2800" dirty="0">
                <a:solidFill>
                  <a:srgbClr val="FFFF00"/>
                </a:solidFill>
              </a:rPr>
              <a:t> </a:t>
            </a:r>
            <a:r>
              <a:rPr lang="es-ES" sz="2800" dirty="0"/>
              <a:t>para analizar procesos.</a:t>
            </a:r>
          </a:p>
          <a:p>
            <a:endParaRPr lang="es-EC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FB50776-2D7D-4E93-9A5F-1D5C295F9A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0" y="2800984"/>
            <a:ext cx="4582160" cy="371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491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14D3F-B1E8-40A7-8CC4-B03F6C6D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Ejemplos de uso en Administración</a:t>
            </a:r>
            <a:br>
              <a:rPr lang="es-ES" b="1" dirty="0"/>
            </a:br>
            <a:endParaRPr lang="es-E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1815C6-7BD7-45FC-B1BD-97C32586E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605281"/>
            <a:ext cx="7765322" cy="5103632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sz="3800" b="1" dirty="0">
                <a:solidFill>
                  <a:srgbClr val="FFFF00"/>
                </a:solidFill>
              </a:rPr>
              <a:t>Modelos de optimización</a:t>
            </a:r>
            <a:endParaRPr lang="es-ES" sz="3800" dirty="0"/>
          </a:p>
          <a:p>
            <a:pPr marL="0" indent="0">
              <a:buNone/>
            </a:pPr>
            <a:r>
              <a:rPr lang="es-ES" sz="2600" dirty="0"/>
              <a:t>Una empresa de catering debe decidir cuántos almuerzos producir para maximizar su beneficio, considerando estos datos:</a:t>
            </a:r>
          </a:p>
          <a:p>
            <a:pPr marL="0" indent="0">
              <a:buNone/>
            </a:pPr>
            <a:r>
              <a:rPr lang="es-ES" sz="2600" b="1" dirty="0">
                <a:solidFill>
                  <a:srgbClr val="FFFF00"/>
                </a:solidFill>
              </a:rPr>
              <a:t>Costo de producción por almuerzo:</a:t>
            </a:r>
            <a:r>
              <a:rPr lang="es-ES" sz="2600" dirty="0">
                <a:solidFill>
                  <a:srgbClr val="FFFF00"/>
                </a:solidFill>
              </a:rPr>
              <a:t> </a:t>
            </a:r>
            <a:r>
              <a:rPr lang="es-ES" sz="2600" dirty="0"/>
              <a:t>$3</a:t>
            </a:r>
          </a:p>
          <a:p>
            <a:pPr marL="0" indent="0">
              <a:buNone/>
            </a:pPr>
            <a:r>
              <a:rPr lang="es-ES" sz="2600" b="1" dirty="0">
                <a:solidFill>
                  <a:srgbClr val="FFFF00"/>
                </a:solidFill>
              </a:rPr>
              <a:t>Precio de venta por almuerzo:</a:t>
            </a:r>
            <a:r>
              <a:rPr lang="es-ES" sz="2600" dirty="0">
                <a:solidFill>
                  <a:srgbClr val="FFFF00"/>
                </a:solidFill>
              </a:rPr>
              <a:t> </a:t>
            </a:r>
            <a:r>
              <a:rPr lang="es-ES" sz="2600" dirty="0"/>
              <a:t>$7</a:t>
            </a:r>
          </a:p>
          <a:p>
            <a:pPr marL="0" indent="0">
              <a:buNone/>
            </a:pPr>
            <a:r>
              <a:rPr lang="es-ES" sz="2600" b="1" dirty="0">
                <a:solidFill>
                  <a:srgbClr val="FFFF00"/>
                </a:solidFill>
              </a:rPr>
              <a:t>Demanda estimada:</a:t>
            </a:r>
            <a:r>
              <a:rPr lang="es-ES" sz="2600" dirty="0">
                <a:solidFill>
                  <a:srgbClr val="FFFF00"/>
                </a:solidFill>
              </a:rPr>
              <a:t> </a:t>
            </a:r>
            <a:r>
              <a:rPr lang="es-ES" sz="2600" dirty="0"/>
              <a:t>entre 50 y 100 almuerzos diarios</a:t>
            </a:r>
          </a:p>
          <a:p>
            <a:pPr marL="0" indent="0">
              <a:buNone/>
            </a:pPr>
            <a:r>
              <a:rPr lang="es-ES" sz="2600" b="1" dirty="0">
                <a:solidFill>
                  <a:srgbClr val="FFFF00"/>
                </a:solidFill>
              </a:rPr>
              <a:t>Presupuesto máximo diario:</a:t>
            </a:r>
            <a:r>
              <a:rPr lang="es-ES" sz="2600" dirty="0">
                <a:solidFill>
                  <a:srgbClr val="FFFF00"/>
                </a:solidFill>
              </a:rPr>
              <a:t> </a:t>
            </a:r>
            <a:r>
              <a:rPr lang="es-ES" sz="2600" dirty="0"/>
              <a:t>$300</a:t>
            </a:r>
          </a:p>
          <a:p>
            <a:pPr marL="0" indent="0">
              <a:buNone/>
            </a:pPr>
            <a:r>
              <a:rPr lang="es-ES" sz="2600" b="1" dirty="0">
                <a:solidFill>
                  <a:srgbClr val="FF0000"/>
                </a:solidFill>
              </a:rPr>
              <a:t>Optimización:</a:t>
            </a:r>
            <a:endParaRPr lang="es-ES" sz="2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2600" dirty="0"/>
              <a:t>Si produce </a:t>
            </a:r>
            <a:r>
              <a:rPr lang="es-ES" sz="2600" b="1" dirty="0"/>
              <a:t>50 almuerzos</a:t>
            </a:r>
            <a:r>
              <a:rPr lang="es-ES" sz="2600" dirty="0"/>
              <a:t>, el costo es $150 y la ganancia total es </a:t>
            </a:r>
            <a:r>
              <a:rPr lang="es-ES" sz="2600" b="1" dirty="0"/>
              <a:t>$200</a:t>
            </a:r>
            <a:r>
              <a:rPr lang="es-ES" sz="2600" dirty="0"/>
              <a:t> (50 × $7 - $150).</a:t>
            </a:r>
          </a:p>
          <a:p>
            <a:pPr marL="0" indent="0">
              <a:buNone/>
            </a:pPr>
            <a:r>
              <a:rPr lang="es-ES" sz="2600" dirty="0"/>
              <a:t>Si produce </a:t>
            </a:r>
            <a:r>
              <a:rPr lang="es-ES" sz="2600" b="1" dirty="0"/>
              <a:t>100 almuerzos</a:t>
            </a:r>
            <a:r>
              <a:rPr lang="es-ES" sz="2600" dirty="0"/>
              <a:t>, el costo es $300 y la ganancia total es </a:t>
            </a:r>
            <a:r>
              <a:rPr lang="es-ES" sz="2600" b="1" dirty="0"/>
              <a:t>$400</a:t>
            </a:r>
            <a:r>
              <a:rPr lang="es-ES" sz="2600" dirty="0"/>
              <a:t> (100 × $7 - $300).</a:t>
            </a:r>
          </a:p>
          <a:p>
            <a:pPr marL="0" indent="0">
              <a:buNone/>
            </a:pPr>
            <a:r>
              <a:rPr lang="es-ES" sz="2600" b="1" dirty="0"/>
              <a:t>Decisión óptima:</a:t>
            </a:r>
            <a:r>
              <a:rPr lang="es-ES" sz="2600" dirty="0"/>
              <a:t> producir 100 almuerzos, y ya que maximiza la ganancia dentro del presupuesto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261282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14D3F-B1E8-40A7-8CC4-B03F6C6D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Ejemplos de uso en Administración</a:t>
            </a:r>
            <a:br>
              <a:rPr lang="es-ES" b="1" dirty="0"/>
            </a:br>
            <a:endParaRPr lang="es-E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1815C6-7BD7-45FC-B1BD-97C32586E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524000"/>
            <a:ext cx="7849054" cy="518491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s-ES" sz="3500" b="1" dirty="0">
                <a:solidFill>
                  <a:srgbClr val="FFFF00"/>
                </a:solidFill>
              </a:rPr>
              <a:t>Análisis costo-beneficio</a:t>
            </a:r>
            <a:r>
              <a:rPr lang="es-ES" sz="3500" dirty="0">
                <a:solidFill>
                  <a:srgbClr val="FFFF00"/>
                </a:solidFill>
              </a:rPr>
              <a:t> </a:t>
            </a:r>
            <a:r>
              <a:rPr lang="es-ES" sz="3500" dirty="0"/>
              <a:t>para evaluar inversiones.</a:t>
            </a:r>
          </a:p>
          <a:p>
            <a:pPr marL="0" indent="0">
              <a:buNone/>
            </a:pPr>
            <a:r>
              <a:rPr lang="es-ES" sz="3500" dirty="0"/>
              <a:t>Una tienda de </a:t>
            </a:r>
            <a:r>
              <a:rPr lang="es-ES" sz="3500" dirty="0">
                <a:solidFill>
                  <a:srgbClr val="FFFF00"/>
                </a:solidFill>
              </a:rPr>
              <a:t>ropa evalúa si debe invertir en una plataforma de ventas en línea</a:t>
            </a:r>
            <a:r>
              <a:rPr lang="es-ES" sz="3500" dirty="0"/>
              <a:t>. Para decidir, analiza los </a:t>
            </a:r>
            <a:r>
              <a:rPr lang="es-ES" sz="3500" b="1" dirty="0">
                <a:solidFill>
                  <a:srgbClr val="FFFF00"/>
                </a:solidFill>
              </a:rPr>
              <a:t>costos y beneficios</a:t>
            </a:r>
            <a:r>
              <a:rPr lang="es-ES" sz="3500" dirty="0">
                <a:solidFill>
                  <a:srgbClr val="FFFF00"/>
                </a:solidFill>
              </a:rPr>
              <a:t> </a:t>
            </a:r>
            <a:r>
              <a:rPr lang="es-ES" sz="3500" dirty="0"/>
              <a:t>en un año.</a:t>
            </a:r>
          </a:p>
          <a:p>
            <a:pPr marL="0" indent="0">
              <a:buNone/>
            </a:pPr>
            <a:r>
              <a:rPr lang="es-ES" sz="3500" b="1" dirty="0">
                <a:solidFill>
                  <a:srgbClr val="FFFF00"/>
                </a:solidFill>
              </a:rPr>
              <a:t>Costos:</a:t>
            </a:r>
          </a:p>
          <a:p>
            <a:pPr marL="0" indent="0">
              <a:buNone/>
            </a:pPr>
            <a:r>
              <a:rPr lang="es-ES" sz="3500" dirty="0"/>
              <a:t>Desarrollo de la tienda en línea: </a:t>
            </a:r>
            <a:r>
              <a:rPr lang="es-ES" sz="3500" b="1" dirty="0"/>
              <a:t>$2,500</a:t>
            </a:r>
            <a:endParaRPr lang="es-ES" sz="3500" dirty="0"/>
          </a:p>
          <a:p>
            <a:pPr marL="0" indent="0">
              <a:buNone/>
            </a:pPr>
            <a:r>
              <a:rPr lang="es-ES" sz="3500" dirty="0"/>
              <a:t>Marketing digital: </a:t>
            </a:r>
            <a:r>
              <a:rPr lang="es-ES" sz="3500" b="1" dirty="0"/>
              <a:t>$1,000</a:t>
            </a:r>
            <a:endParaRPr lang="es-ES" sz="3500" dirty="0"/>
          </a:p>
          <a:p>
            <a:pPr marL="0" indent="0">
              <a:buNone/>
            </a:pPr>
            <a:r>
              <a:rPr lang="es-ES" sz="3500" dirty="0"/>
              <a:t>Mantenimiento del sitio web: </a:t>
            </a:r>
            <a:r>
              <a:rPr lang="es-ES" sz="3500" b="1" dirty="0"/>
              <a:t>$500</a:t>
            </a:r>
            <a:endParaRPr lang="es-ES" sz="3500" dirty="0"/>
          </a:p>
          <a:p>
            <a:pPr marL="0" indent="0">
              <a:buNone/>
            </a:pPr>
            <a:r>
              <a:rPr lang="es-ES" sz="3500" b="1" dirty="0"/>
              <a:t>Total de costos:</a:t>
            </a:r>
            <a:r>
              <a:rPr lang="es-ES" sz="3500" dirty="0"/>
              <a:t> </a:t>
            </a:r>
            <a:r>
              <a:rPr lang="es-ES" sz="3500" b="1" dirty="0"/>
              <a:t>$</a:t>
            </a:r>
            <a:r>
              <a:rPr lang="es-ES" sz="3500" b="1" dirty="0">
                <a:solidFill>
                  <a:srgbClr val="FFFF00"/>
                </a:solidFill>
              </a:rPr>
              <a:t>4,000</a:t>
            </a:r>
            <a:endParaRPr lang="es-ES" sz="35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s-ES" sz="3500" b="1" dirty="0">
                <a:solidFill>
                  <a:srgbClr val="FFFF00"/>
                </a:solidFill>
              </a:rPr>
              <a:t>Beneficios:</a:t>
            </a:r>
          </a:p>
          <a:p>
            <a:pPr marL="0" indent="0">
              <a:buNone/>
            </a:pPr>
            <a:r>
              <a:rPr lang="es-ES" sz="3500" dirty="0"/>
              <a:t>Ventas de ropa : </a:t>
            </a:r>
            <a:r>
              <a:rPr lang="es-ES" sz="3500" b="1" dirty="0"/>
              <a:t>$11,500</a:t>
            </a:r>
            <a:endParaRPr lang="es-ES" sz="3500" dirty="0"/>
          </a:p>
          <a:p>
            <a:pPr marL="0" indent="0">
              <a:buNone/>
            </a:pPr>
            <a:r>
              <a:rPr lang="es-ES" sz="4500" b="1" dirty="0">
                <a:solidFill>
                  <a:srgbClr val="FFFF00"/>
                </a:solidFill>
              </a:rPr>
              <a:t>Total de beneficios:</a:t>
            </a:r>
            <a:r>
              <a:rPr lang="es-ES" sz="4500" dirty="0">
                <a:solidFill>
                  <a:srgbClr val="FFFF00"/>
                </a:solidFill>
              </a:rPr>
              <a:t> </a:t>
            </a:r>
            <a:r>
              <a:rPr lang="es-ES" sz="4500" b="1" dirty="0">
                <a:solidFill>
                  <a:srgbClr val="FFFF00"/>
                </a:solidFill>
              </a:rPr>
              <a:t>$11,500</a:t>
            </a:r>
            <a:endParaRPr lang="es-ES" sz="45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s-ES" sz="3500" b="1" dirty="0"/>
              <a:t>Cálculo del beneficio neto:</a:t>
            </a:r>
          </a:p>
          <a:p>
            <a:pPr marL="0" indent="0">
              <a:buNone/>
            </a:pPr>
            <a:r>
              <a:rPr lang="es-ES" sz="3500" b="1" dirty="0">
                <a:solidFill>
                  <a:srgbClr val="FFFF00"/>
                </a:solidFill>
              </a:rPr>
              <a:t>Beneficio neto = Beneficios - Costos </a:t>
            </a:r>
            <a:r>
              <a:rPr lang="es-ES" sz="3500" b="1" dirty="0"/>
              <a:t>= $</a:t>
            </a:r>
            <a:r>
              <a:rPr lang="es-ES" sz="3500" b="1" dirty="0">
                <a:solidFill>
                  <a:srgbClr val="FFFF00"/>
                </a:solidFill>
              </a:rPr>
              <a:t>11,500 - $4,000 </a:t>
            </a:r>
            <a:r>
              <a:rPr lang="es-ES" sz="3500" b="1" dirty="0"/>
              <a:t>= </a:t>
            </a:r>
            <a:r>
              <a:rPr lang="es-ES" sz="3500" b="1" dirty="0">
                <a:solidFill>
                  <a:srgbClr val="FFFF00"/>
                </a:solidFill>
              </a:rPr>
              <a:t>$7,500</a:t>
            </a:r>
            <a:endParaRPr lang="es-ES" sz="35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s-ES" sz="4500" b="1" dirty="0">
                <a:solidFill>
                  <a:schemeClr val="bg1"/>
                </a:solidFill>
                <a:highlight>
                  <a:srgbClr val="00FFFF"/>
                </a:highlight>
              </a:rPr>
              <a:t>Decisión:</a:t>
            </a:r>
            <a:r>
              <a:rPr lang="es-ES" sz="4500" dirty="0">
                <a:solidFill>
                  <a:schemeClr val="bg1"/>
                </a:solidFill>
                <a:highlight>
                  <a:srgbClr val="00FFFF"/>
                </a:highlight>
              </a:rPr>
              <a:t> Como los beneficios superan los costos, la inversión es rentable y se recomienda implementar la tienda en línea.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008764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14D3F-B1E8-40A7-8CC4-B03F6C6D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Ejemplos de uso en Administración</a:t>
            </a:r>
            <a:br>
              <a:rPr lang="es-ES" b="1" dirty="0"/>
            </a:br>
            <a:endParaRPr lang="es-E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1815C6-7BD7-45FC-B1BD-97C32586E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066" y="1635550"/>
            <a:ext cx="8590734" cy="46128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2400" dirty="0">
                <a:solidFill>
                  <a:srgbClr val="FFFF00"/>
                </a:solidFill>
              </a:rPr>
              <a:t>2. Identificación de errores en estrategias empresariales</a:t>
            </a:r>
          </a:p>
          <a:p>
            <a:pPr marL="0" indent="0">
              <a:buNone/>
            </a:pPr>
            <a:r>
              <a:rPr lang="es-ES" sz="2400" dirty="0"/>
              <a:t>Los errores en la toma de decisiones pueden deberse a falsedades lógicas o suposiciones incorrectas. La lógica matemática ayuda 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rgbClr val="FFFF00"/>
                </a:solidFill>
              </a:rPr>
              <a:t>Detectar inconsistencias en planes estratégicos</a:t>
            </a:r>
            <a:r>
              <a:rPr lang="es-ES" sz="2400" b="1" dirty="0"/>
              <a:t>.</a:t>
            </a:r>
            <a:endParaRPr lang="es-E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rgbClr val="FFFF00"/>
                </a:solidFill>
              </a:rPr>
              <a:t>Corregir errores en modelos financieros y de producción</a:t>
            </a:r>
            <a:r>
              <a:rPr lang="es-ES" sz="2400" b="1" dirty="0"/>
              <a:t>.</a:t>
            </a:r>
            <a:endParaRPr lang="es-ES" sz="2400" dirty="0"/>
          </a:p>
          <a:p>
            <a:pPr marL="0" indent="0">
              <a:buNone/>
            </a:pPr>
            <a:r>
              <a:rPr lang="es-ES" sz="2400" dirty="0"/>
              <a:t> </a:t>
            </a:r>
            <a:r>
              <a:rPr lang="es-ES" sz="2400" b="1" dirty="0"/>
              <a:t>Ejemplo:</a:t>
            </a:r>
            <a:br>
              <a:rPr lang="es-ES" sz="2400" dirty="0"/>
            </a:br>
            <a:r>
              <a:rPr lang="es-ES" sz="2400" dirty="0"/>
              <a:t>Un gerente decide reducir costos eliminando campañas de marketing sin analizar el impacto en las ventas. </a:t>
            </a:r>
            <a:r>
              <a:rPr lang="es-ES" sz="2400" i="1" dirty="0">
                <a:solidFill>
                  <a:srgbClr val="FFFF00"/>
                </a:solidFill>
              </a:rPr>
              <a:t>Un análisis lógico revela que esa decisión podría disminuir los ingresos a largo plazo.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53212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071B74-57D6-4ACE-95AF-5971CD42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E8CF28-7258-4692-84E1-311E29004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1.1.Conceptos básicos de la lógica matemática</a:t>
            </a:r>
          </a:p>
          <a:p>
            <a:r>
              <a:rPr lang="es-ES" dirty="0"/>
              <a:t>1.1.2.Definicióndelógicay su importancia en la Administración</a:t>
            </a:r>
            <a:endParaRPr lang="es-EC" dirty="0"/>
          </a:p>
          <a:p>
            <a:r>
              <a:rPr lang="es-ES" dirty="0"/>
              <a:t>1.1.3.Aplicaciones básicas en problemas administrativos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5736407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DF30A6-E704-4DDC-8753-A5F364116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1. Definición de Razonamiento Lógico</a:t>
            </a:r>
            <a:br>
              <a:rPr lang="es-ES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3BFBEA-BC99-4874-B890-3AE4C99CD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466" y="1649024"/>
            <a:ext cx="8458654" cy="44266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dirty="0">
                <a:solidFill>
                  <a:srgbClr val="FFFF00"/>
                </a:solidFill>
              </a:rPr>
              <a:t>El </a:t>
            </a:r>
            <a:r>
              <a:rPr lang="es-ES" b="1" dirty="0">
                <a:solidFill>
                  <a:srgbClr val="FFFF00"/>
                </a:solidFill>
              </a:rPr>
              <a:t>razonamiento lógico</a:t>
            </a:r>
            <a:r>
              <a:rPr lang="es-ES" dirty="0">
                <a:solidFill>
                  <a:srgbClr val="FFFF00"/>
                </a:solidFill>
              </a:rPr>
              <a:t> </a:t>
            </a:r>
            <a:r>
              <a:rPr lang="es-ES" dirty="0"/>
              <a:t>se basa en </a:t>
            </a:r>
            <a:r>
              <a:rPr lang="es-ES" dirty="0">
                <a:solidFill>
                  <a:srgbClr val="FFFF00"/>
                </a:solidFill>
              </a:rPr>
              <a:t>reglas formales </a:t>
            </a:r>
            <a:r>
              <a:rPr lang="es-ES" dirty="0"/>
              <a:t>para llegar a </a:t>
            </a:r>
            <a:r>
              <a:rPr lang="es-ES" dirty="0">
                <a:solidFill>
                  <a:srgbClr val="FFFF00"/>
                </a:solidFill>
              </a:rPr>
              <a:t>conclusiones </a:t>
            </a:r>
            <a:r>
              <a:rPr lang="es-ES" b="1" dirty="0">
                <a:solidFill>
                  <a:srgbClr val="FFFF00"/>
                </a:solidFill>
              </a:rPr>
              <a:t>coherentes y estructuradas</a:t>
            </a:r>
            <a:r>
              <a:rPr lang="es-ES" dirty="0">
                <a:solidFill>
                  <a:srgbClr val="FFFF00"/>
                </a:solidFill>
              </a:rPr>
              <a:t> </a:t>
            </a:r>
            <a:r>
              <a:rPr lang="es-ES" dirty="0"/>
              <a:t>a partir de premisas. No requiere de la observación directa de la realidad, sino del análisis de estructuras lógicas.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FF00"/>
                </a:solidFill>
              </a:rPr>
              <a:t>Ejemplo en Administración:</a:t>
            </a:r>
            <a:br>
              <a:rPr lang="es-ES" dirty="0"/>
            </a:br>
            <a:r>
              <a:rPr lang="es-ES" dirty="0"/>
              <a:t>Un gerente quiere determinar si un aumento de precios reducirá las ventas. En lugar de experimentar directamente, aplica un análisis lógico:</a:t>
            </a:r>
          </a:p>
          <a:p>
            <a:pPr marL="0" indent="0">
              <a:buNone/>
            </a:pPr>
            <a:r>
              <a:rPr lang="es-ES" b="1" dirty="0"/>
              <a:t>Premisa 1:</a:t>
            </a:r>
            <a:r>
              <a:rPr lang="es-ES" dirty="0"/>
              <a:t> Si el precio sube las ventas bajarán.</a:t>
            </a:r>
            <a:br>
              <a:rPr lang="es-ES" dirty="0"/>
            </a:br>
            <a:r>
              <a:rPr lang="es-ES" b="1" dirty="0"/>
              <a:t>Conclusión:</a:t>
            </a:r>
            <a:r>
              <a:rPr lang="es-ES" dirty="0"/>
              <a:t> Si sube el precio, las ventas disminuirán.</a:t>
            </a:r>
          </a:p>
          <a:p>
            <a:pPr marL="0" indent="0">
              <a:buNone/>
            </a:pPr>
            <a:r>
              <a:rPr lang="es-ES" dirty="0"/>
              <a:t>Aquí se utiliza un </a:t>
            </a:r>
            <a:r>
              <a:rPr lang="es-ES" dirty="0">
                <a:solidFill>
                  <a:srgbClr val="FFFF00"/>
                </a:solidFill>
              </a:rPr>
              <a:t>razonamiento basado en reglas económicas </a:t>
            </a:r>
            <a:r>
              <a:rPr lang="es-ES" dirty="0"/>
              <a:t>sin necesidad de probarlo empíricamente antes.</a:t>
            </a:r>
          </a:p>
          <a:p>
            <a:endParaRPr lang="es-EC" sz="1600" dirty="0"/>
          </a:p>
        </p:txBody>
      </p:sp>
    </p:spTree>
    <p:extLst>
      <p:ext uri="{BB962C8B-B14F-4D97-AF65-F5344CB8AC3E}">
        <p14:creationId xmlns:p14="http://schemas.microsoft.com/office/powerpoint/2010/main" val="3544412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DF30A6-E704-4DDC-8753-A5F364116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b="1" dirty="0"/>
              <a:t>2. Definición de Razonamiento Empírico</a:t>
            </a:r>
            <a:br>
              <a:rPr lang="es-ES" sz="3600" b="1" dirty="0"/>
            </a:br>
            <a:br>
              <a:rPr lang="es-ES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3BFBEA-BC99-4874-B890-3AE4C99CD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466" y="1649024"/>
            <a:ext cx="8458654" cy="44266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>
                <a:solidFill>
                  <a:srgbClr val="FFFF00"/>
                </a:solidFill>
              </a:rPr>
              <a:t>El </a:t>
            </a:r>
            <a:r>
              <a:rPr lang="es-ES" b="1" dirty="0">
                <a:solidFill>
                  <a:srgbClr val="FFFF00"/>
                </a:solidFill>
              </a:rPr>
              <a:t>razonamiento empírico</a:t>
            </a:r>
            <a:r>
              <a:rPr lang="es-ES" dirty="0">
                <a:solidFill>
                  <a:srgbClr val="FFFF00"/>
                </a:solidFill>
              </a:rPr>
              <a:t> se basa en la </a:t>
            </a:r>
            <a:r>
              <a:rPr lang="es-ES" b="1" dirty="0">
                <a:solidFill>
                  <a:srgbClr val="FFFF00"/>
                </a:solidFill>
              </a:rPr>
              <a:t>observación, la experiencia y la experimentación</a:t>
            </a:r>
            <a:r>
              <a:rPr lang="es-ES" dirty="0"/>
              <a:t>. En lugar de depender de estructuras formales, extrae conclusiones de datos concretos y pruebas en el mundo real.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FF00"/>
                </a:solidFill>
              </a:rPr>
              <a:t>Ejemplo en Administración:</a:t>
            </a:r>
            <a:br>
              <a:rPr lang="es-ES" dirty="0"/>
            </a:br>
            <a:r>
              <a:rPr lang="es-ES" dirty="0"/>
              <a:t>El mismo </a:t>
            </a:r>
            <a:r>
              <a:rPr lang="es-ES" sz="2100" dirty="0"/>
              <a:t>gerente decide </a:t>
            </a:r>
            <a:r>
              <a:rPr lang="es-ES" dirty="0"/>
              <a:t>probar su hipótesis con un </a:t>
            </a:r>
            <a:r>
              <a:rPr lang="es-ES" b="1" dirty="0"/>
              <a:t>experimento de mercado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>
                <a:solidFill>
                  <a:srgbClr val="FFFF00"/>
                </a:solidFill>
              </a:rPr>
              <a:t>Aumenta los precios en una sucursal durante un mes.</a:t>
            </a:r>
          </a:p>
          <a:p>
            <a:pPr marL="0" indent="0">
              <a:buNone/>
            </a:pPr>
            <a:r>
              <a:rPr lang="es-ES" dirty="0">
                <a:solidFill>
                  <a:srgbClr val="FFFF00"/>
                </a:solidFill>
              </a:rPr>
              <a:t>Compara las ventas con otra sucursal donde no subió el precio.</a:t>
            </a:r>
          </a:p>
          <a:p>
            <a:pPr marL="0" indent="0">
              <a:buNone/>
            </a:pPr>
            <a:r>
              <a:rPr lang="es-ES" dirty="0">
                <a:solidFill>
                  <a:srgbClr val="FFFF00"/>
                </a:solidFill>
              </a:rPr>
              <a:t>Si las ventas bajan en la primera, confirma que la demanda es elástica.</a:t>
            </a:r>
          </a:p>
          <a:p>
            <a:pPr marL="0" indent="0">
              <a:buNone/>
            </a:pPr>
            <a:r>
              <a:rPr lang="es-ES" dirty="0"/>
              <a:t>Aquí, la </a:t>
            </a:r>
            <a:r>
              <a:rPr lang="es-ES" dirty="0">
                <a:solidFill>
                  <a:srgbClr val="FFFF00"/>
                </a:solidFill>
              </a:rPr>
              <a:t>conclusión se basa en la observación directa y no solo en la lógica teórica.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171978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E40AD9-25F9-4ABF-BB2B-07C916824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3. Principales Diferencias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33C128A-AE51-4CC3-8F05-2AE37F42BA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956485"/>
              </p:ext>
            </p:extLst>
          </p:nvPr>
        </p:nvGraphicFramePr>
        <p:xfrm>
          <a:off x="379320" y="1757681"/>
          <a:ext cx="8377374" cy="4612640"/>
        </p:xfrm>
        <a:graphic>
          <a:graphicData uri="http://schemas.openxmlformats.org/drawingml/2006/table">
            <a:tbl>
              <a:tblPr/>
              <a:tblGrid>
                <a:gridCol w="2792458">
                  <a:extLst>
                    <a:ext uri="{9D8B030D-6E8A-4147-A177-3AD203B41FA5}">
                      <a16:colId xmlns:a16="http://schemas.microsoft.com/office/drawing/2014/main" val="3695890964"/>
                    </a:ext>
                  </a:extLst>
                </a:gridCol>
                <a:gridCol w="2792458">
                  <a:extLst>
                    <a:ext uri="{9D8B030D-6E8A-4147-A177-3AD203B41FA5}">
                      <a16:colId xmlns:a16="http://schemas.microsoft.com/office/drawing/2014/main" val="3614945893"/>
                    </a:ext>
                  </a:extLst>
                </a:gridCol>
                <a:gridCol w="2792458">
                  <a:extLst>
                    <a:ext uri="{9D8B030D-6E8A-4147-A177-3AD203B41FA5}">
                      <a16:colId xmlns:a16="http://schemas.microsoft.com/office/drawing/2014/main" val="1820266837"/>
                    </a:ext>
                  </a:extLst>
                </a:gridCol>
              </a:tblGrid>
              <a:tr h="566076">
                <a:tc>
                  <a:txBody>
                    <a:bodyPr/>
                    <a:lstStyle/>
                    <a:p>
                      <a:r>
                        <a:rPr lang="es-EC" sz="1300" b="1" dirty="0">
                          <a:solidFill>
                            <a:srgbClr val="FFFF00"/>
                          </a:solidFill>
                        </a:rPr>
                        <a:t>Aspecto</a:t>
                      </a:r>
                      <a:endParaRPr lang="es-EC" sz="1300" dirty="0">
                        <a:solidFill>
                          <a:srgbClr val="FFFF00"/>
                        </a:solidFill>
                      </a:endParaRPr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300" b="1" dirty="0">
                          <a:solidFill>
                            <a:srgbClr val="FFFF00"/>
                          </a:solidFill>
                        </a:rPr>
                        <a:t>Razonamiento Lógico</a:t>
                      </a:r>
                      <a:endParaRPr lang="es-EC" sz="1300" dirty="0">
                        <a:solidFill>
                          <a:srgbClr val="FFFF00"/>
                        </a:solidFill>
                      </a:endParaRPr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300" b="1" dirty="0">
                          <a:solidFill>
                            <a:srgbClr val="FFFF00"/>
                          </a:solidFill>
                        </a:rPr>
                        <a:t>Razonamiento Empírico</a:t>
                      </a:r>
                      <a:endParaRPr lang="es-EC" sz="1300" dirty="0">
                        <a:solidFill>
                          <a:srgbClr val="FFFF00"/>
                        </a:solidFill>
                      </a:endParaRPr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437790"/>
                  </a:ext>
                </a:extLst>
              </a:tr>
              <a:tr h="566076">
                <a:tc>
                  <a:txBody>
                    <a:bodyPr/>
                    <a:lstStyle/>
                    <a:p>
                      <a:r>
                        <a:rPr lang="es-EC" sz="1300" b="1"/>
                        <a:t>Base</a:t>
                      </a:r>
                      <a:endParaRPr lang="es-EC" sz="1300"/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Reglas formales y estructuras lógicas.</a:t>
                      </a:r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300" dirty="0"/>
                        <a:t>Observación y experimentación.</a:t>
                      </a:r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9666175"/>
                  </a:ext>
                </a:extLst>
              </a:tr>
              <a:tr h="566076">
                <a:tc>
                  <a:txBody>
                    <a:bodyPr/>
                    <a:lstStyle/>
                    <a:p>
                      <a:r>
                        <a:rPr lang="es-EC" sz="1300" b="1"/>
                        <a:t>Fuente de conocimiento</a:t>
                      </a:r>
                      <a:endParaRPr lang="es-EC" sz="1300"/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300"/>
                        <a:t>Deducción y análisis teórico.</a:t>
                      </a:r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300"/>
                        <a:t>Datos reales y experiencias.</a:t>
                      </a:r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589796"/>
                  </a:ext>
                </a:extLst>
              </a:tr>
              <a:tr h="809312">
                <a:tc>
                  <a:txBody>
                    <a:bodyPr/>
                    <a:lstStyle/>
                    <a:p>
                      <a:r>
                        <a:rPr lang="es-EC" sz="1300" b="1" dirty="0"/>
                        <a:t>Ejemplo en empresas</a:t>
                      </a:r>
                      <a:endParaRPr lang="es-EC" sz="1300" dirty="0"/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Un análisis financiero basado en modelos matemáticos.</a:t>
                      </a:r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Un estudio de mercado basado en encuestas.</a:t>
                      </a:r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802951"/>
                  </a:ext>
                </a:extLst>
              </a:tr>
              <a:tr h="1052550">
                <a:tc>
                  <a:txBody>
                    <a:bodyPr/>
                    <a:lstStyle/>
                    <a:p>
                      <a:r>
                        <a:rPr lang="es-EC" sz="1300" b="1"/>
                        <a:t>Ventaja</a:t>
                      </a:r>
                      <a:endParaRPr lang="es-EC" sz="1300"/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Permite prever escenarios sin necesidad de experimentar.</a:t>
                      </a:r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Se basa en evidencia concreta, reduciendo la incertidumbre.</a:t>
                      </a:r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930029"/>
                  </a:ext>
                </a:extLst>
              </a:tr>
              <a:tr h="1052550">
                <a:tc>
                  <a:txBody>
                    <a:bodyPr/>
                    <a:lstStyle/>
                    <a:p>
                      <a:r>
                        <a:rPr lang="es-EC" sz="1300" b="1"/>
                        <a:t>Desventaja</a:t>
                      </a:r>
                      <a:endParaRPr lang="es-EC" sz="1300"/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Puede no reflejar la realidad si las premisas son incorrectas.</a:t>
                      </a:r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Puede ser costoso y tardado obtener datos empíricos.</a:t>
                      </a:r>
                    </a:p>
                  </a:txBody>
                  <a:tcPr marL="64837" marR="64837" marT="32418" marB="324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3563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131DA59-515F-4269-8829-9542E4DD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Principales Diferencias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731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DBA92373-2838-4339-82DA-55B2D1A72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739" y="514724"/>
            <a:ext cx="8124170" cy="59208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Ejemplo</a:t>
            </a:r>
            <a:r>
              <a:rPr dirty="0"/>
              <a:t> de </a:t>
            </a:r>
            <a:r>
              <a:rPr dirty="0" err="1"/>
              <a:t>Pensamiento</a:t>
            </a:r>
            <a:r>
              <a:rPr dirty="0"/>
              <a:t> </a:t>
            </a:r>
            <a:r>
              <a:rPr lang="es-ES" dirty="0"/>
              <a:t>EMPIRICO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3600" dirty="0"/>
              <a:t>Al </a:t>
            </a:r>
            <a:r>
              <a:rPr sz="3600" dirty="0" err="1"/>
              <a:t>ver</a:t>
            </a:r>
            <a:r>
              <a:rPr sz="3600" dirty="0"/>
              <a:t> el </a:t>
            </a:r>
            <a:r>
              <a:rPr sz="3600" dirty="0" err="1"/>
              <a:t>cielo</a:t>
            </a:r>
            <a:r>
              <a:rPr sz="3600" dirty="0"/>
              <a:t> </a:t>
            </a:r>
            <a:r>
              <a:rPr sz="3600" dirty="0" err="1"/>
              <a:t>nublado</a:t>
            </a:r>
            <a:r>
              <a:rPr sz="3600" dirty="0"/>
              <a:t>, </a:t>
            </a:r>
            <a:r>
              <a:rPr sz="3600" dirty="0" err="1"/>
              <a:t>asumir</a:t>
            </a:r>
            <a:r>
              <a:rPr sz="3600" dirty="0"/>
              <a:t> que </a:t>
            </a:r>
            <a:r>
              <a:rPr sz="3600" dirty="0" err="1"/>
              <a:t>va</a:t>
            </a:r>
            <a:r>
              <a:rPr sz="3600" dirty="0"/>
              <a:t> a </a:t>
            </a:r>
            <a:r>
              <a:rPr sz="3600" dirty="0" err="1"/>
              <a:t>llover</a:t>
            </a:r>
            <a:r>
              <a:rPr sz="3600" dirty="0"/>
              <a:t> sin </a:t>
            </a:r>
            <a:r>
              <a:rPr sz="3600" dirty="0" err="1"/>
              <a:t>evidencia</a:t>
            </a:r>
            <a:r>
              <a:rPr sz="3600" dirty="0"/>
              <a:t> formal.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24450E1-3145-4C50-BA15-9FA8DB363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2085" y="3677415"/>
            <a:ext cx="3818635" cy="286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5174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EF1FE-72A6-4761-A122-E038F6B8E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Ejemplo de Pensamiento Lógico para Predecir Lluvia</a:t>
            </a:r>
            <a:br>
              <a:rPr lang="es-ES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2E74EE-9028-4747-A5E3-623157315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2096063"/>
            <a:ext cx="7765322" cy="448993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ES" sz="4000" dirty="0"/>
              <a:t>Una persona analiza varias condiciones climáticas y usa el </a:t>
            </a:r>
            <a:r>
              <a:rPr lang="es-ES" sz="4000" b="1" dirty="0"/>
              <a:t>razonamiento lógico</a:t>
            </a:r>
            <a:r>
              <a:rPr lang="es-ES" sz="4000" dirty="0"/>
              <a:t> para concluir que va a llover.</a:t>
            </a:r>
          </a:p>
          <a:p>
            <a:pPr marL="0" indent="0">
              <a:buNone/>
            </a:pPr>
            <a:r>
              <a:rPr lang="es-ES" sz="4000" b="1" dirty="0">
                <a:solidFill>
                  <a:srgbClr val="FFFF00"/>
                </a:solidFill>
              </a:rPr>
              <a:t>Premisa 1</a:t>
            </a:r>
            <a:r>
              <a:rPr lang="es-ES" sz="4000" b="1" dirty="0"/>
              <a:t>:</a:t>
            </a:r>
            <a:r>
              <a:rPr lang="es-ES" sz="4000" dirty="0"/>
              <a:t> Si el cielo está nublado, la humedad es alta, hay fuertes vientos y se han registrado precipitaciones en las últimas horas, entonces es probable que llueva.</a:t>
            </a:r>
          </a:p>
          <a:p>
            <a:pPr marL="0" indent="0">
              <a:buNone/>
            </a:pPr>
            <a:r>
              <a:rPr lang="es-ES" sz="4000" b="1" dirty="0">
                <a:solidFill>
                  <a:srgbClr val="FFFF00"/>
                </a:solidFill>
              </a:rPr>
              <a:t>Premisa 2:</a:t>
            </a:r>
            <a:r>
              <a:rPr lang="es-ES" sz="4000" dirty="0">
                <a:solidFill>
                  <a:srgbClr val="FFFF00"/>
                </a:solidFill>
              </a:rPr>
              <a:t> </a:t>
            </a:r>
            <a:r>
              <a:rPr lang="es-ES" sz="4000" dirty="0"/>
              <a:t>Hoy el cielo está completamente nublado, la humedad es del 90%, hay ráfagas de viento y el pronóstico indica precipitaciones recientes en zonas cercanas.</a:t>
            </a:r>
          </a:p>
          <a:p>
            <a:pPr marL="0" indent="0">
              <a:buNone/>
            </a:pPr>
            <a:r>
              <a:rPr lang="es-ES" sz="4000" dirty="0"/>
              <a:t> </a:t>
            </a:r>
            <a:r>
              <a:rPr lang="es-ES" sz="4000" b="1" dirty="0"/>
              <a:t>Conclusión:</a:t>
            </a:r>
            <a:r>
              <a:rPr lang="es-ES" sz="4000" dirty="0"/>
              <a:t> Es muy probable que llueva en las próximas horas.</a:t>
            </a:r>
          </a:p>
          <a:p>
            <a:pPr marL="0" indent="0">
              <a:buNone/>
            </a:pPr>
            <a:r>
              <a:rPr lang="es-ES" sz="4000" b="1" dirty="0">
                <a:solidFill>
                  <a:srgbClr val="FFFF00"/>
                </a:solidFill>
              </a:rPr>
              <a:t>Explicación:</a:t>
            </a:r>
            <a:br>
              <a:rPr lang="es-ES" sz="4000" dirty="0"/>
            </a:br>
            <a:r>
              <a:rPr lang="es-ES" sz="4000" dirty="0"/>
              <a:t>Este razonamiento sigue una estructura lógica basada en patrones climáticos. No se necesita ver la lluvia directamente, sino que se infiere a partir de condiciones meteorológicas previas.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104740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EF3E1B4E-0E3D-45BB-B336-B632606E1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*</a:t>
            </a:r>
            <a:endParaRPr lang="es-EC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DE9A857-40B2-4DDC-A29A-5CB0FD1DC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39" y="152050"/>
            <a:ext cx="8895522" cy="617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02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Lógica y Pensamiento Matemático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4400" dirty="0" err="1"/>
              <a:t>Introducción</a:t>
            </a:r>
            <a:r>
              <a:rPr sz="4400" dirty="0"/>
              <a:t> al </a:t>
            </a:r>
            <a:r>
              <a:rPr sz="4400" dirty="0" err="1"/>
              <a:t>concepto</a:t>
            </a:r>
            <a:r>
              <a:rPr sz="4400" dirty="0"/>
              <a:t> de </a:t>
            </a:r>
            <a:r>
              <a:rPr sz="4400" dirty="0" err="1"/>
              <a:t>lógica</a:t>
            </a:r>
            <a:r>
              <a:rPr sz="4400" dirty="0"/>
              <a:t> y </a:t>
            </a:r>
            <a:r>
              <a:rPr sz="4400" dirty="0" err="1"/>
              <a:t>su</a:t>
            </a:r>
            <a:r>
              <a:rPr sz="4400" dirty="0"/>
              <a:t> </a:t>
            </a:r>
            <a:r>
              <a:rPr sz="4400" dirty="0" err="1"/>
              <a:t>importancia</a:t>
            </a:r>
            <a:r>
              <a:rPr sz="4400" dirty="0"/>
              <a:t> </a:t>
            </a:r>
            <a:r>
              <a:rPr sz="4400" dirty="0" err="1"/>
              <a:t>en</a:t>
            </a:r>
            <a:r>
              <a:rPr sz="4400" dirty="0"/>
              <a:t> las </a:t>
            </a:r>
            <a:r>
              <a:rPr sz="4400" dirty="0" err="1"/>
              <a:t>matemáticas</a:t>
            </a:r>
            <a:r>
              <a:rPr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771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31914"/>
            <a:ext cx="7765321" cy="1326321"/>
          </a:xfrm>
        </p:spPr>
        <p:txBody>
          <a:bodyPr/>
          <a:lstStyle/>
          <a:p>
            <a:r>
              <a:rPr dirty="0" err="1"/>
              <a:t>Definición</a:t>
            </a:r>
            <a:r>
              <a:rPr dirty="0"/>
              <a:t> de </a:t>
            </a:r>
            <a:r>
              <a:rPr dirty="0" err="1"/>
              <a:t>Lógica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361661"/>
            <a:ext cx="7765322" cy="5128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sz="2400" dirty="0"/>
              <a:t>La </a:t>
            </a:r>
            <a:r>
              <a:rPr sz="2400" dirty="0" err="1"/>
              <a:t>lógica</a:t>
            </a:r>
            <a:r>
              <a:rPr sz="2400" dirty="0"/>
              <a:t> es la </a:t>
            </a:r>
            <a:r>
              <a:rPr sz="2400" dirty="0" err="1"/>
              <a:t>disciplina</a:t>
            </a:r>
            <a:r>
              <a:rPr sz="2400" dirty="0"/>
              <a:t> que </a:t>
            </a:r>
            <a:r>
              <a:rPr sz="2400" dirty="0" err="1"/>
              <a:t>estudia</a:t>
            </a:r>
            <a:r>
              <a:rPr sz="2400" dirty="0"/>
              <a:t> el </a:t>
            </a:r>
            <a:r>
              <a:rPr sz="2400" dirty="0" err="1"/>
              <a:t>razonamiento</a:t>
            </a:r>
            <a:r>
              <a:rPr sz="2400" dirty="0"/>
              <a:t> y la </a:t>
            </a:r>
            <a:r>
              <a:rPr sz="2400" dirty="0" err="1"/>
              <a:t>validez</a:t>
            </a:r>
            <a:r>
              <a:rPr sz="2400" dirty="0"/>
              <a:t> de los </a:t>
            </a:r>
            <a:r>
              <a:rPr sz="2400" dirty="0" err="1"/>
              <a:t>argumentos</a:t>
            </a:r>
            <a:r>
              <a:rPr sz="2400" dirty="0"/>
              <a:t> </a:t>
            </a:r>
            <a:r>
              <a:rPr sz="2400" dirty="0" err="1"/>
              <a:t>en</a:t>
            </a:r>
            <a:r>
              <a:rPr sz="2400" dirty="0"/>
              <a:t> </a:t>
            </a:r>
            <a:r>
              <a:rPr sz="2400" dirty="0" err="1"/>
              <a:t>matemáticas</a:t>
            </a:r>
            <a:r>
              <a:rPr sz="2400" dirty="0"/>
              <a:t> y </a:t>
            </a:r>
            <a:r>
              <a:rPr sz="2400" dirty="0" err="1"/>
              <a:t>filosofía</a:t>
            </a:r>
            <a:r>
              <a:rPr sz="2400" dirty="0"/>
              <a:t>.</a:t>
            </a:r>
            <a:endParaRPr lang="es-ES" sz="2400" dirty="0"/>
          </a:p>
          <a:p>
            <a:pPr marL="0" indent="0">
              <a:buNone/>
            </a:pPr>
            <a:endParaRPr lang="es-EC" sz="1600" dirty="0"/>
          </a:p>
          <a:p>
            <a:pPr>
              <a:spcBef>
                <a:spcPts val="0"/>
              </a:spcBef>
            </a:pPr>
            <a:r>
              <a:rPr lang="es-ES" sz="2200" dirty="0"/>
              <a:t>La lógica es una </a:t>
            </a:r>
            <a:r>
              <a:rPr lang="es-ES" sz="2200" dirty="0">
                <a:solidFill>
                  <a:srgbClr val="FFFF00"/>
                </a:solidFill>
              </a:rPr>
              <a:t>rama base </a:t>
            </a:r>
            <a:r>
              <a:rPr lang="es-ES" sz="2200" dirty="0"/>
              <a:t>para forjar el </a:t>
            </a:r>
            <a:r>
              <a:rPr lang="es-ES" sz="2200" dirty="0">
                <a:solidFill>
                  <a:srgbClr val="FFFF00"/>
                </a:solidFill>
              </a:rPr>
              <a:t>pensamiento 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2200" dirty="0">
                <a:solidFill>
                  <a:srgbClr val="FFFF00"/>
                </a:solidFill>
              </a:rPr>
              <a:t>el razonamiento deductivo. </a:t>
            </a:r>
          </a:p>
          <a:p>
            <a:pPr>
              <a:spcBef>
                <a:spcPts val="0"/>
              </a:spcBef>
            </a:pPr>
            <a:r>
              <a:rPr lang="es-ES" sz="2200" dirty="0"/>
              <a:t>Permite a los estudiosos, un análisis profundo y necesario para abordar los </a:t>
            </a:r>
            <a:r>
              <a:rPr lang="es-ES" sz="2200" dirty="0">
                <a:solidFill>
                  <a:srgbClr val="FFFF00"/>
                </a:solidFill>
              </a:rPr>
              <a:t>conocimientos matemáticos, envueltos en este mundo en evolución. </a:t>
            </a:r>
          </a:p>
          <a:p>
            <a:pPr>
              <a:spcBef>
                <a:spcPts val="0"/>
              </a:spcBef>
            </a:pPr>
            <a:r>
              <a:rPr lang="es-ES" sz="2200" dirty="0"/>
              <a:t>Permite la </a:t>
            </a:r>
            <a:r>
              <a:rPr lang="es-ES" sz="2200" dirty="0">
                <a:solidFill>
                  <a:srgbClr val="FFFF00"/>
                </a:solidFill>
              </a:rPr>
              <a:t>comunicación en un lenguaje simbólico</a:t>
            </a:r>
            <a:r>
              <a:rPr lang="es-ES" sz="2200" dirty="0"/>
              <a:t>, para acceder a los </a:t>
            </a:r>
            <a:r>
              <a:rPr lang="es-ES" sz="2200" dirty="0">
                <a:solidFill>
                  <a:srgbClr val="FFFF00"/>
                </a:solidFill>
              </a:rPr>
              <a:t>conocimientos científicos </a:t>
            </a:r>
            <a:r>
              <a:rPr lang="es-ES" sz="2200" dirty="0"/>
              <a:t>y facilita la comprensión de contenidos matemáticos.</a:t>
            </a:r>
            <a:endParaRPr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31914"/>
            <a:ext cx="7765321" cy="1326321"/>
          </a:xfrm>
        </p:spPr>
        <p:txBody>
          <a:bodyPr/>
          <a:lstStyle/>
          <a:p>
            <a:r>
              <a:rPr dirty="0" err="1"/>
              <a:t>Definición</a:t>
            </a:r>
            <a:r>
              <a:rPr dirty="0"/>
              <a:t> de </a:t>
            </a:r>
            <a:r>
              <a:rPr dirty="0" err="1"/>
              <a:t>Lógica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361661"/>
            <a:ext cx="7765322" cy="5128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/>
              <a:t>La lógica es la </a:t>
            </a:r>
            <a:r>
              <a:rPr lang="es-ES" sz="2800" dirty="0">
                <a:solidFill>
                  <a:srgbClr val="FFFF00"/>
                </a:solidFill>
              </a:rPr>
              <a:t>disciplina </a:t>
            </a:r>
            <a:r>
              <a:rPr lang="es-ES" sz="2800" dirty="0"/>
              <a:t>que estudia el </a:t>
            </a:r>
            <a:r>
              <a:rPr lang="es-ES" sz="2800" dirty="0">
                <a:solidFill>
                  <a:srgbClr val="FFFF00"/>
                </a:solidFill>
              </a:rPr>
              <a:t>razonamiento y la validez de los argumentos</a:t>
            </a:r>
            <a:r>
              <a:rPr lang="es-ES" sz="2800" dirty="0"/>
              <a:t>. Se encarga de </a:t>
            </a:r>
            <a:r>
              <a:rPr lang="es-ES" sz="2800" dirty="0">
                <a:solidFill>
                  <a:srgbClr val="FFFF00"/>
                </a:solidFill>
              </a:rPr>
              <a:t>analizar</a:t>
            </a:r>
            <a:r>
              <a:rPr lang="es-ES" sz="2800" dirty="0"/>
              <a:t> cómo se </a:t>
            </a:r>
            <a:r>
              <a:rPr lang="es-ES" sz="2800" dirty="0">
                <a:solidFill>
                  <a:srgbClr val="FFFF00"/>
                </a:solidFill>
              </a:rPr>
              <a:t>estructuran los pensamientos para que sean coherentes, </a:t>
            </a:r>
            <a:r>
              <a:rPr lang="es-ES" sz="2800" dirty="0"/>
              <a:t>válidos y racionales. </a:t>
            </a:r>
          </a:p>
          <a:p>
            <a:pPr marL="0" indent="0">
              <a:buNone/>
            </a:pPr>
            <a:r>
              <a:rPr lang="es-ES" sz="2800" dirty="0"/>
              <a:t>Desde la antigüedad, </a:t>
            </a:r>
            <a:r>
              <a:rPr lang="es-ES" sz="2800" dirty="0">
                <a:solidFill>
                  <a:srgbClr val="FFFF00"/>
                </a:solidFill>
              </a:rPr>
              <a:t>filósofos como Aristóteles </a:t>
            </a:r>
            <a:r>
              <a:rPr lang="es-ES" sz="2800" dirty="0"/>
              <a:t>han desarrollado </a:t>
            </a:r>
            <a:r>
              <a:rPr lang="es-ES" sz="2800" dirty="0">
                <a:solidFill>
                  <a:srgbClr val="FFFF00"/>
                </a:solidFill>
              </a:rPr>
              <a:t>principios lógicos </a:t>
            </a:r>
            <a:r>
              <a:rPr lang="es-ES" sz="2800" dirty="0"/>
              <a:t>que siguen siendo fundamentales hoy en día.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2879181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B7E2F2-BBCA-48EE-9A24-32C47AD83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CONCEPTO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641FAB-2586-44A3-974E-117587349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La lógica es la ciencia que estudia el razonamiento, donde </a:t>
            </a:r>
            <a:r>
              <a:rPr lang="es-ES" sz="2400" dirty="0">
                <a:solidFill>
                  <a:srgbClr val="FFFF00"/>
                </a:solidFill>
              </a:rPr>
              <a:t>“razonar” </a:t>
            </a:r>
            <a:r>
              <a:rPr lang="es-ES" sz="2400" dirty="0"/>
              <a:t>consiste en obtener afirmaciones (llamadas </a:t>
            </a:r>
            <a:r>
              <a:rPr lang="es-ES" sz="2400" dirty="0">
                <a:solidFill>
                  <a:srgbClr val="FFFF00"/>
                </a:solidFill>
              </a:rPr>
              <a:t>conclusiones</a:t>
            </a:r>
            <a:r>
              <a:rPr lang="es-ES" sz="2400" dirty="0"/>
              <a:t>) </a:t>
            </a:r>
            <a:r>
              <a:rPr lang="es-ES" sz="2400" dirty="0">
                <a:solidFill>
                  <a:srgbClr val="FFFF00"/>
                </a:solidFill>
              </a:rPr>
              <a:t>a partir de otras afirmaciones (llamadas premisas) </a:t>
            </a:r>
            <a:r>
              <a:rPr lang="es-ES" sz="2400" dirty="0"/>
              <a:t>con los criterios adecuados para que podamos tener garantía de que si las premisas son verdaderas, entonces las conclusiones obtenidas también tienen que serlo necesariamente. (</a:t>
            </a:r>
            <a:r>
              <a:rPr lang="es-ES" sz="2400" dirty="0" err="1"/>
              <a:t>Ivorra</a:t>
            </a:r>
            <a:r>
              <a:rPr lang="es-ES" sz="2400" dirty="0"/>
              <a:t>, </a:t>
            </a:r>
            <a:r>
              <a:rPr lang="es-ES" sz="2400" dirty="0" err="1"/>
              <a:t>s.f.a</a:t>
            </a:r>
            <a:r>
              <a:rPr lang="es-ES" sz="2400" dirty="0"/>
              <a:t>, p. </a:t>
            </a:r>
            <a:r>
              <a:rPr lang="es-ES" sz="2400" dirty="0" err="1"/>
              <a:t>ix</a:t>
            </a:r>
            <a:endParaRPr lang="es-ES" sz="2400" dirty="0"/>
          </a:p>
          <a:p>
            <a:endParaRPr lang="es-ES" sz="2400" dirty="0"/>
          </a:p>
          <a:p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1387408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18DD3-962F-4E6E-815B-380AF6561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Objeto de la lógica 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9D8BEB-8E03-4E16-8623-ACB5B707E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852224"/>
            <a:ext cx="7765322" cy="4579056"/>
          </a:xfrm>
        </p:spPr>
        <p:txBody>
          <a:bodyPr>
            <a:normAutofit fontScale="92500"/>
          </a:bodyPr>
          <a:lstStyle/>
          <a:p>
            <a:r>
              <a:rPr lang="es-ES" sz="2400" dirty="0"/>
              <a:t>La lógica trata de establecer (Acuña, 2012) cuáles son las leyes, criterios o patrones que garantizan que, a partir de la </a:t>
            </a:r>
            <a:r>
              <a:rPr lang="es-ES" sz="2400" dirty="0">
                <a:solidFill>
                  <a:srgbClr val="FFFF00"/>
                </a:solidFill>
              </a:rPr>
              <a:t>comparación de las proposiciones que sirven de premisas, </a:t>
            </a:r>
            <a:r>
              <a:rPr lang="es-ES" sz="2400" dirty="0"/>
              <a:t>se pueda obtener garantía de que la </a:t>
            </a:r>
            <a:r>
              <a:rPr lang="es-ES" sz="2400" dirty="0">
                <a:solidFill>
                  <a:srgbClr val="FFFF00"/>
                </a:solidFill>
              </a:rPr>
              <a:t>conclusión</a:t>
            </a:r>
            <a:r>
              <a:rPr lang="es-ES" sz="2400" dirty="0"/>
              <a:t> sea </a:t>
            </a:r>
            <a:r>
              <a:rPr lang="es-ES" sz="2400" dirty="0">
                <a:solidFill>
                  <a:srgbClr val="FFFF00"/>
                </a:solidFill>
              </a:rPr>
              <a:t>verdadera</a:t>
            </a:r>
            <a:r>
              <a:rPr lang="es-ES" sz="2400" dirty="0"/>
              <a:t>. </a:t>
            </a:r>
            <a:r>
              <a:rPr lang="es-ES" sz="2400" dirty="0" err="1"/>
              <a:t>Vírgüez</a:t>
            </a:r>
            <a:r>
              <a:rPr lang="es-ES" sz="2400" dirty="0"/>
              <a:t> de Quiñónez y </a:t>
            </a:r>
            <a:r>
              <a:rPr lang="es-ES" sz="2400" dirty="0" err="1"/>
              <a:t>Naveda</a:t>
            </a:r>
            <a:r>
              <a:rPr lang="es-ES" sz="2400" dirty="0"/>
              <a:t> de Fernández (s.f.) señalan que el objeto de la lógica es “</a:t>
            </a:r>
            <a:r>
              <a:rPr lang="es-ES" sz="2400" dirty="0">
                <a:solidFill>
                  <a:srgbClr val="FFFF00"/>
                </a:solidFill>
              </a:rPr>
              <a:t>diferenciar los razonamientos correctos (o válidos) de los razonamientos incorrectos (o no válidos)” </a:t>
            </a:r>
            <a:r>
              <a:rPr lang="es-ES" sz="2400" dirty="0"/>
              <a:t>(p. 4). Por tanto, el objeto de los estudios lógicos es </a:t>
            </a:r>
            <a:r>
              <a:rPr lang="es-ES" sz="2400" dirty="0">
                <a:solidFill>
                  <a:srgbClr val="FFFF00"/>
                </a:solidFill>
              </a:rPr>
              <a:t>moldear una estructura mental que permita, a través del análisis del lenguaje, la comprensión de un razonamiento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2099174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Importancia de la Lógica en Matemáticas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3600" dirty="0" err="1"/>
              <a:t>Permite</a:t>
            </a:r>
            <a:r>
              <a:rPr sz="3600" dirty="0"/>
              <a:t> </a:t>
            </a:r>
            <a:r>
              <a:rPr sz="3600" dirty="0" err="1"/>
              <a:t>estructurar</a:t>
            </a:r>
            <a:r>
              <a:rPr sz="3600" dirty="0"/>
              <a:t> el </a:t>
            </a:r>
            <a:r>
              <a:rPr sz="3600" dirty="0" err="1"/>
              <a:t>pensamiento</a:t>
            </a:r>
            <a:r>
              <a:rPr sz="3600" dirty="0"/>
              <a:t>, </a:t>
            </a:r>
            <a:r>
              <a:rPr sz="3600" dirty="0" err="1"/>
              <a:t>validar</a:t>
            </a:r>
            <a:r>
              <a:rPr sz="3600" dirty="0"/>
              <a:t> </a:t>
            </a:r>
            <a:r>
              <a:rPr sz="3600" dirty="0" err="1"/>
              <a:t>argumentos</a:t>
            </a:r>
            <a:r>
              <a:rPr sz="3600" dirty="0"/>
              <a:t> y </a:t>
            </a:r>
            <a:r>
              <a:rPr sz="3600" dirty="0" err="1"/>
              <a:t>desarrollar</a:t>
            </a:r>
            <a:r>
              <a:rPr sz="3600" dirty="0"/>
              <a:t> </a:t>
            </a:r>
            <a:r>
              <a:rPr sz="3600" dirty="0" err="1"/>
              <a:t>modelos</a:t>
            </a:r>
            <a:r>
              <a:rPr sz="3600" dirty="0"/>
              <a:t> </a:t>
            </a:r>
            <a:r>
              <a:rPr sz="3600" dirty="0" err="1"/>
              <a:t>matemáticos</a:t>
            </a:r>
            <a:r>
              <a:rPr sz="3600" dirty="0"/>
              <a:t> </a:t>
            </a:r>
            <a:r>
              <a:rPr sz="3600" dirty="0" err="1"/>
              <a:t>formales</a:t>
            </a:r>
            <a:r>
              <a:rPr sz="3600" dirty="0"/>
              <a:t>. (Smith, 2020)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Damasco</Template>
  <TotalTime>1093</TotalTime>
  <Words>1679</Words>
  <Application>Microsoft Office PowerPoint</Application>
  <PresentationFormat>Presentación en pantalla (4:3)</PresentationFormat>
  <Paragraphs>124</Paragraphs>
  <Slides>25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Bookman Old Style</vt:lpstr>
      <vt:lpstr>Rockwell</vt:lpstr>
      <vt:lpstr>Damask</vt:lpstr>
      <vt:lpstr>UNIDAD 1   Introducción a la lógica</vt:lpstr>
      <vt:lpstr>Presentación de PowerPoint</vt:lpstr>
      <vt:lpstr>*</vt:lpstr>
      <vt:lpstr>Lógica y Pensamiento Matemático</vt:lpstr>
      <vt:lpstr>Definición de Lógica</vt:lpstr>
      <vt:lpstr>Definición de Lógica</vt:lpstr>
      <vt:lpstr>CONCEPTO</vt:lpstr>
      <vt:lpstr>Objeto de la lógica </vt:lpstr>
      <vt:lpstr>Importancia de la Lógica en Matemáticas</vt:lpstr>
      <vt:lpstr>HISTORIA </vt:lpstr>
      <vt:lpstr>HISTORIA </vt:lpstr>
      <vt:lpstr>Presentación de PowerPoint</vt:lpstr>
      <vt:lpstr>EL LENGUAJE</vt:lpstr>
      <vt:lpstr>Relación de la lógica con la toma de decisiones empresariales</vt:lpstr>
      <vt:lpstr>Ejemplos de uso en Administración </vt:lpstr>
      <vt:lpstr>Ejemplos de uso en Administración </vt:lpstr>
      <vt:lpstr>Ejemplos de uso en Administración </vt:lpstr>
      <vt:lpstr>Ejemplos de uso en Administración </vt:lpstr>
      <vt:lpstr>Ejemplos de uso en Administración </vt:lpstr>
      <vt:lpstr>1. Definición de Razonamiento Lógico </vt:lpstr>
      <vt:lpstr>2. Definición de Razonamiento Empírico  </vt:lpstr>
      <vt:lpstr>3. Principales Diferencias</vt:lpstr>
      <vt:lpstr>Presentación de PowerPoint</vt:lpstr>
      <vt:lpstr>Ejemplo de Pensamiento EMPIRICO</vt:lpstr>
      <vt:lpstr>Ejemplo de Pensamiento Lógico para Predecir Lluvia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1   Introducción a la lógica</dc:title>
  <dc:subject/>
  <dc:creator>ASUS</dc:creator>
  <cp:keywords/>
  <dc:description>generated using python-pptx</dc:description>
  <cp:lastModifiedBy>Mariela Hidalgo Mayorga</cp:lastModifiedBy>
  <cp:revision>13</cp:revision>
  <dcterms:created xsi:type="dcterms:W3CDTF">2013-01-27T09:14:16Z</dcterms:created>
  <dcterms:modified xsi:type="dcterms:W3CDTF">2025-04-02T02:55:53Z</dcterms:modified>
  <cp:category/>
</cp:coreProperties>
</file>