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75" r:id="rId6"/>
    <p:sldId id="376" r:id="rId7"/>
    <p:sldId id="377" r:id="rId8"/>
    <p:sldId id="378" r:id="rId9"/>
    <p:sldId id="379" r:id="rId10"/>
    <p:sldId id="381" r:id="rId11"/>
    <p:sldId id="382" r:id="rId12"/>
    <p:sldId id="413" r:id="rId13"/>
    <p:sldId id="414" r:id="rId14"/>
    <p:sldId id="403" r:id="rId15"/>
    <p:sldId id="258" r:id="rId16"/>
    <p:sldId id="259" r:id="rId17"/>
    <p:sldId id="262" r:id="rId18"/>
    <p:sldId id="260" r:id="rId19"/>
    <p:sldId id="261" r:id="rId20"/>
    <p:sldId id="415" r:id="rId21"/>
    <p:sldId id="411" r:id="rId22"/>
    <p:sldId id="384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BE11-B0E1-4E35-8E8A-5948939B7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B51787-FA6E-4E4E-9733-D71A267AB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9CB27-B584-42F6-A0A6-83D7C8F0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AE7398-444F-4583-B899-3502FDE4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D46A56-D141-448B-A1E7-E567004C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17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7AD69-F7D0-4785-BE76-809205F4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65432F-95AE-4EF6-91F4-D16711BD1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E31EF-FCC8-40BC-B4F0-5924B0D8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978558-E509-4AC7-812B-B1D55EF2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E7051-B25D-49BB-BBA4-F05CCEFC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4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5A7E86-3174-4AF8-8AF1-7763DB105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F145AC-98D1-4E5D-A768-985105CB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78774-DC68-46CA-94D1-A4DC141E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AC0A-2C4E-443C-9B24-267F1C9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DD5E50-8E30-4A83-BB5E-21C17298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318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ADFA9-965B-4ADF-B903-1988AD33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9CB60B-06D8-40C5-95D3-40503FBEA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9773F-A91B-4D80-85F0-BE94563D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992B43-7A0F-4789-B365-A34CD21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9943D-8E50-4878-9EA0-2F2E7D1A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4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77C09-8075-4312-B3A6-CF995156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11B15F-A02B-40B8-A16F-7454E05A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5996E-DC00-4DDD-8C79-C40E793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7FEE35-4784-403F-81A8-E0E93786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3571C-CE4E-4790-BAF6-91F8C57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9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74D19-A0A5-4BCC-9B80-6D441A01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640B2-6C10-4526-8B1A-2045F610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0E16F5-0BEF-4D58-9D26-6D4D161B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F070A3-6C05-4571-A8EF-0C786865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5366E-F7CF-488C-ADE2-93B86B26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254829-6FBE-4D2B-B140-ABCD6FD2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0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EB982-272F-4622-BED8-01297ED7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A5D5C-2A2F-4653-85B0-5EBDBBC4F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25FE21-36FB-40C9-891A-ABD9FC7E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08F5CF-0172-43C9-8588-84303BACE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2D0086-9284-43EE-B91D-203797A7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E9E74F-FFE1-410A-B475-08ED367C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29899E-6BE5-4C25-A8F3-5A77DE4A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A0B68C-AF0E-433E-9F26-8E5F1DC2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4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8161C-4402-4497-AD63-40194A5F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E176-AB80-4948-A0A4-4DD2C271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AB5816-5A12-40AD-85EA-C33F7C51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ADFDD3-C1CA-4D6C-AB81-5C0867F3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979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5FE5EE-3DF3-4E4C-95DC-91F71E2F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D511FE-CE7C-4A0F-BA95-11CA4F70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8F76E1-29C4-46A9-B0A1-953840D7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766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BDBDC-A5D2-4EAC-96A3-CFE545DF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DC903-788B-444B-8F7F-5D6C9D36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2138BD-BFE0-4BBA-8040-69F7D1F68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497F2-E173-4EDF-A73B-C2EBAB3A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D2E8D-7579-4724-8FC7-3A4C3380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61668-A4D8-421D-AB41-E1E8F3E6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57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8DC58-2DAC-46C6-B8D7-87BEC43A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D58A5B-0C3F-412B-B991-A5C2F02FB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A94AFE-E385-41EE-B56F-D08AF43D2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019A38-4A73-4713-A21D-46C04F26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DA3CCA-FBE7-4252-B54F-3D71A278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51AD7F-4662-4E4D-BB67-161DADE3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699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9AA958-E15F-46DD-AEAD-4920B098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F03BD9-52E9-4EB8-9C01-AADEDFA23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12F3C-C700-4A96-882B-FB4B4DE78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EE87-DB82-4723-BE14-5CB70F8F9F63}" type="datetimeFigureOut">
              <a:rPr lang="es-EC" smtClean="0"/>
              <a:t>3/2/2023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A0755-9425-471A-86B7-DDB20AF4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F22351-3401-434A-84F6-5C259BDB0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344C-5FDB-42CC-B358-49CBF5E668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94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942EA01-2347-4435-B05E-9753E78E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s-ES"/>
              <a:t>MARCO METODOLÓGICO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31EACF-C14E-9A78-22B6-397C11FF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8" y="642988"/>
            <a:ext cx="2514860" cy="557154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7FE7BC4-EAE7-48CF-B12C-1DE9F30C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/>
              <a:t>Constituye el plan que se desarrollará para obtener la información que se requiere en el estudio y responde al planteamiento del problema. La misma se estructura en forma de párrafo, tomando en consideración los elementos siguientes, sin especificar las argumentaciones a continuación ofrecidas.</a:t>
            </a:r>
          </a:p>
          <a:p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22594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BF26E-6FEB-37F6-81F7-37696E38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rgbClr val="FF0000"/>
                </a:solidFill>
              </a:rPr>
              <a:t>Población y muestra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D6B6FB-1BF8-611B-683C-F0A11909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4951"/>
            <a:ext cx="11010900" cy="5495924"/>
          </a:xfrm>
        </p:spPr>
      </p:pic>
    </p:spTree>
    <p:extLst>
      <p:ext uri="{BB962C8B-B14F-4D97-AF65-F5344CB8AC3E}">
        <p14:creationId xmlns:p14="http://schemas.microsoft.com/office/powerpoint/2010/main" val="130475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POBLACIÓN Y MUESTRA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 </a:t>
            </a:r>
            <a:endParaRPr lang="en-US" dirty="0"/>
          </a:p>
          <a:p>
            <a:pPr algn="just"/>
            <a:r>
              <a:rPr lang="es-EC" dirty="0"/>
              <a:t>Los conceptos de muestra y población son relativos. Lo que en un estudio puede ser una población, en otro puede ser una muestra. Si se utilizan muestras probabilísticas o no probabilísticas, se deberá señalar el tamaño aproximado de estas, su procedencia y el método de muestreo a emplear. Además, se definirán los elementos que se estudiarán; así como los criterios de inclusión o exclusión, y el lugar y tiempo a que está referido el estudio.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CC6A08-0A30-E9FC-0AAA-DE2A24B7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43831"/>
            <a:ext cx="117157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0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F507E-2982-68B1-8236-D958F271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093409-5255-B144-0C5F-0228561F2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21" y="0"/>
            <a:ext cx="12072079" cy="6857999"/>
          </a:xfrm>
        </p:spPr>
      </p:pic>
    </p:spTree>
    <p:extLst>
      <p:ext uri="{BB962C8B-B14F-4D97-AF65-F5344CB8AC3E}">
        <p14:creationId xmlns:p14="http://schemas.microsoft.com/office/powerpoint/2010/main" val="56523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11F3E-DAE1-9DA7-864B-F8821E0B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BA806-5A27-FEA5-0A6F-C31CEB68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486094-C765-8621-9559-5B2A579D1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3"/>
            <a:ext cx="12192000" cy="60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D21E-4B25-A358-BE2C-A468AE41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SurveyMonkey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CC70EB-48F3-525D-1B7A-37CDCCDC7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090"/>
            <a:ext cx="10515600" cy="3288408"/>
          </a:xfrm>
        </p:spPr>
      </p:pic>
    </p:spTree>
    <p:extLst>
      <p:ext uri="{BB962C8B-B14F-4D97-AF65-F5344CB8AC3E}">
        <p14:creationId xmlns:p14="http://schemas.microsoft.com/office/powerpoint/2010/main" val="7422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1CA84-D71D-0104-5395-E78D88E8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TIPOS DE MUESTREO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45E1D0-2789-1A2C-C942-D2337063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9135"/>
            <a:ext cx="12192000" cy="5366478"/>
          </a:xfrm>
        </p:spPr>
      </p:pic>
    </p:spTree>
    <p:extLst>
      <p:ext uri="{BB962C8B-B14F-4D97-AF65-F5344CB8AC3E}">
        <p14:creationId xmlns:p14="http://schemas.microsoft.com/office/powerpoint/2010/main" val="42019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BF4DD-2EC3-DE5D-A5CE-33D7F82D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MUESTREO NO PROBABILISTICO</a:t>
            </a:r>
            <a:endParaRPr lang="es-EC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6538E12-BF6F-314A-1B68-4426CF219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val="90250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BF676-557F-F78A-3419-0520D057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Criterios de inclusión y exclusión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90B27-5A87-093C-163C-B689D1EB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Análisis y reflexión de lo que incluye y excluye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5909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BDB34-2F32-443B-ACCD-D62E150C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es-419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6F51739-96FC-4101-A1EB-EAE62499D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1163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TÉCNICAS E INSTRUMENTOS DE RECOLECCION DE DATOS</a:t>
            </a:r>
            <a:br>
              <a:rPr lang="es-ES" dirty="0"/>
            </a:br>
            <a:br>
              <a:rPr lang="es-ES" dirty="0"/>
            </a:br>
            <a:r>
              <a:rPr lang="es-ES" sz="3100" b="1" dirty="0">
                <a:solidFill>
                  <a:srgbClr val="FF0000"/>
                </a:solidFill>
              </a:rPr>
              <a:t>TECNICAS</a:t>
            </a:r>
            <a:br>
              <a:rPr lang="es-ES" sz="3100" b="1" dirty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Son las distintas maneras de obtener información para una investigación.</a:t>
            </a:r>
          </a:p>
          <a:p>
            <a:r>
              <a:rPr lang="es-ES" dirty="0"/>
              <a:t>Encuesta</a:t>
            </a:r>
          </a:p>
          <a:p>
            <a:r>
              <a:rPr lang="es-ES" dirty="0"/>
              <a:t>Entrevista</a:t>
            </a:r>
          </a:p>
          <a:p>
            <a:r>
              <a:rPr lang="es-ES" dirty="0"/>
              <a:t>Observación</a:t>
            </a:r>
          </a:p>
          <a:p>
            <a:r>
              <a:rPr lang="es-ES" dirty="0">
                <a:solidFill>
                  <a:srgbClr val="FF0000"/>
                </a:solidFill>
              </a:rPr>
              <a:t>INSTRUMENTOS</a:t>
            </a:r>
          </a:p>
          <a:p>
            <a:r>
              <a:rPr lang="es-ES" dirty="0"/>
              <a:t>Son todos los medios, para recolectar y almacenar.</a:t>
            </a:r>
          </a:p>
          <a:p>
            <a:r>
              <a:rPr lang="es-ES" dirty="0"/>
              <a:t>FICHAS</a:t>
            </a:r>
          </a:p>
          <a:p>
            <a:r>
              <a:rPr lang="es-ES" dirty="0"/>
              <a:t> FORMATOS</a:t>
            </a:r>
          </a:p>
          <a:p>
            <a:r>
              <a:rPr lang="es-ES" dirty="0"/>
              <a:t>GUÍAS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7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6022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INVESTIGACIÓN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55766" y="1045029"/>
            <a:ext cx="10515600" cy="5812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ENFOQUE: </a:t>
            </a:r>
            <a:r>
              <a:rPr lang="es-ES" sz="2000" dirty="0"/>
              <a:t>CUANTITATIVO</a:t>
            </a:r>
          </a:p>
          <a:p>
            <a:r>
              <a:rPr lang="es-ES" sz="2000" dirty="0"/>
              <a:t>CUALITATIVO</a:t>
            </a:r>
          </a:p>
          <a:p>
            <a:r>
              <a:rPr lang="es-ES" sz="2000" dirty="0"/>
              <a:t>MIXTO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COHORTE:</a:t>
            </a:r>
          </a:p>
          <a:p>
            <a:pPr marL="0" indent="0">
              <a:buNone/>
            </a:pPr>
            <a:r>
              <a:rPr lang="es-ES" sz="2000" dirty="0"/>
              <a:t> DE COHORTE TRANSVERSAL </a:t>
            </a:r>
          </a:p>
          <a:p>
            <a:pPr marL="0" indent="0">
              <a:buNone/>
            </a:pPr>
            <a:r>
              <a:rPr lang="es-ES" sz="2000" dirty="0"/>
              <a:t> LONGITUDINAL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NIVEL O ALCANCE:</a:t>
            </a:r>
          </a:p>
          <a:p>
            <a:pPr marL="0" indent="0">
              <a:buNone/>
            </a:pPr>
            <a:r>
              <a:rPr lang="es-ES" sz="2000" u="sng" dirty="0"/>
              <a:t>EXPLORATORIA</a:t>
            </a:r>
          </a:p>
          <a:p>
            <a:pPr marL="0" indent="0">
              <a:buNone/>
            </a:pPr>
            <a:r>
              <a:rPr lang="es-ES" sz="2000" u="sng" dirty="0"/>
              <a:t>DESCRIPTIVA</a:t>
            </a:r>
          </a:p>
          <a:p>
            <a:pPr marL="0" indent="0">
              <a:buNone/>
            </a:pPr>
            <a:r>
              <a:rPr lang="es-ES" sz="2000" dirty="0"/>
              <a:t>CORRELACIONAL</a:t>
            </a:r>
          </a:p>
          <a:p>
            <a:pPr marL="0" indent="0">
              <a:buNone/>
            </a:pPr>
            <a:r>
              <a:rPr lang="es-ES" sz="2000" dirty="0"/>
              <a:t>EXPLICATIVA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DISEÑO: </a:t>
            </a:r>
          </a:p>
          <a:p>
            <a:pPr marL="0" indent="0">
              <a:buNone/>
            </a:pPr>
            <a:r>
              <a:rPr lang="es-ES" sz="2000" dirty="0"/>
              <a:t>DOCUMENTAL- BIBLIOGRÁFICA</a:t>
            </a:r>
          </a:p>
          <a:p>
            <a:pPr marL="0" indent="0">
              <a:buNone/>
            </a:pPr>
            <a:r>
              <a:rPr lang="es-ES" sz="2000" dirty="0"/>
              <a:t>DE CAMPO</a:t>
            </a:r>
          </a:p>
          <a:p>
            <a:pPr marL="0" indent="0">
              <a:buNone/>
            </a:pPr>
            <a:r>
              <a:rPr lang="es-ES" sz="2000" dirty="0"/>
              <a:t>EXPERIMENTAL</a:t>
            </a:r>
          </a:p>
          <a:p>
            <a:pPr marL="0" indent="0">
              <a:buNone/>
            </a:pPr>
            <a:r>
              <a:rPr lang="es-ES" sz="2000" dirty="0"/>
              <a:t>CUASI EXPERIMENTAL</a:t>
            </a:r>
          </a:p>
          <a:p>
            <a:pPr marL="0" indent="0">
              <a:buNone/>
            </a:pPr>
            <a:r>
              <a:rPr lang="es-ES" sz="2000" dirty="0"/>
              <a:t>NO EXPERIMENTAL</a:t>
            </a:r>
          </a:p>
          <a:p>
            <a:pPr marL="0" indent="0">
              <a:buNone/>
            </a:pPr>
            <a:endParaRPr lang="es-E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177766-EC48-DE57-0529-8B53BF81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32" y="89575"/>
            <a:ext cx="1788367" cy="11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2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i="1" u="sng" dirty="0">
                <a:solidFill>
                  <a:srgbClr val="FF0000"/>
                </a:solidFill>
              </a:rPr>
              <a:t>POR EL ENFOQUE:  </a:t>
            </a:r>
            <a:r>
              <a:rPr lang="es-ES" dirty="0"/>
              <a:t>Nos permite acercarnos al objeto de estudio</a:t>
            </a:r>
          </a:p>
          <a:p>
            <a:pPr marL="0" indent="0" algn="just">
              <a:buNone/>
            </a:pPr>
            <a:endParaRPr lang="es-ES" i="1" u="sng" dirty="0">
              <a:solidFill>
                <a:srgbClr val="FF0000"/>
              </a:solidFill>
            </a:endParaRPr>
          </a:p>
          <a:p>
            <a:pPr algn="just"/>
            <a:r>
              <a:rPr lang="es-ES" sz="2000" dirty="0">
                <a:solidFill>
                  <a:srgbClr val="FF0000"/>
                </a:solidFill>
              </a:rPr>
              <a:t>CUANTITATIVO: </a:t>
            </a:r>
            <a:r>
              <a:rPr lang="es-ES" sz="2000" dirty="0"/>
              <a:t>Parte de una realidad que se debe conocer, se trabaja con mediciones estadísticas.(la principal técnica es la encuesta)</a:t>
            </a:r>
          </a:p>
          <a:p>
            <a:pPr algn="just"/>
            <a:r>
              <a:rPr lang="es-ES" sz="2000" dirty="0">
                <a:solidFill>
                  <a:srgbClr val="FF0000"/>
                </a:solidFill>
              </a:rPr>
              <a:t>CUALITATIVO:</a:t>
            </a:r>
            <a:r>
              <a:rPr lang="es-ES" sz="2000" dirty="0"/>
              <a:t> Parte de varias realidades  que se debe conocer, la realidad es la mente, es subjetivo.  Se trabaja con la recolección de datos. ( la principal técnica es la entrevista)</a:t>
            </a:r>
          </a:p>
          <a:p>
            <a:pPr algn="just"/>
            <a:r>
              <a:rPr lang="es-ES" sz="2000" dirty="0">
                <a:solidFill>
                  <a:srgbClr val="FF0000"/>
                </a:solidFill>
              </a:rPr>
              <a:t>MIXTO: </a:t>
            </a:r>
            <a:r>
              <a:rPr lang="es-ES" sz="2000" dirty="0"/>
              <a:t>Punto medio entre las dos anteriores, se debe tomar en cuenta el objetivo ( si es medible o es subjetivo)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494FE9-D654-63EF-C83D-231F2285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365126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60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i="1" u="sng" dirty="0">
                <a:solidFill>
                  <a:srgbClr val="FF0000"/>
                </a:solidFill>
              </a:rPr>
              <a:t>POR EL COHORTE:  </a:t>
            </a:r>
            <a:r>
              <a:rPr lang="es-ES" dirty="0"/>
              <a:t>Según la secuencia temporal</a:t>
            </a:r>
          </a:p>
          <a:p>
            <a:pPr marL="0" indent="0" algn="just">
              <a:buNone/>
            </a:pP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 TRANSVERSAL</a:t>
            </a:r>
          </a:p>
          <a:p>
            <a:pPr marL="0" indent="0" algn="just">
              <a:buNone/>
            </a:pPr>
            <a:r>
              <a:rPr lang="es-EC" dirty="0"/>
              <a:t>las investigaciones transversales </a:t>
            </a:r>
            <a:r>
              <a:rPr lang="es-EC" b="1" dirty="0"/>
              <a:t>pueden ser de tipo prospectivo</a:t>
            </a:r>
            <a:r>
              <a:rPr lang="es-EC" dirty="0"/>
              <a:t> (cuando el inicio del estudio es anterior a los hechos estudiados, los datos se recogen a medida que van sucediendo) o </a:t>
            </a:r>
            <a:r>
              <a:rPr lang="es-EC" b="1" dirty="0"/>
              <a:t>retrospectivo</a:t>
            </a:r>
            <a:r>
              <a:rPr lang="es-EC" dirty="0"/>
              <a:t> (cuando el inicio del estudio es posterior a los hechos estudiados, los datos se recogen de archivos o entrevistas de hechos sucedidos).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 LONGITUDINAL</a:t>
            </a:r>
            <a:endParaRPr lang="es-EC" dirty="0"/>
          </a:p>
          <a:p>
            <a:pPr marL="0" indent="0" algn="just">
              <a:buNone/>
            </a:pPr>
            <a:r>
              <a:rPr lang="es-MX" dirty="0"/>
              <a:t>Se dedican a recoger datos de una muestra en diferentes momentos temporales. Buscan analizar cambios o continuidad en las características de los sujetos que se estudian. No son fáciles de llevar ya que exigen seleccionar una muestra y analizar su evolución siguiendo a los individuos a lo largo del tiempo, pero son esenciales para explorar la naturaleza y los problemas del desarrollo humano. Entonces resulta como la ventaja de usar este método sería el mantener los grupos equivalentes y como desventajas la dificultad para mantener los sujetos de muestra y el dilatado plazo temporal.</a:t>
            </a:r>
            <a:endParaRPr lang="es-EC" dirty="0"/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3E5AA4-705A-8BF4-C1BE-B6DF18098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320" y="518318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5150"/>
            <a:ext cx="10515600" cy="1019175"/>
          </a:xfrm>
        </p:spPr>
        <p:txBody>
          <a:bodyPr>
            <a:normAutofit fontScale="90000"/>
          </a:bodyPr>
          <a:lstStyle/>
          <a:p>
            <a:br>
              <a:rPr lang="es-ES" sz="3200" i="1" u="sng" dirty="0">
                <a:solidFill>
                  <a:srgbClr val="FF0000"/>
                </a:solidFill>
              </a:rPr>
            </a:br>
            <a:r>
              <a:rPr lang="es-ES" sz="3200" i="1" u="sng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br>
              <a:rPr lang="es-ES" sz="3200" i="1" u="sng" dirty="0">
                <a:solidFill>
                  <a:srgbClr val="FF0000"/>
                </a:solidFill>
              </a:rPr>
            </a:br>
            <a:endParaRPr lang="es-ES" sz="31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48678"/>
            <a:ext cx="10515600" cy="45048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400" b="1" i="1" u="sng" dirty="0">
                <a:solidFill>
                  <a:srgbClr val="FF0000"/>
                </a:solidFill>
              </a:rPr>
              <a:t>POR EL NIVEL (ALCANCE</a:t>
            </a:r>
            <a:r>
              <a:rPr lang="es-ES" sz="2400" b="1" dirty="0">
                <a:solidFill>
                  <a:srgbClr val="FF0000"/>
                </a:solidFill>
              </a:rPr>
              <a:t>)</a:t>
            </a:r>
            <a:endParaRPr lang="es-EC" sz="2400" dirty="0"/>
          </a:p>
          <a:p>
            <a:pPr marL="0" indent="0" algn="just">
              <a:buNone/>
            </a:pPr>
            <a:r>
              <a:rPr lang="es-EC" dirty="0"/>
              <a:t>se refiere al grado de profundidad con el que se aborda un fenómeno u objeto de estudio.</a:t>
            </a:r>
            <a:endParaRPr lang="es-ES" dirty="0"/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EXPLORATORIO: </a:t>
            </a:r>
            <a:r>
              <a:rPr lang="es-ES" dirty="0"/>
              <a:t>si la literatura ya  nos reveló que no hay antecedentes</a:t>
            </a:r>
            <a:endParaRPr lang="es-E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dirty="0"/>
              <a:t>Se trata de estudiar algo poco investigado o desconocido creando bases para otra investigación.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DESCRIPTIVO </a:t>
            </a:r>
            <a:r>
              <a:rPr lang="es-ES" dirty="0"/>
              <a:t>La literatura nos revela que hay estudio descriptivos que han detectado y definido ciertas variables</a:t>
            </a:r>
            <a:endParaRPr lang="es-E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sz="2400" dirty="0"/>
              <a:t>Escribir situaciones y eventos o sea cómo es determinado fenómeno, buscan especificar propiedades importantes de personas, situaciones y cosas sometidas al análisis, es decir se selecciona cada una de ellas para poder medirlas independientemente para describir lo que se investiga, una vez medidos se pueden describir los fenómenos. </a:t>
            </a:r>
          </a:p>
          <a:p>
            <a:pPr marL="0" indent="0" algn="just">
              <a:buNone/>
            </a:pPr>
            <a:r>
              <a:rPr lang="es-ES" sz="2400" dirty="0"/>
              <a:t>PREVALENCIA.  número de personas que padece la enfermedad en un momento determinado </a:t>
            </a:r>
          </a:p>
          <a:p>
            <a:pPr marL="0" indent="0" algn="just">
              <a:buNone/>
            </a:pPr>
            <a:r>
              <a:rPr lang="es-ES" sz="2400" dirty="0"/>
              <a:t>INCIDENCIA. Contabiliza el número de casos nuevos en un tiempo determinado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B24CF2-02D1-9BFF-CBAF-99FAAD4D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365126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i="1" u="sng" dirty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  <a:p>
            <a:pPr algn="just"/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CORRELACIONALES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o varias relaciones entre variables o conceptos 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relación entre productibilidad y satisfacción laboral y si hay estudios al respecto</a:t>
            </a:r>
          </a:p>
          <a:p>
            <a:pPr algn="just"/>
            <a:endParaRPr lang="es-E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COMPARAN DOS O MAS VARIABLES  O MIDEN SU RELACION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Ejemplo. Los niños del campo son mas parasitados que los de la ciudad</a:t>
            </a:r>
          </a:p>
          <a:p>
            <a:pPr algn="just"/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EXPLICATIVOS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Existen Una o varias teorías que se aplican a nuestro estudio.</a:t>
            </a:r>
            <a:endParaRPr lang="es-E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 A LAS CAUSAS DE LOS EVENTOS FÍSICOS O SOCIALES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explicar por que tal o cual candidato ganó las elecciones.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Ejemplo. El investigador será capaz de explicar por qué tal bacteria se hizo resistente para el tratamiento de varias enfermedades.</a:t>
            </a:r>
          </a:p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Algunos estudios pueden ser combinados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DF91D6-93BD-516E-73F0-4149F958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0" y="365126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45168"/>
            <a:ext cx="10515600" cy="124552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br>
              <a:rPr lang="es-ES" sz="31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31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EL DISEÑO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estrategia general que adopta el investigador para responder al problema planteado.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DOCUMEMTAL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CAMPO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CUASI EXPERIMENTAL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EXPERIMENTAL</a:t>
            </a:r>
          </a:p>
          <a:p>
            <a:pPr marL="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EB155F-E43B-66CD-160F-46F705FC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328" y="445168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86C94-73B7-4646-ABFF-7F136DF85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b="1" dirty="0"/>
              <a:t>DISEÑO  DOCUMENTAL.- </a:t>
            </a:r>
            <a:r>
              <a:rPr lang="es-EC" dirty="0"/>
              <a:t>Cuando se basa en revisión bibliográfica.</a:t>
            </a:r>
          </a:p>
          <a:p>
            <a:pPr algn="just"/>
            <a:r>
              <a:rPr lang="es-EC" b="1" dirty="0"/>
              <a:t>DISEÑO  DE CAMPO.- </a:t>
            </a:r>
            <a:r>
              <a:rPr lang="es-EC" dirty="0"/>
              <a:t>Cuando se investigación se realiza en el lugar donde ocurren los hechos o problemas.</a:t>
            </a:r>
            <a:endParaRPr lang="es-EC" b="1" dirty="0"/>
          </a:p>
          <a:p>
            <a:pPr algn="just"/>
            <a:r>
              <a:rPr lang="es-EC" b="1" dirty="0"/>
              <a:t>DISEÑO EXPERIMENTAL.-</a:t>
            </a:r>
            <a:r>
              <a:rPr lang="es-EC" dirty="0"/>
              <a:t>Cuando se manipulan intencionalmente  mas  de una  variables independientes. Se utilizan para analizar  si una o mas V I afectan a una o mas VD.</a:t>
            </a:r>
          </a:p>
          <a:p>
            <a:pPr algn="just"/>
            <a:r>
              <a:rPr lang="es-EC" b="1" dirty="0"/>
              <a:t>DISEÑO  CUASI EXPERIMENTAL.- </a:t>
            </a:r>
            <a:r>
              <a:rPr lang="es-EC" dirty="0"/>
              <a:t>Cuando se manipula hasta una variable independiente.</a:t>
            </a:r>
          </a:p>
          <a:p>
            <a:pPr algn="just"/>
            <a:r>
              <a:rPr lang="es-EC" b="1" dirty="0"/>
              <a:t>DISEÑO NO EXPERIMENTAL .- </a:t>
            </a:r>
            <a:r>
              <a:rPr lang="es-EC" dirty="0"/>
              <a:t>cuando  no se manipulan las variables. Solo se observan los fenómenos en su ambiente natural para después analizarlos.</a:t>
            </a:r>
          </a:p>
          <a:p>
            <a:pPr algn="just"/>
            <a:r>
              <a:rPr lang="es-EC" dirty="0"/>
              <a:t>Ej.  Niños con bajo rendimiento escolar por el clima caliente.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9B5FFE-27CB-ECA1-D509-A81873A4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84176"/>
            <a:ext cx="14097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0BE72-8DEA-9E37-5D6D-A8E80F5E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Deber de acuerdo al instructivo UNACH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E3E35-1E4C-6F9F-36F2-B73704A0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020"/>
            <a:ext cx="10515600" cy="720323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Metodología: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nombre de esta sección se escribirá en mayúscula mantenida y en negrita (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Expresa el diseño de la investigación a realizar. Constituye el plan que se desarrollará para obtener la información que se requiere en el estudio y responde al planteamiento del problema. La misma se estructura en forma de párrafo, tomando en consideración los elementos siguientes, sin especificar las argumentaciones a continuación ofrecidas.</a:t>
            </a:r>
            <a:endParaRPr lang="es-EC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de investigación: </a:t>
            </a:r>
            <a:endParaRPr lang="es-EC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nivel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refiere al grado de profundidad con el que se aborda un fenómeno u objeto de estudio y 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pueden ser exploratoria, descriptiva, explicativa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diseño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la estrategia general que adopta el investigador para responder al problema planteado en atención al diseño, 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clasifica en documental, de campo, no experimental, o experimental.</a:t>
            </a:r>
            <a:endParaRPr lang="es-EC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la secuencia temporal se clasifican en transversales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(indica que la observación se efectúa en un momento o tiempo único) 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longitudinales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(indica que la observación se realiza en dos o más momentos o puntos en el tiempo)</a:t>
            </a:r>
            <a:endParaRPr lang="es-EC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la cronología de los hechos 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investigaciones transversales 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pueden ser de tipo prospectivo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(cuando el inicio del estudio es anterior a los hechos estudiados, los datos se recogen a medida que van sucediendo) o </a:t>
            </a:r>
            <a:r>
              <a:rPr lang="es-EC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retrospectivo</a:t>
            </a:r>
            <a:r>
              <a:rPr lang="es-EC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(cuando el inicio del estudio es posterior a los hechos estudiados, los datos se recogen de archivos o entrevistas de hechos sucedidos</a:t>
            </a:r>
            <a:endParaRPr lang="es-EC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07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DA7EECEC9A6947ACFB33C49F0A1AAC" ma:contentTypeVersion="13" ma:contentTypeDescription="Crear nuevo documento." ma:contentTypeScope="" ma:versionID="2af77a16e816d8e958535417a4f9e105">
  <xsd:schema xmlns:xsd="http://www.w3.org/2001/XMLSchema" xmlns:xs="http://www.w3.org/2001/XMLSchema" xmlns:p="http://schemas.microsoft.com/office/2006/metadata/properties" xmlns:ns3="76995ea3-14f8-41b7-b36f-7b066c28fe7e" xmlns:ns4="21fc60ab-4ebb-471f-922a-7a1d5d0cd57e" targetNamespace="http://schemas.microsoft.com/office/2006/metadata/properties" ma:root="true" ma:fieldsID="d9b4e6015ced01a01bef8b01f04d7b30" ns3:_="" ns4:_="">
    <xsd:import namespace="76995ea3-14f8-41b7-b36f-7b066c28fe7e"/>
    <xsd:import namespace="21fc60ab-4ebb-471f-922a-7a1d5d0cd5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5ea3-14f8-41b7-b36f-7b066c28f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c60ab-4ebb-471f-922a-7a1d5d0cd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3F352-2721-4C0A-8F34-ABAEFCC8E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C495B9-D276-4E6D-B885-0E7DF4EC6F3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21fc60ab-4ebb-471f-922a-7a1d5d0cd57e"/>
    <ds:schemaRef ds:uri="http://schemas.openxmlformats.org/package/2006/metadata/core-properties"/>
    <ds:schemaRef ds:uri="76995ea3-14f8-41b7-b36f-7b066c28fe7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B37184-9BB3-484C-B579-63731ED6EB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95ea3-14f8-41b7-b36f-7b066c28fe7e"/>
    <ds:schemaRef ds:uri="21fc60ab-4ebb-471f-922a-7a1d5d0cd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1162</Words>
  <Application>Microsoft Office PowerPoint</Application>
  <PresentationFormat>Panorámica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Tema de Office</vt:lpstr>
      <vt:lpstr>MARCO METODOLÓGICO</vt:lpstr>
      <vt:lpstr>TIPO DE INVESTIGACIÓN</vt:lpstr>
      <vt:lpstr>Tipo de investigación</vt:lpstr>
      <vt:lpstr>Tipo de investigación</vt:lpstr>
      <vt:lpstr>  Tipo de investigación </vt:lpstr>
      <vt:lpstr>Presentación de PowerPoint</vt:lpstr>
      <vt:lpstr>    Tipo de investigación   </vt:lpstr>
      <vt:lpstr>Presentación de PowerPoint</vt:lpstr>
      <vt:lpstr>Deber de acuerdo al instructivo UNACH</vt:lpstr>
      <vt:lpstr>Población y muestra</vt:lpstr>
      <vt:lpstr>POBLACIÓN Y MUESTRA</vt:lpstr>
      <vt:lpstr>Presentación de PowerPoint</vt:lpstr>
      <vt:lpstr>Presentación de PowerPoint</vt:lpstr>
      <vt:lpstr>SurveyMonkey</vt:lpstr>
      <vt:lpstr>TIPOS DE MUESTREO</vt:lpstr>
      <vt:lpstr>MUESTREO NO PROBABILISTICO</vt:lpstr>
      <vt:lpstr>Criterios de inclusión y exclusión </vt:lpstr>
      <vt:lpstr>Presentación de PowerPoint</vt:lpstr>
      <vt:lpstr> TÉCNICAS E INSTRUMENTOS DE RECOLECCION DE DATOS  TECNICAS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METODOLÓGICO</dc:title>
  <dc:creator>Yisela Ramos</dc:creator>
  <cp:lastModifiedBy>Yisela Ramos</cp:lastModifiedBy>
  <cp:revision>52</cp:revision>
  <dcterms:created xsi:type="dcterms:W3CDTF">2020-06-30T22:09:30Z</dcterms:created>
  <dcterms:modified xsi:type="dcterms:W3CDTF">2023-02-04T00:34:52Z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0x010100E2DA7EECEC9A6947ACFB33C49F0A1AAC</vt:lpwstr>
  </property>
</Properties>
</file>