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hyperlink" Target="https://gamma.app" TargetMode="External"/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hyperlink" Target="https://gamma.app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2851785"/>
            <a:ext cx="7477601" cy="18037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7101"/>
              </a:lnSpc>
              <a:buNone/>
            </a:pPr>
            <a:r>
              <a:rPr lang="en-US" sz="5681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El periodismo especializado</a:t>
            </a:r>
            <a:endParaRPr lang="en-US" sz="5681" dirty="0"/>
          </a:p>
        </p:txBody>
      </p:sp>
      <p:sp>
        <p:nvSpPr>
          <p:cNvPr id="6" name="Shape 2"/>
          <p:cNvSpPr/>
          <p:nvPr/>
        </p:nvSpPr>
        <p:spPr>
          <a:xfrm>
            <a:off x="6319599" y="5005507"/>
            <a:ext cx="355402" cy="355402"/>
          </a:xfrm>
          <a:prstGeom prst="roundRect">
            <a:avLst>
              <a:gd name="adj" fmla="val 25726039"/>
            </a:avLst>
          </a:prstGeom>
          <a:solidFill>
            <a:srgbClr val="A76E6B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6433899" y="5134451"/>
            <a:ext cx="126683" cy="97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768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HP</a:t>
            </a:r>
            <a:endParaRPr lang="en-US" sz="768" dirty="0"/>
          </a:p>
        </p:txBody>
      </p:sp>
      <p:sp>
        <p:nvSpPr>
          <p:cNvPr id="8" name="Text 4"/>
          <p:cNvSpPr/>
          <p:nvPr/>
        </p:nvSpPr>
        <p:spPr>
          <a:xfrm>
            <a:off x="6786086" y="4988838"/>
            <a:ext cx="2047518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by Hernán  Pillajo</a:t>
            </a:r>
            <a:endParaRPr lang="en-US" sz="2187" dirty="0"/>
          </a:p>
        </p:txBody>
      </p:sp>
      <p:pic>
        <p:nvPicPr>
          <p:cNvPr id="9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477089"/>
            <a:ext cx="9306401" cy="13068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146"/>
              </a:lnSpc>
              <a:buNone/>
            </a:pPr>
            <a:r>
              <a:rPr lang="en-US" sz="4117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¿Periodismo general o especializado?</a:t>
            </a:r>
            <a:endParaRPr lang="en-US" sz="4117" dirty="0"/>
          </a:p>
        </p:txBody>
      </p:sp>
      <p:sp>
        <p:nvSpPr>
          <p:cNvPr id="6" name="Shape 2"/>
          <p:cNvSpPr/>
          <p:nvPr/>
        </p:nvSpPr>
        <p:spPr>
          <a:xfrm>
            <a:off x="4490799" y="3367088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23D4D"/>
          </a:solidFill>
          <a:ln/>
        </p:spPr>
      </p:sp>
      <p:sp>
        <p:nvSpPr>
          <p:cNvPr id="7" name="Text 3"/>
          <p:cNvSpPr/>
          <p:nvPr/>
        </p:nvSpPr>
        <p:spPr>
          <a:xfrm>
            <a:off x="4666893" y="3460194"/>
            <a:ext cx="147757" cy="3137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470"/>
              </a:lnSpc>
              <a:buNone/>
            </a:pPr>
            <a:r>
              <a:rPr lang="en-US" sz="247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470" dirty="0"/>
          </a:p>
        </p:txBody>
      </p:sp>
      <p:sp>
        <p:nvSpPr>
          <p:cNvPr id="8" name="Text 4"/>
          <p:cNvSpPr/>
          <p:nvPr/>
        </p:nvSpPr>
        <p:spPr>
          <a:xfrm>
            <a:off x="5212913" y="3367088"/>
            <a:ext cx="3820001" cy="6536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573"/>
              </a:lnSpc>
              <a:buNone/>
            </a:pPr>
            <a:r>
              <a:rPr lang="en-US" sz="2058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Desventajas del periodismo general</a:t>
            </a:r>
            <a:endParaRPr lang="en-US" sz="2058" dirty="0"/>
          </a:p>
        </p:txBody>
      </p:sp>
      <p:sp>
        <p:nvSpPr>
          <p:cNvPr id="9" name="Text 5"/>
          <p:cNvSpPr/>
          <p:nvPr/>
        </p:nvSpPr>
        <p:spPr>
          <a:xfrm>
            <a:off x="5212913" y="4153972"/>
            <a:ext cx="3820001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Abarca temas de forma indistinta sin profundizar en los aspectos específicos de interés público.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9255085" y="3367088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23D4D"/>
          </a:solidFill>
          <a:ln/>
        </p:spPr>
      </p:sp>
      <p:sp>
        <p:nvSpPr>
          <p:cNvPr id="11" name="Text 7"/>
          <p:cNvSpPr/>
          <p:nvPr/>
        </p:nvSpPr>
        <p:spPr>
          <a:xfrm>
            <a:off x="9381292" y="3460194"/>
            <a:ext cx="247531" cy="3137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470"/>
              </a:lnSpc>
              <a:buNone/>
            </a:pPr>
            <a:r>
              <a:rPr lang="en-US" sz="247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470" dirty="0"/>
          </a:p>
        </p:txBody>
      </p:sp>
      <p:sp>
        <p:nvSpPr>
          <p:cNvPr id="12" name="Text 8"/>
          <p:cNvSpPr/>
          <p:nvPr/>
        </p:nvSpPr>
        <p:spPr>
          <a:xfrm>
            <a:off x="9977199" y="3367088"/>
            <a:ext cx="3820001" cy="6536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573"/>
              </a:lnSpc>
              <a:buNone/>
            </a:pPr>
            <a:r>
              <a:rPr lang="en-US" sz="2058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Ventajas del periodismo especializado</a:t>
            </a:r>
            <a:endParaRPr lang="en-US" sz="2058" dirty="0"/>
          </a:p>
        </p:txBody>
      </p:sp>
      <p:sp>
        <p:nvSpPr>
          <p:cNvPr id="13" name="Text 9"/>
          <p:cNvSpPr/>
          <p:nvPr/>
        </p:nvSpPr>
        <p:spPr>
          <a:xfrm>
            <a:off x="9977199" y="4153972"/>
            <a:ext cx="3820001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El periodista establece una relación de mayor profundidad con las temáticas y las fuentes, a diferencia del generalista.</a:t>
            </a:r>
            <a:endParaRPr lang="en-US" sz="1750" dirty="0"/>
          </a:p>
        </p:txBody>
      </p:sp>
      <p:sp>
        <p:nvSpPr>
          <p:cNvPr id="14" name="Shape 10"/>
          <p:cNvSpPr/>
          <p:nvPr/>
        </p:nvSpPr>
        <p:spPr>
          <a:xfrm>
            <a:off x="4490799" y="5625822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23D4D"/>
          </a:solidFill>
          <a:ln/>
        </p:spPr>
      </p:sp>
      <p:sp>
        <p:nvSpPr>
          <p:cNvPr id="15" name="Text 11"/>
          <p:cNvSpPr/>
          <p:nvPr/>
        </p:nvSpPr>
        <p:spPr>
          <a:xfrm>
            <a:off x="4614624" y="5718929"/>
            <a:ext cx="252174" cy="3137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470"/>
              </a:lnSpc>
              <a:buNone/>
            </a:pPr>
            <a:r>
              <a:rPr lang="en-US" sz="247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470" dirty="0"/>
          </a:p>
        </p:txBody>
      </p:sp>
      <p:sp>
        <p:nvSpPr>
          <p:cNvPr id="16" name="Text 12"/>
          <p:cNvSpPr/>
          <p:nvPr/>
        </p:nvSpPr>
        <p:spPr>
          <a:xfrm>
            <a:off x="5212913" y="5625822"/>
            <a:ext cx="6035516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573"/>
              </a:lnSpc>
              <a:buNone/>
            </a:pPr>
            <a:r>
              <a:rPr lang="en-US" sz="2058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Definición de periodismo especializado</a:t>
            </a:r>
            <a:endParaRPr lang="en-US" sz="2058" dirty="0"/>
          </a:p>
        </p:txBody>
      </p:sp>
      <p:sp>
        <p:nvSpPr>
          <p:cNvPr id="17" name="Text 13"/>
          <p:cNvSpPr/>
          <p:nvPr/>
        </p:nvSpPr>
        <p:spPr>
          <a:xfrm>
            <a:off x="5212913" y="6085880"/>
            <a:ext cx="8584287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"El periodismo especializado se refiere al ejercicio profesional del periodista que informa sobre una determinada área del conocimiento humano".</a:t>
            </a:r>
            <a:endParaRPr lang="en-US" sz="1750" dirty="0"/>
          </a:p>
        </p:txBody>
      </p:sp>
      <p:pic>
        <p:nvPicPr>
          <p:cNvPr id="18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838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0" y="0"/>
            <a:ext cx="3657600" cy="822983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21055" y="602099"/>
            <a:ext cx="9330690" cy="12877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071"/>
              </a:lnSpc>
              <a:buNone/>
            </a:pPr>
            <a:r>
              <a:rPr lang="en-US" sz="4057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Orígenes del periodismo especializado</a:t>
            </a:r>
            <a:endParaRPr lang="en-US" sz="4057" dirty="0"/>
          </a:p>
        </p:txBody>
      </p:sp>
      <p:sp>
        <p:nvSpPr>
          <p:cNvPr id="6" name="Shape 2"/>
          <p:cNvSpPr/>
          <p:nvPr/>
        </p:nvSpPr>
        <p:spPr>
          <a:xfrm>
            <a:off x="1135856" y="2218253"/>
            <a:ext cx="27265" cy="5409486"/>
          </a:xfrm>
          <a:prstGeom prst="rect">
            <a:avLst/>
          </a:prstGeom>
          <a:solidFill>
            <a:srgbClr val="0A988B"/>
          </a:solidFill>
          <a:ln/>
        </p:spPr>
      </p:sp>
      <p:sp>
        <p:nvSpPr>
          <p:cNvPr id="7" name="Shape 3"/>
          <p:cNvSpPr/>
          <p:nvPr/>
        </p:nvSpPr>
        <p:spPr>
          <a:xfrm>
            <a:off x="1395710" y="2697063"/>
            <a:ext cx="766286" cy="27265"/>
          </a:xfrm>
          <a:prstGeom prst="rect">
            <a:avLst/>
          </a:prstGeom>
          <a:solidFill>
            <a:srgbClr val="0A988B"/>
          </a:solidFill>
          <a:ln/>
        </p:spPr>
      </p:sp>
      <p:sp>
        <p:nvSpPr>
          <p:cNvPr id="8" name="Shape 4"/>
          <p:cNvSpPr/>
          <p:nvPr/>
        </p:nvSpPr>
        <p:spPr>
          <a:xfrm>
            <a:off x="903149" y="2464475"/>
            <a:ext cx="492562" cy="492562"/>
          </a:xfrm>
          <a:prstGeom prst="roundRect">
            <a:avLst>
              <a:gd name="adj" fmla="val 13336"/>
            </a:avLst>
          </a:prstGeom>
          <a:solidFill>
            <a:srgbClr val="223D4D"/>
          </a:solidFill>
          <a:ln/>
        </p:spPr>
      </p:sp>
      <p:sp>
        <p:nvSpPr>
          <p:cNvPr id="9" name="Text 5"/>
          <p:cNvSpPr/>
          <p:nvPr/>
        </p:nvSpPr>
        <p:spPr>
          <a:xfrm>
            <a:off x="1076623" y="2556153"/>
            <a:ext cx="145613" cy="3090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434"/>
              </a:lnSpc>
              <a:buNone/>
            </a:pPr>
            <a:r>
              <a:rPr lang="en-US" sz="2434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434" dirty="0"/>
          </a:p>
        </p:txBody>
      </p:sp>
      <p:sp>
        <p:nvSpPr>
          <p:cNvPr id="10" name="Text 6"/>
          <p:cNvSpPr/>
          <p:nvPr/>
        </p:nvSpPr>
        <p:spPr>
          <a:xfrm>
            <a:off x="2353628" y="2437090"/>
            <a:ext cx="2870716" cy="3220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535"/>
              </a:lnSpc>
              <a:buNone/>
            </a:pPr>
            <a:r>
              <a:rPr lang="en-US" sz="2028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Cambio de modelo</a:t>
            </a:r>
            <a:endParaRPr lang="en-US" sz="2028" dirty="0"/>
          </a:p>
        </p:txBody>
      </p:sp>
      <p:sp>
        <p:nvSpPr>
          <p:cNvPr id="11" name="Text 7"/>
          <p:cNvSpPr/>
          <p:nvPr/>
        </p:nvSpPr>
        <p:spPr>
          <a:xfrm>
            <a:off x="2353628" y="2890480"/>
            <a:ext cx="7798117" cy="6567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586"/>
              </a:lnSpc>
              <a:buNone/>
            </a:pPr>
            <a:r>
              <a:rPr lang="en-US" sz="1724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Su aparición coincide con el cambio del modelo periodístico informativo al explicativo, propiciado por un clima de fuerte competencia entre medios.</a:t>
            </a:r>
            <a:endParaRPr lang="en-US" sz="1724" dirty="0"/>
          </a:p>
        </p:txBody>
      </p:sp>
      <p:sp>
        <p:nvSpPr>
          <p:cNvPr id="12" name="Shape 8"/>
          <p:cNvSpPr/>
          <p:nvPr/>
        </p:nvSpPr>
        <p:spPr>
          <a:xfrm>
            <a:off x="1395710" y="4463713"/>
            <a:ext cx="766286" cy="27265"/>
          </a:xfrm>
          <a:prstGeom prst="rect">
            <a:avLst/>
          </a:prstGeom>
          <a:solidFill>
            <a:srgbClr val="0A988B"/>
          </a:solidFill>
          <a:ln/>
        </p:spPr>
      </p:sp>
      <p:sp>
        <p:nvSpPr>
          <p:cNvPr id="13" name="Shape 9"/>
          <p:cNvSpPr/>
          <p:nvPr/>
        </p:nvSpPr>
        <p:spPr>
          <a:xfrm>
            <a:off x="903149" y="4231124"/>
            <a:ext cx="492562" cy="492562"/>
          </a:xfrm>
          <a:prstGeom prst="roundRect">
            <a:avLst>
              <a:gd name="adj" fmla="val 13336"/>
            </a:avLst>
          </a:prstGeom>
          <a:solidFill>
            <a:srgbClr val="223D4D"/>
          </a:solidFill>
          <a:ln/>
        </p:spPr>
      </p:sp>
      <p:sp>
        <p:nvSpPr>
          <p:cNvPr id="14" name="Text 10"/>
          <p:cNvSpPr/>
          <p:nvPr/>
        </p:nvSpPr>
        <p:spPr>
          <a:xfrm>
            <a:off x="1027450" y="4322802"/>
            <a:ext cx="243840" cy="3090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434"/>
              </a:lnSpc>
              <a:buNone/>
            </a:pPr>
            <a:r>
              <a:rPr lang="en-US" sz="2434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434" dirty="0"/>
          </a:p>
        </p:txBody>
      </p:sp>
      <p:sp>
        <p:nvSpPr>
          <p:cNvPr id="15" name="Text 11"/>
          <p:cNvSpPr/>
          <p:nvPr/>
        </p:nvSpPr>
        <p:spPr>
          <a:xfrm>
            <a:off x="2353628" y="4203740"/>
            <a:ext cx="4224338" cy="3220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535"/>
              </a:lnSpc>
              <a:buNone/>
            </a:pPr>
            <a:r>
              <a:rPr lang="en-US" sz="2028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Demanda de las audiencias</a:t>
            </a:r>
            <a:endParaRPr lang="en-US" sz="2028" dirty="0"/>
          </a:p>
        </p:txBody>
      </p:sp>
      <p:sp>
        <p:nvSpPr>
          <p:cNvPr id="16" name="Text 12"/>
          <p:cNvSpPr/>
          <p:nvPr/>
        </p:nvSpPr>
        <p:spPr>
          <a:xfrm>
            <a:off x="2353628" y="4657130"/>
            <a:ext cx="7798117" cy="6567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586"/>
              </a:lnSpc>
              <a:buNone/>
            </a:pPr>
            <a:r>
              <a:rPr lang="en-US" sz="1724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Las audiencias demandan no solo el qué, sino el porqué de los acontecimientos, análisis, interpretaciones y valoraciones.</a:t>
            </a:r>
            <a:endParaRPr lang="en-US" sz="1724" dirty="0"/>
          </a:p>
        </p:txBody>
      </p:sp>
      <p:sp>
        <p:nvSpPr>
          <p:cNvPr id="17" name="Shape 13"/>
          <p:cNvSpPr/>
          <p:nvPr/>
        </p:nvSpPr>
        <p:spPr>
          <a:xfrm>
            <a:off x="1395710" y="6230362"/>
            <a:ext cx="766286" cy="27265"/>
          </a:xfrm>
          <a:prstGeom prst="rect">
            <a:avLst/>
          </a:prstGeom>
          <a:solidFill>
            <a:srgbClr val="0A988B"/>
          </a:solidFill>
          <a:ln/>
        </p:spPr>
      </p:sp>
      <p:sp>
        <p:nvSpPr>
          <p:cNvPr id="18" name="Shape 14"/>
          <p:cNvSpPr/>
          <p:nvPr/>
        </p:nvSpPr>
        <p:spPr>
          <a:xfrm>
            <a:off x="903149" y="5997773"/>
            <a:ext cx="492562" cy="492562"/>
          </a:xfrm>
          <a:prstGeom prst="roundRect">
            <a:avLst>
              <a:gd name="adj" fmla="val 13336"/>
            </a:avLst>
          </a:prstGeom>
          <a:solidFill>
            <a:srgbClr val="223D4D"/>
          </a:solidFill>
          <a:ln/>
        </p:spPr>
      </p:sp>
      <p:sp>
        <p:nvSpPr>
          <p:cNvPr id="19" name="Text 15"/>
          <p:cNvSpPr/>
          <p:nvPr/>
        </p:nvSpPr>
        <p:spPr>
          <a:xfrm>
            <a:off x="1025188" y="6089452"/>
            <a:ext cx="248483" cy="3090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434"/>
              </a:lnSpc>
              <a:buNone/>
            </a:pPr>
            <a:r>
              <a:rPr lang="en-US" sz="2434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434" dirty="0"/>
          </a:p>
        </p:txBody>
      </p:sp>
      <p:sp>
        <p:nvSpPr>
          <p:cNvPr id="20" name="Text 16"/>
          <p:cNvSpPr/>
          <p:nvPr/>
        </p:nvSpPr>
        <p:spPr>
          <a:xfrm>
            <a:off x="2353628" y="5970389"/>
            <a:ext cx="3040261" cy="3220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535"/>
              </a:lnSpc>
              <a:buNone/>
            </a:pPr>
            <a:r>
              <a:rPr lang="en-US" sz="2028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Definición ampliada</a:t>
            </a:r>
            <a:endParaRPr lang="en-US" sz="2028" dirty="0"/>
          </a:p>
        </p:txBody>
      </p:sp>
      <p:sp>
        <p:nvSpPr>
          <p:cNvPr id="21" name="Text 17"/>
          <p:cNvSpPr/>
          <p:nvPr/>
        </p:nvSpPr>
        <p:spPr>
          <a:xfrm>
            <a:off x="2353628" y="6423779"/>
            <a:ext cx="7798117" cy="9851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586"/>
              </a:lnSpc>
              <a:buNone/>
            </a:pPr>
            <a:r>
              <a:rPr lang="en-US" sz="1724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"El periodismo especializado es la aplicación minuciosa de la metodología periodística de investigación a los múltiples ámbitos temáticos que conforman la realidad social".</a:t>
            </a:r>
            <a:endParaRPr lang="en-US" sz="1724" dirty="0"/>
          </a:p>
        </p:txBody>
      </p:sp>
      <p:pic>
        <p:nvPicPr>
          <p:cNvPr id="22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1812607"/>
            <a:ext cx="9933503" cy="13068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146"/>
              </a:lnSpc>
              <a:buNone/>
            </a:pPr>
            <a:r>
              <a:rPr lang="en-US" sz="4117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Metodología del periodismo especializado</a:t>
            </a:r>
            <a:endParaRPr lang="en-US" sz="4117" dirty="0"/>
          </a:p>
        </p:txBody>
      </p:sp>
      <p:sp>
        <p:nvSpPr>
          <p:cNvPr id="5" name="Text 2"/>
          <p:cNvSpPr/>
          <p:nvPr/>
        </p:nvSpPr>
        <p:spPr>
          <a:xfrm>
            <a:off x="2348389" y="3674864"/>
            <a:ext cx="2949416" cy="6536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573"/>
              </a:lnSpc>
              <a:buNone/>
            </a:pPr>
            <a:r>
              <a:rPr lang="en-US" sz="2058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Contenidos temáticos</a:t>
            </a:r>
            <a:endParaRPr lang="en-US" sz="2058" dirty="0"/>
          </a:p>
        </p:txBody>
      </p:sp>
      <p:sp>
        <p:nvSpPr>
          <p:cNvPr id="6" name="Text 3"/>
          <p:cNvSpPr/>
          <p:nvPr/>
        </p:nvSpPr>
        <p:spPr>
          <a:xfrm>
            <a:off x="2348389" y="4550688"/>
            <a:ext cx="2949416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Permite profundizar documentalmente en los hechos noticiosos y contextualizar con rigor en un determinado ámbito temático.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847398" y="3674864"/>
            <a:ext cx="2949416" cy="6536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573"/>
              </a:lnSpc>
              <a:buNone/>
            </a:pPr>
            <a:r>
              <a:rPr lang="en-US" sz="2058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Audiencia y medios</a:t>
            </a:r>
            <a:endParaRPr lang="en-US" sz="2058" dirty="0"/>
          </a:p>
        </p:txBody>
      </p:sp>
      <p:sp>
        <p:nvSpPr>
          <p:cNvPr id="8" name="Text 5"/>
          <p:cNvSpPr/>
          <p:nvPr/>
        </p:nvSpPr>
        <p:spPr>
          <a:xfrm>
            <a:off x="5847398" y="4550688"/>
            <a:ext cx="2949416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Se adapta al medio y a una audiencia específica. Requiere mayor documentación, no solo fuentes personales.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346406" y="3674864"/>
            <a:ext cx="2949416" cy="6536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573"/>
              </a:lnSpc>
              <a:buNone/>
            </a:pPr>
            <a:r>
              <a:rPr lang="en-US" sz="2058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Traducción de mensajes</a:t>
            </a:r>
            <a:endParaRPr lang="en-US" sz="2058" dirty="0"/>
          </a:p>
        </p:txBody>
      </p:sp>
      <p:sp>
        <p:nvSpPr>
          <p:cNvPr id="10" name="Text 7"/>
          <p:cNvSpPr/>
          <p:nvPr/>
        </p:nvSpPr>
        <p:spPr>
          <a:xfrm>
            <a:off x="9346406" y="4550688"/>
            <a:ext cx="2949416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El periodista especializado ha de usar las herramientas de comunicación para traducir el conocimiento especializado al lenguaje común.</a:t>
            </a:r>
            <a:endParaRPr lang="en-US" sz="1750" dirty="0"/>
          </a:p>
        </p:txBody>
      </p:sp>
      <p:pic>
        <p:nvPicPr>
          <p:cNvPr id="11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348389" y="4224695"/>
            <a:ext cx="7681079" cy="6534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146"/>
              </a:lnSpc>
              <a:buNone/>
            </a:pPr>
            <a:r>
              <a:rPr lang="en-US" sz="4117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Niveles de comunicación</a:t>
            </a:r>
            <a:endParaRPr lang="en-US" sz="4117" dirty="0"/>
          </a:p>
        </p:txBody>
      </p:sp>
      <p:sp>
        <p:nvSpPr>
          <p:cNvPr id="6" name="Shape 2"/>
          <p:cNvSpPr/>
          <p:nvPr/>
        </p:nvSpPr>
        <p:spPr>
          <a:xfrm>
            <a:off x="2348389" y="5211366"/>
            <a:ext cx="3163014" cy="1570911"/>
          </a:xfrm>
          <a:prstGeom prst="roundRect">
            <a:avLst>
              <a:gd name="adj" fmla="val 4243"/>
            </a:avLst>
          </a:prstGeom>
          <a:solidFill>
            <a:srgbClr val="223D4D"/>
          </a:solidFill>
          <a:ln/>
        </p:spPr>
      </p:sp>
      <p:sp>
        <p:nvSpPr>
          <p:cNvPr id="7" name="Text 3"/>
          <p:cNvSpPr/>
          <p:nvPr/>
        </p:nvSpPr>
        <p:spPr>
          <a:xfrm>
            <a:off x="2570559" y="5433536"/>
            <a:ext cx="2614017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573"/>
              </a:lnSpc>
              <a:buNone/>
            </a:pPr>
            <a:r>
              <a:rPr lang="en-US" sz="2058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Divulgativa</a:t>
            </a:r>
            <a:endParaRPr lang="en-US" sz="2058" dirty="0"/>
          </a:p>
        </p:txBody>
      </p:sp>
      <p:sp>
        <p:nvSpPr>
          <p:cNvPr id="8" name="Text 4"/>
          <p:cNvSpPr/>
          <p:nvPr/>
        </p:nvSpPr>
        <p:spPr>
          <a:xfrm>
            <a:off x="2570559" y="5893594"/>
            <a:ext cx="2718673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Dirigida a un público más homogéneo.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5733574" y="5211366"/>
            <a:ext cx="3163014" cy="1570911"/>
          </a:xfrm>
          <a:prstGeom prst="roundRect">
            <a:avLst>
              <a:gd name="adj" fmla="val 4243"/>
            </a:avLst>
          </a:prstGeom>
          <a:solidFill>
            <a:srgbClr val="223D4D"/>
          </a:solidFill>
          <a:ln/>
        </p:spPr>
      </p:sp>
      <p:sp>
        <p:nvSpPr>
          <p:cNvPr id="10" name="Text 6"/>
          <p:cNvSpPr/>
          <p:nvPr/>
        </p:nvSpPr>
        <p:spPr>
          <a:xfrm>
            <a:off x="5955744" y="5433536"/>
            <a:ext cx="2614017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573"/>
              </a:lnSpc>
              <a:buNone/>
            </a:pPr>
            <a:r>
              <a:rPr lang="en-US" sz="2058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Intermedia</a:t>
            </a:r>
            <a:endParaRPr lang="en-US" sz="2058" dirty="0"/>
          </a:p>
        </p:txBody>
      </p:sp>
      <p:sp>
        <p:nvSpPr>
          <p:cNvPr id="11" name="Text 7"/>
          <p:cNvSpPr/>
          <p:nvPr/>
        </p:nvSpPr>
        <p:spPr>
          <a:xfrm>
            <a:off x="5955744" y="5893594"/>
            <a:ext cx="2718673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Contenidos más especializados.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9118759" y="5211366"/>
            <a:ext cx="3163014" cy="1570911"/>
          </a:xfrm>
          <a:prstGeom prst="roundRect">
            <a:avLst>
              <a:gd name="adj" fmla="val 4243"/>
            </a:avLst>
          </a:prstGeom>
          <a:solidFill>
            <a:srgbClr val="223D4D"/>
          </a:solidFill>
          <a:ln/>
        </p:spPr>
      </p:sp>
      <p:sp>
        <p:nvSpPr>
          <p:cNvPr id="13" name="Text 9"/>
          <p:cNvSpPr/>
          <p:nvPr/>
        </p:nvSpPr>
        <p:spPr>
          <a:xfrm>
            <a:off x="9340929" y="5433536"/>
            <a:ext cx="2614017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573"/>
              </a:lnSpc>
              <a:buNone/>
            </a:pPr>
            <a:r>
              <a:rPr lang="en-US" sz="2058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Especialización</a:t>
            </a:r>
            <a:endParaRPr lang="en-US" sz="2058" dirty="0"/>
          </a:p>
        </p:txBody>
      </p:sp>
      <p:sp>
        <p:nvSpPr>
          <p:cNvPr id="14" name="Text 10"/>
          <p:cNvSpPr/>
          <p:nvPr/>
        </p:nvSpPr>
        <p:spPr>
          <a:xfrm>
            <a:off x="9340929" y="5893594"/>
            <a:ext cx="2718673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Dirigida a sectores concretos de la audiencia.</a:t>
            </a:r>
            <a:endParaRPr lang="en-US" sz="1750" dirty="0"/>
          </a:p>
        </p:txBody>
      </p:sp>
      <p:pic>
        <p:nvPicPr>
          <p:cNvPr id="15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2613779"/>
            <a:ext cx="5228153" cy="6534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146"/>
              </a:lnSpc>
              <a:buNone/>
            </a:pPr>
            <a:r>
              <a:rPr lang="en-US" sz="4117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Lenguaje y estilo</a:t>
            </a:r>
            <a:endParaRPr lang="en-US" sz="4117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389" y="3711535"/>
            <a:ext cx="555427" cy="55542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48389" y="4489133"/>
            <a:ext cx="2614017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573"/>
              </a:lnSpc>
              <a:buNone/>
            </a:pPr>
            <a:r>
              <a:rPr lang="en-US" sz="2058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Fundamental</a:t>
            </a:r>
            <a:endParaRPr lang="en-US" sz="2058" dirty="0"/>
          </a:p>
        </p:txBody>
      </p:sp>
      <p:sp>
        <p:nvSpPr>
          <p:cNvPr id="7" name="Text 3"/>
          <p:cNvSpPr/>
          <p:nvPr/>
        </p:nvSpPr>
        <p:spPr>
          <a:xfrm>
            <a:off x="2348389" y="4949190"/>
            <a:ext cx="3088958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No abusar de los tecnicismos.</a:t>
            </a:r>
            <a:endParaRPr lang="en-US" sz="175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602" y="3711535"/>
            <a:ext cx="555427" cy="55542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770602" y="4489133"/>
            <a:ext cx="2614017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573"/>
              </a:lnSpc>
              <a:buNone/>
            </a:pPr>
            <a:r>
              <a:rPr lang="en-US" sz="2058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Inductivo</a:t>
            </a:r>
            <a:endParaRPr lang="en-US" sz="2058" dirty="0"/>
          </a:p>
        </p:txBody>
      </p:sp>
      <p:sp>
        <p:nvSpPr>
          <p:cNvPr id="10" name="Text 5"/>
          <p:cNvSpPr/>
          <p:nvPr/>
        </p:nvSpPr>
        <p:spPr>
          <a:xfrm>
            <a:off x="5770602" y="4949190"/>
            <a:ext cx="3088958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Explicar de lo general a lo particular.</a:t>
            </a:r>
            <a:endParaRPr lang="en-US" sz="1750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2816" y="3711535"/>
            <a:ext cx="555427" cy="55542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92816" y="4489133"/>
            <a:ext cx="2614017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573"/>
              </a:lnSpc>
              <a:buNone/>
            </a:pPr>
            <a:r>
              <a:rPr lang="en-US" sz="2058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Infografías</a:t>
            </a:r>
            <a:endParaRPr lang="en-US" sz="2058" dirty="0"/>
          </a:p>
        </p:txBody>
      </p:sp>
      <p:sp>
        <p:nvSpPr>
          <p:cNvPr id="13" name="Text 7"/>
          <p:cNvSpPr/>
          <p:nvPr/>
        </p:nvSpPr>
        <p:spPr>
          <a:xfrm>
            <a:off x="9192816" y="4949190"/>
            <a:ext cx="3089077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Herramienta clave para la comunicación.</a:t>
            </a:r>
            <a:endParaRPr lang="en-US" sz="1750" dirty="0"/>
          </a:p>
        </p:txBody>
      </p:sp>
      <p:pic>
        <p:nvPicPr>
          <p:cNvPr id="14" name="Image 4" descr="preencoded.png">
            <a:hlinkClick r:id="rId6" tooltip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628531"/>
            <a:ext cx="9306401" cy="13068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146"/>
              </a:lnSpc>
              <a:buNone/>
            </a:pPr>
            <a:r>
              <a:rPr lang="en-US" sz="4117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Importancia de la documentación</a:t>
            </a:r>
            <a:endParaRPr lang="en-US" sz="4117" dirty="0"/>
          </a:p>
        </p:txBody>
      </p:sp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99" y="2268617"/>
            <a:ext cx="1110972" cy="1777484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277428" y="2490788"/>
            <a:ext cx="3071098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573"/>
              </a:lnSpc>
              <a:buNone/>
            </a:pPr>
            <a:r>
              <a:rPr lang="en-US" sz="2058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Fuentes personales</a:t>
            </a:r>
            <a:endParaRPr lang="en-US" sz="2058" dirty="0"/>
          </a:p>
        </p:txBody>
      </p:sp>
      <p:sp>
        <p:nvSpPr>
          <p:cNvPr id="8" name="Text 3"/>
          <p:cNvSpPr/>
          <p:nvPr/>
        </p:nvSpPr>
        <p:spPr>
          <a:xfrm>
            <a:off x="2277428" y="2950845"/>
            <a:ext cx="7862173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No son suficientes para el periodismo especializado.</a:t>
            </a:r>
            <a:endParaRPr lang="en-US" sz="1750" dirty="0"/>
          </a:p>
        </p:txBody>
      </p:sp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99" y="4046101"/>
            <a:ext cx="1110972" cy="1777484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2277428" y="4268272"/>
            <a:ext cx="4279821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573"/>
              </a:lnSpc>
              <a:buNone/>
            </a:pPr>
            <a:r>
              <a:rPr lang="en-US" sz="2058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Documentación exhaustiva</a:t>
            </a:r>
            <a:endParaRPr lang="en-US" sz="2058" dirty="0"/>
          </a:p>
        </p:txBody>
      </p:sp>
      <p:sp>
        <p:nvSpPr>
          <p:cNvPr id="11" name="Text 5"/>
          <p:cNvSpPr/>
          <p:nvPr/>
        </p:nvSpPr>
        <p:spPr>
          <a:xfrm>
            <a:off x="2277428" y="4728329"/>
            <a:ext cx="7862173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Es fundamental para contextualizar y profundizar en los temas.</a:t>
            </a:r>
            <a:endParaRPr lang="en-US" sz="1750" dirty="0"/>
          </a:p>
        </p:txBody>
      </p:sp>
      <p:pic>
        <p:nvPicPr>
          <p:cNvPr id="12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199" y="5823585"/>
            <a:ext cx="1110972" cy="1777484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2277428" y="6045756"/>
            <a:ext cx="5756672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573"/>
              </a:lnSpc>
              <a:buNone/>
            </a:pPr>
            <a:r>
              <a:rPr lang="en-US" sz="2058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Antecedentes y temas transversales</a:t>
            </a:r>
            <a:endParaRPr lang="en-US" sz="2058" dirty="0"/>
          </a:p>
        </p:txBody>
      </p:sp>
      <p:sp>
        <p:nvSpPr>
          <p:cNvPr id="14" name="Text 7"/>
          <p:cNvSpPr/>
          <p:nvPr/>
        </p:nvSpPr>
        <p:spPr>
          <a:xfrm>
            <a:off x="2277428" y="6505813"/>
            <a:ext cx="7862173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Permiten una mejor comprensión y explicación de los hechos noticiosos.</a:t>
            </a:r>
            <a:endParaRPr lang="en-US" sz="1750" dirty="0"/>
          </a:p>
        </p:txBody>
      </p:sp>
      <p:pic>
        <p:nvPicPr>
          <p:cNvPr id="15" name="Image 5" descr="preencoded.png">
            <a:hlinkClick r:id="rId7" tooltip="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1816894"/>
            <a:ext cx="9933503" cy="13068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146"/>
              </a:lnSpc>
              <a:buNone/>
            </a:pPr>
            <a:r>
              <a:rPr lang="en-US" sz="4117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Beneficios del periodismo especializado</a:t>
            </a:r>
            <a:endParaRPr lang="en-US" sz="4117" dirty="0"/>
          </a:p>
        </p:txBody>
      </p:sp>
      <p:sp>
        <p:nvSpPr>
          <p:cNvPr id="5" name="Text 2"/>
          <p:cNvSpPr/>
          <p:nvPr/>
        </p:nvSpPr>
        <p:spPr>
          <a:xfrm>
            <a:off x="2570559" y="3708916"/>
            <a:ext cx="4518541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Mayor credibilidad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541062" y="3708916"/>
            <a:ext cx="4518541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Al profundizar en los temas, el periodista gana la confianza de la audiencia.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2348389" y="4516279"/>
            <a:ext cx="9933503" cy="948214"/>
          </a:xfrm>
          <a:prstGeom prst="rect">
            <a:avLst/>
          </a:prstGeom>
          <a:solidFill>
            <a:srgbClr val="223D4D"/>
          </a:solidFill>
          <a:ln/>
        </p:spPr>
      </p:sp>
      <p:sp>
        <p:nvSpPr>
          <p:cNvPr id="8" name="Text 5"/>
          <p:cNvSpPr/>
          <p:nvPr/>
        </p:nvSpPr>
        <p:spPr>
          <a:xfrm>
            <a:off x="2570559" y="4657130"/>
            <a:ext cx="4518541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Mejor servicio a la audiencia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7541062" y="4657130"/>
            <a:ext cx="4518541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Al responder a las necesidades e intereses específicos de los lectores.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2570559" y="5605343"/>
            <a:ext cx="4518541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Diferenciación del medio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7541062" y="5605343"/>
            <a:ext cx="4518541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Al ofrecer un contenido de mayor calidad y valor añadido.</a:t>
            </a:r>
            <a:endParaRPr lang="en-US" sz="1750" dirty="0"/>
          </a:p>
        </p:txBody>
      </p:sp>
      <p:pic>
        <p:nvPicPr>
          <p:cNvPr id="12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2024-06-18T21:26:41Z</dcterms:created>
  <dcterms:modified xsi:type="dcterms:W3CDTF">2024-06-18T21:26:41Z</dcterms:modified>
</cp:coreProperties>
</file>