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E9A71-DF8D-4A54-843C-8F134F58C421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987502-FEAC-4494-A01C-B7FA8C01EE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9590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987502-FEAC-4494-A01C-B7FA8C01EE56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8655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987502-FEAC-4494-A01C-B7FA8C01EE56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8103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D641-837D-4755-A4DD-9867B7102EEA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98B7-5CD8-4714-8794-36DCD7813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7356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D641-837D-4755-A4DD-9867B7102EEA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98B7-5CD8-4714-8794-36DCD7813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7735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D641-837D-4755-A4DD-9867B7102EEA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98B7-5CD8-4714-8794-36DCD7813005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1963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D641-837D-4755-A4DD-9867B7102EEA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98B7-5CD8-4714-8794-36DCD7813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7180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D641-837D-4755-A4DD-9867B7102EEA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98B7-5CD8-4714-8794-36DCD7813005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6472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D641-837D-4755-A4DD-9867B7102EEA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98B7-5CD8-4714-8794-36DCD7813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11629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D641-837D-4755-A4DD-9867B7102EEA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98B7-5CD8-4714-8794-36DCD7813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47725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D641-837D-4755-A4DD-9867B7102EEA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98B7-5CD8-4714-8794-36DCD7813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1889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D641-837D-4755-A4DD-9867B7102EEA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98B7-5CD8-4714-8794-36DCD7813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8634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D641-837D-4755-A4DD-9867B7102EEA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98B7-5CD8-4714-8794-36DCD7813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79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D641-837D-4755-A4DD-9867B7102EEA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98B7-5CD8-4714-8794-36DCD7813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325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D641-837D-4755-A4DD-9867B7102EEA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98B7-5CD8-4714-8794-36DCD7813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8557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D641-837D-4755-A4DD-9867B7102EEA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98B7-5CD8-4714-8794-36DCD7813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1584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D641-837D-4755-A4DD-9867B7102EEA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98B7-5CD8-4714-8794-36DCD7813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374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D641-837D-4755-A4DD-9867B7102EEA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98B7-5CD8-4714-8794-36DCD7813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0966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98B7-5CD8-4714-8794-36DCD7813005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D641-837D-4755-A4DD-9867B7102EEA}" type="datetimeFigureOut">
              <a:rPr lang="es-ES" smtClean="0"/>
              <a:t>13/12/2021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140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2D641-837D-4755-A4DD-9867B7102EEA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7398B7-5CD8-4714-8794-36DCD7813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328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1"/>
                </a:solidFill>
              </a:rPr>
              <a:t>PSICOFARMOTERAPIA 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Dra. Zilma Diago Alfes</a:t>
            </a:r>
            <a:endParaRPr lang="es-ES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228" y="417545"/>
            <a:ext cx="1621677" cy="178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95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b="1" dirty="0">
                <a:solidFill>
                  <a:schemeClr val="tx1"/>
                </a:solidFill>
              </a:rPr>
              <a:t>BIBLIOGRAFÍA BÁSICA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 smtClean="0"/>
              <a:t>Álvarez </a:t>
            </a:r>
            <a:r>
              <a:rPr lang="es-EC" dirty="0"/>
              <a:t>JM, Esteban R, </a:t>
            </a:r>
            <a:r>
              <a:rPr lang="es-EC" dirty="0" err="1"/>
              <a:t>Sauvagnat</a:t>
            </a:r>
            <a:r>
              <a:rPr lang="es-EC" dirty="0"/>
              <a:t> F. Fundamentos de psicopatología psicoanalítica. Madrid: Ed. Sínte­sis. 2004.</a:t>
            </a:r>
            <a:endParaRPr lang="es-ES" dirty="0"/>
          </a:p>
          <a:p>
            <a:r>
              <a:rPr lang="es-EC" dirty="0"/>
              <a:t>Alexander F, </a:t>
            </a:r>
            <a:r>
              <a:rPr lang="es-EC" dirty="0" err="1"/>
              <a:t>Selesnick</a:t>
            </a:r>
            <a:r>
              <a:rPr lang="es-EC" dirty="0"/>
              <a:t> S. Historia de la psiquiatría. Barcelona: </a:t>
            </a:r>
            <a:r>
              <a:rPr lang="es-EC" dirty="0" err="1"/>
              <a:t>Espaxs</a:t>
            </a:r>
            <a:r>
              <a:rPr lang="es-EC" dirty="0"/>
              <a:t>. 1996.</a:t>
            </a:r>
            <a:endParaRPr lang="es-ES" dirty="0"/>
          </a:p>
          <a:p>
            <a:r>
              <a:rPr lang="es-EC" dirty="0"/>
              <a:t>Laín </a:t>
            </a:r>
            <a:r>
              <a:rPr lang="es-EC" dirty="0" err="1"/>
              <a:t>Entralgo</a:t>
            </a:r>
            <a:r>
              <a:rPr lang="es-EC" dirty="0"/>
              <a:t> P. Historia de la medicina. Barcelona: </a:t>
            </a:r>
            <a:r>
              <a:rPr lang="es-EC" dirty="0" err="1"/>
              <a:t>Elsevier</a:t>
            </a:r>
            <a:r>
              <a:rPr lang="es-EC" dirty="0"/>
              <a:t>, </a:t>
            </a:r>
            <a:r>
              <a:rPr lang="es-EC" dirty="0" err="1"/>
              <a:t>Masson</a:t>
            </a:r>
            <a:r>
              <a:rPr lang="es-EC" dirty="0"/>
              <a:t>. 2006. ISBN 978-84-458-0242-7.</a:t>
            </a:r>
            <a:endParaRPr lang="es-ES" dirty="0"/>
          </a:p>
          <a:p>
            <a:r>
              <a:rPr lang="es-EC" dirty="0"/>
              <a:t>Foucault M. Historia de la locura en la época clásica. Tomos I y II. Fondo de cultura económica. México. 1967.</a:t>
            </a:r>
            <a:endParaRPr lang="es-ES" dirty="0"/>
          </a:p>
          <a:p>
            <a:r>
              <a:rPr lang="es-EC" dirty="0"/>
              <a:t>López Muñoz F, Álamo González C. Historia de la psicofarmacología. Madrid: Ed. Médica Panameri­cana. 2006.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1001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b="1" dirty="0">
                <a:solidFill>
                  <a:schemeClr val="tx1"/>
                </a:solidFill>
              </a:rPr>
              <a:t>BIBLIOGRAFÍA DE AMPLIACIÓN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sz="2000" dirty="0" smtClean="0"/>
              <a:t>Galeno</a:t>
            </a:r>
            <a:r>
              <a:rPr lang="es-EC" sz="2000" dirty="0"/>
              <a:t>. Sobre la localización de las enfermedades. Madrid: Ed. Gredos. 1997.</a:t>
            </a:r>
            <a:endParaRPr lang="es-ES" sz="2000" dirty="0"/>
          </a:p>
          <a:p>
            <a:r>
              <a:rPr lang="es-EC" sz="2000" dirty="0"/>
              <a:t>León Castro HM. Estigma y enfermedad mental. Un punto de vista histórico-social. Revista de psiquiatría y salud mental </a:t>
            </a:r>
            <a:r>
              <a:rPr lang="es-EC" sz="2000" dirty="0" err="1"/>
              <a:t>Hermilio</a:t>
            </a:r>
            <a:r>
              <a:rPr lang="es-EC" sz="2000" dirty="0"/>
              <a:t> </a:t>
            </a:r>
            <a:r>
              <a:rPr lang="es-EC" sz="2000" dirty="0" err="1"/>
              <a:t>Valdizán</a:t>
            </a:r>
            <a:r>
              <a:rPr lang="es-EC" sz="2000" dirty="0"/>
              <a:t> 2005;6:33-42.</a:t>
            </a:r>
            <a:endParaRPr lang="es-ES" sz="2000" dirty="0"/>
          </a:p>
          <a:p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078850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568036" y="2967335"/>
            <a:ext cx="901023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GRACIAS</a:t>
            </a:r>
            <a:endParaRPr lang="es-ES" sz="6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31458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1" y="110836"/>
            <a:ext cx="11346872" cy="1819564"/>
          </a:xfrm>
        </p:spPr>
        <p:txBody>
          <a:bodyPr/>
          <a:lstStyle/>
          <a:p>
            <a:r>
              <a:rPr lang="es-ES" dirty="0" smtClean="0">
                <a:solidFill>
                  <a:schemeClr val="tx1"/>
                </a:solidFill>
              </a:rPr>
              <a:t>APARICIÓN DE LOS RECURSOS TERAPÉUTICOS BIOLÓGICOS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2401" y="1354570"/>
            <a:ext cx="12039600" cy="5503430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–	</a:t>
            </a:r>
            <a:r>
              <a:rPr lang="es-ES" sz="2200" dirty="0"/>
              <a:t>Bromuros (</a:t>
            </a:r>
            <a:r>
              <a:rPr lang="es-ES" sz="2200" i="1" dirty="0"/>
              <a:t>Graf</a:t>
            </a:r>
            <a:r>
              <a:rPr lang="es-ES" sz="2200" dirty="0"/>
              <a:t>): 1838.</a:t>
            </a:r>
          </a:p>
          <a:p>
            <a:r>
              <a:rPr lang="es-ES" sz="2200" dirty="0"/>
              <a:t>–	Hidrato de cloral (</a:t>
            </a:r>
            <a:r>
              <a:rPr lang="es-ES" sz="2200" i="1" dirty="0" err="1"/>
              <a:t>Liebrich</a:t>
            </a:r>
            <a:r>
              <a:rPr lang="es-ES" sz="2200" dirty="0"/>
              <a:t>): 1869.</a:t>
            </a:r>
          </a:p>
          <a:p>
            <a:r>
              <a:rPr lang="es-ES" sz="2200" dirty="0"/>
              <a:t>–	Paraldehído (</a:t>
            </a:r>
            <a:r>
              <a:rPr lang="es-ES" sz="2200" i="1" dirty="0" err="1"/>
              <a:t>Cervello</a:t>
            </a:r>
            <a:r>
              <a:rPr lang="es-ES" sz="2200" dirty="0"/>
              <a:t>): 1882.</a:t>
            </a:r>
          </a:p>
          <a:p>
            <a:r>
              <a:rPr lang="es-ES" sz="2200" dirty="0"/>
              <a:t>–	Acido barbitúrico (</a:t>
            </a:r>
            <a:r>
              <a:rPr lang="es-ES" sz="2200" i="1" dirty="0"/>
              <a:t>Fisher</a:t>
            </a:r>
            <a:r>
              <a:rPr lang="es-ES" sz="2200" dirty="0"/>
              <a:t>): 1903.</a:t>
            </a:r>
          </a:p>
          <a:p>
            <a:r>
              <a:rPr lang="es-ES" sz="2200" dirty="0"/>
              <a:t>–	</a:t>
            </a:r>
            <a:r>
              <a:rPr lang="es-ES" sz="2200" b="1" dirty="0"/>
              <a:t>Malarioterapia (</a:t>
            </a:r>
            <a:r>
              <a:rPr lang="es-ES" sz="2200" b="1" i="1" dirty="0" err="1"/>
              <a:t>Jaureg</a:t>
            </a:r>
            <a:r>
              <a:rPr lang="es-ES" sz="2200" b="1" dirty="0"/>
              <a:t>): 1917. ----------------------------(Piretoterapia)</a:t>
            </a:r>
          </a:p>
          <a:p>
            <a:r>
              <a:rPr lang="es-ES" sz="2200" b="1" dirty="0"/>
              <a:t>–	Insulina </a:t>
            </a:r>
            <a:r>
              <a:rPr lang="es-ES" sz="2200" b="1" dirty="0" err="1"/>
              <a:t>subcomatosa</a:t>
            </a:r>
            <a:r>
              <a:rPr lang="es-ES" sz="2200" b="1" dirty="0"/>
              <a:t> (</a:t>
            </a:r>
            <a:r>
              <a:rPr lang="es-ES" sz="2200" b="1" i="1" dirty="0" err="1"/>
              <a:t>Steck</a:t>
            </a:r>
            <a:r>
              <a:rPr lang="es-ES" sz="2200" b="1" dirty="0"/>
              <a:t>): 1922.</a:t>
            </a:r>
          </a:p>
          <a:p>
            <a:r>
              <a:rPr lang="es-ES" sz="2200" dirty="0"/>
              <a:t>–	Terapia por sueño (</a:t>
            </a:r>
            <a:r>
              <a:rPr lang="es-ES" sz="2200" i="1" dirty="0" err="1"/>
              <a:t>Klaesi</a:t>
            </a:r>
            <a:r>
              <a:rPr lang="es-ES" sz="2200" dirty="0"/>
              <a:t>): 1922.</a:t>
            </a:r>
          </a:p>
          <a:p>
            <a:r>
              <a:rPr lang="es-ES" sz="2200" dirty="0"/>
              <a:t>–	</a:t>
            </a:r>
            <a:r>
              <a:rPr lang="es-ES" sz="2200" b="1" dirty="0"/>
              <a:t>Coma </a:t>
            </a:r>
            <a:r>
              <a:rPr lang="es-ES" sz="2200" b="1" dirty="0" err="1"/>
              <a:t>insulínico</a:t>
            </a:r>
            <a:r>
              <a:rPr lang="es-ES" sz="2200" b="1" dirty="0"/>
              <a:t> (</a:t>
            </a:r>
            <a:r>
              <a:rPr lang="es-ES" sz="2200" b="1" i="1" dirty="0" err="1"/>
              <a:t>Sakel</a:t>
            </a:r>
            <a:r>
              <a:rPr lang="es-ES" sz="2200" b="1" dirty="0"/>
              <a:t>): 1933</a:t>
            </a:r>
            <a:r>
              <a:rPr lang="es-ES" sz="2200" dirty="0"/>
              <a:t>. ----------------------------(Cura de </a:t>
            </a:r>
            <a:r>
              <a:rPr lang="es-ES" sz="2200" dirty="0" err="1"/>
              <a:t>Sakel</a:t>
            </a:r>
            <a:r>
              <a:rPr lang="es-ES" sz="2200" dirty="0"/>
              <a:t>)</a:t>
            </a:r>
          </a:p>
          <a:p>
            <a:r>
              <a:rPr lang="es-ES" sz="2200" dirty="0"/>
              <a:t>–	Anfetamina (</a:t>
            </a:r>
            <a:r>
              <a:rPr lang="es-ES" sz="2200" i="1" dirty="0" err="1"/>
              <a:t>Bloomberg</a:t>
            </a:r>
            <a:r>
              <a:rPr lang="es-ES" sz="2200" dirty="0"/>
              <a:t>): 1935.</a:t>
            </a:r>
          </a:p>
          <a:p>
            <a:r>
              <a:rPr lang="es-ES" sz="2200" dirty="0"/>
              <a:t>–	</a:t>
            </a:r>
            <a:r>
              <a:rPr lang="es-ES" sz="2200" b="1" dirty="0"/>
              <a:t>Lobotomía (</a:t>
            </a:r>
            <a:r>
              <a:rPr lang="es-ES" sz="2200" b="1" i="1" dirty="0" err="1"/>
              <a:t>Moniz</a:t>
            </a:r>
            <a:r>
              <a:rPr lang="es-ES" sz="2200" b="1" dirty="0"/>
              <a:t>): 1935.</a:t>
            </a:r>
          </a:p>
          <a:p>
            <a:r>
              <a:rPr lang="es-ES" sz="2200" b="1" dirty="0"/>
              <a:t>–	</a:t>
            </a:r>
            <a:r>
              <a:rPr lang="es-ES" sz="2200" b="1" dirty="0" err="1"/>
              <a:t>Convulsoterapia</a:t>
            </a:r>
            <a:r>
              <a:rPr lang="es-ES" sz="2200" b="1" dirty="0"/>
              <a:t> por fármacos (</a:t>
            </a:r>
            <a:r>
              <a:rPr lang="es-ES" sz="2200" b="1" i="1" dirty="0" err="1"/>
              <a:t>Meduna</a:t>
            </a:r>
            <a:r>
              <a:rPr lang="es-ES" sz="2200" dirty="0"/>
              <a:t>): 1935. --------(Shock </a:t>
            </a:r>
            <a:r>
              <a:rPr lang="es-ES" sz="2200" dirty="0" err="1"/>
              <a:t>cardiazólico</a:t>
            </a:r>
            <a:r>
              <a:rPr lang="es-ES" sz="2200" dirty="0"/>
              <a:t>)</a:t>
            </a:r>
          </a:p>
          <a:p>
            <a:r>
              <a:rPr lang="es-ES" sz="2200" dirty="0"/>
              <a:t>–	</a:t>
            </a:r>
            <a:r>
              <a:rPr lang="es-ES" sz="2200" b="1" dirty="0"/>
              <a:t>Terapia </a:t>
            </a:r>
            <a:r>
              <a:rPr lang="es-ES" sz="2200" b="1" dirty="0" err="1"/>
              <a:t>electroconvulsiva</a:t>
            </a:r>
            <a:r>
              <a:rPr lang="es-ES" sz="2200" b="1" dirty="0"/>
              <a:t> (</a:t>
            </a:r>
            <a:r>
              <a:rPr lang="es-ES" sz="2200" b="1" i="1" dirty="0" err="1"/>
              <a:t>Cerletti</a:t>
            </a:r>
            <a:r>
              <a:rPr lang="es-ES" sz="2200" b="1" i="1" dirty="0"/>
              <a:t> y </a:t>
            </a:r>
            <a:r>
              <a:rPr lang="es-ES" sz="2200" b="1" i="1" dirty="0" err="1"/>
              <a:t>Bini</a:t>
            </a:r>
            <a:r>
              <a:rPr lang="es-ES" sz="2200" dirty="0"/>
              <a:t>): 1938.</a:t>
            </a:r>
          </a:p>
          <a:p>
            <a:r>
              <a:rPr lang="es-ES" sz="2200" dirty="0"/>
              <a:t>–	</a:t>
            </a:r>
            <a:r>
              <a:rPr lang="es-ES" sz="2200" dirty="0" err="1"/>
              <a:t>Cloropromacina</a:t>
            </a:r>
            <a:r>
              <a:rPr lang="es-ES" sz="2200" dirty="0"/>
              <a:t> (</a:t>
            </a:r>
            <a:r>
              <a:rPr lang="es-ES" sz="2200" i="1" dirty="0" err="1"/>
              <a:t>Delay</a:t>
            </a:r>
            <a:r>
              <a:rPr lang="es-ES" sz="2200" dirty="0"/>
              <a:t>): 1952.</a:t>
            </a:r>
          </a:p>
          <a:p>
            <a:pPr marL="0" indent="0">
              <a:buNone/>
            </a:pPr>
            <a:r>
              <a:rPr lang="es-ES" sz="2200" dirty="0"/>
              <a:t> 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8230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Rectángulo redondeado 4"/>
          <p:cNvSpPr/>
          <p:nvPr/>
        </p:nvSpPr>
        <p:spPr>
          <a:xfrm>
            <a:off x="1410788" y="170951"/>
            <a:ext cx="9196251" cy="9655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u="sng" dirty="0" smtClean="0">
                <a:solidFill>
                  <a:schemeClr val="tx1"/>
                </a:solidFill>
              </a:rPr>
              <a:t>Malarioterapia (Piretoterapia)</a:t>
            </a:r>
            <a:endParaRPr lang="es-ES" sz="3200" b="1" dirty="0">
              <a:solidFill>
                <a:schemeClr val="tx1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1031966" y="2276980"/>
            <a:ext cx="9862457" cy="44242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b="1" dirty="0" smtClean="0">
                <a:solidFill>
                  <a:schemeClr val="tx1"/>
                </a:solidFill>
              </a:rPr>
              <a:t>Hipertermia </a:t>
            </a:r>
            <a:r>
              <a:rPr lang="es-ES" sz="2400" b="1" dirty="0">
                <a:solidFill>
                  <a:schemeClr val="tx1"/>
                </a:solidFill>
              </a:rPr>
              <a:t>provocada con fines terapéuticos, fue propuesta por Wagner von </a:t>
            </a:r>
            <a:r>
              <a:rPr lang="es-ES" sz="2400" b="1" dirty="0" err="1">
                <a:solidFill>
                  <a:schemeClr val="tx1"/>
                </a:solidFill>
              </a:rPr>
              <a:t>Jaureg</a:t>
            </a:r>
            <a:r>
              <a:rPr lang="es-ES" sz="2400" b="1" dirty="0">
                <a:solidFill>
                  <a:schemeClr val="tx1"/>
                </a:solidFill>
              </a:rPr>
              <a:t> y aplicada por 1ra vez en 1917 en enfermos con parálisis general progresiva con la convicción de que con la elevación de la temperatura constituía un shock orgánico y psíquico de suficiente envergadura para devolver el equilibrio en algunos trastornos mentales.</a:t>
            </a:r>
          </a:p>
        </p:txBody>
      </p:sp>
      <p:sp>
        <p:nvSpPr>
          <p:cNvPr id="7" name="Flecha abajo 6"/>
          <p:cNvSpPr/>
          <p:nvPr/>
        </p:nvSpPr>
        <p:spPr>
          <a:xfrm>
            <a:off x="5440680" y="129857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9698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6754" y="1825624"/>
            <a:ext cx="11887200" cy="5123815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1436914" y="0"/>
            <a:ext cx="10241279" cy="692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u="sng" dirty="0">
                <a:solidFill>
                  <a:schemeClr val="tx1"/>
                </a:solidFill>
              </a:rPr>
              <a:t>Insulina </a:t>
            </a:r>
            <a:r>
              <a:rPr lang="es-ES" sz="3600" b="1" u="sng" dirty="0" err="1">
                <a:solidFill>
                  <a:schemeClr val="tx1"/>
                </a:solidFill>
              </a:rPr>
              <a:t>Subcomatosa</a:t>
            </a:r>
            <a:endParaRPr lang="es-ES" sz="3600" dirty="0">
              <a:solidFill>
                <a:schemeClr val="tx1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156754" y="827267"/>
            <a:ext cx="3814355" cy="60307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b="1" i="1" dirty="0" err="1">
                <a:solidFill>
                  <a:schemeClr val="tx1"/>
                </a:solidFill>
              </a:rPr>
              <a:t>Steck</a:t>
            </a:r>
            <a:r>
              <a:rPr lang="es-ES" sz="2000" dirty="0">
                <a:solidFill>
                  <a:schemeClr val="tx1"/>
                </a:solidFill>
              </a:rPr>
              <a:t> utilizó la insulina en el tratamiento de la desintoxicación de los morfinómanos y apreció que cuando dicha drogadicción era sintomática de esquizofrenia, la enfermedad subyacente mejoraba en algún grado durante el tratamiento y que este resultado era más significativo cuando la dosis aumentaba y se llegaba a niveles </a:t>
            </a:r>
            <a:r>
              <a:rPr lang="es-ES" sz="2000" dirty="0" err="1">
                <a:solidFill>
                  <a:schemeClr val="tx1"/>
                </a:solidFill>
              </a:rPr>
              <a:t>precomatosos</a:t>
            </a: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4493623" y="827267"/>
            <a:ext cx="3605348" cy="59262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dirty="0">
                <a:solidFill>
                  <a:schemeClr val="tx1"/>
                </a:solidFill>
              </a:rPr>
              <a:t>La insulina </a:t>
            </a:r>
            <a:r>
              <a:rPr lang="es-ES" sz="2400" dirty="0" err="1">
                <a:solidFill>
                  <a:schemeClr val="tx1"/>
                </a:solidFill>
              </a:rPr>
              <a:t>subcomatosa</a:t>
            </a:r>
            <a:r>
              <a:rPr lang="es-ES" sz="2400" dirty="0">
                <a:solidFill>
                  <a:schemeClr val="tx1"/>
                </a:solidFill>
              </a:rPr>
              <a:t> o insulina modificada se utiliza con mayor frecuencia y se considera un recurso en la neurosis de ansiedad y también en algunos cuadros </a:t>
            </a:r>
            <a:r>
              <a:rPr lang="es-ES" sz="2400" dirty="0" smtClean="0">
                <a:solidFill>
                  <a:schemeClr val="tx1"/>
                </a:solidFill>
              </a:rPr>
              <a:t>obsesivos.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8621485" y="827267"/>
            <a:ext cx="3213464" cy="59262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dirty="0">
                <a:solidFill>
                  <a:schemeClr val="tx1"/>
                </a:solidFill>
              </a:rPr>
              <a:t>En esta modalidad terapéutica el paciente recibe dosis diarias progresivas hasta llegar a 40 </a:t>
            </a:r>
            <a:r>
              <a:rPr lang="es-ES" sz="2000" dirty="0" err="1">
                <a:solidFill>
                  <a:schemeClr val="tx1"/>
                </a:solidFill>
              </a:rPr>
              <a:t>ó</a:t>
            </a:r>
            <a:r>
              <a:rPr lang="es-ES" sz="2000" dirty="0">
                <a:solidFill>
                  <a:schemeClr val="tx1"/>
                </a:solidFill>
              </a:rPr>
              <a:t> 50 unidades, con las que se produce una importante liberación vegetativa, sobre todo de tipo parasimpático. </a:t>
            </a:r>
            <a:endParaRPr lang="es-ES" sz="2000" dirty="0" smtClean="0">
              <a:solidFill>
                <a:schemeClr val="tx1"/>
              </a:solidFill>
            </a:endParaRPr>
          </a:p>
          <a:p>
            <a:r>
              <a:rPr lang="es-ES" sz="2000" dirty="0" smtClean="0">
                <a:solidFill>
                  <a:schemeClr val="tx1"/>
                </a:solidFill>
              </a:rPr>
              <a:t>Este </a:t>
            </a:r>
            <a:r>
              <a:rPr lang="es-ES" sz="2000" dirty="0">
                <a:solidFill>
                  <a:schemeClr val="tx1"/>
                </a:solidFill>
              </a:rPr>
              <a:t>tratamiento puede utilizarse con pacientes en hospitalización parcial o total.</a:t>
            </a:r>
          </a:p>
          <a:p>
            <a:r>
              <a:rPr lang="es-ES" sz="2000" dirty="0">
                <a:solidFill>
                  <a:schemeClr val="tx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7077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2"/>
            <a:ext cx="11991703" cy="640080"/>
          </a:xfrm>
        </p:spPr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26125" y="1110343"/>
            <a:ext cx="11991702" cy="5747658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4" name="Elipse 3"/>
          <p:cNvSpPr/>
          <p:nvPr/>
        </p:nvSpPr>
        <p:spPr>
          <a:xfrm>
            <a:off x="1123406" y="1"/>
            <a:ext cx="9692640" cy="64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u="sng" dirty="0" smtClean="0">
                <a:solidFill>
                  <a:schemeClr val="tx1"/>
                </a:solidFill>
              </a:rPr>
              <a:t>COMA INSULÍNICO (CURA DE SAKEL)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-431073" y="542108"/>
            <a:ext cx="6805747" cy="2501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i="1" dirty="0" err="1">
                <a:solidFill>
                  <a:schemeClr val="tx1"/>
                </a:solidFill>
              </a:rPr>
              <a:t>Sakel</a:t>
            </a:r>
            <a:r>
              <a:rPr lang="es-ES" sz="2000" b="1" dirty="0">
                <a:solidFill>
                  <a:schemeClr val="tx1"/>
                </a:solidFill>
              </a:rPr>
              <a:t>, en 1933, </a:t>
            </a:r>
            <a:r>
              <a:rPr lang="es-ES" dirty="0">
                <a:solidFill>
                  <a:schemeClr val="tx1"/>
                </a:solidFill>
              </a:rPr>
              <a:t>tomando como punto de partida estas observaciones y con su genial capacidad creadora, presentó en un evento internacional su tratamiento de la esquizofrenia por coma </a:t>
            </a:r>
            <a:r>
              <a:rPr lang="es-ES" dirty="0" err="1">
                <a:solidFill>
                  <a:schemeClr val="tx1"/>
                </a:solidFill>
              </a:rPr>
              <a:t>insulínico</a:t>
            </a:r>
            <a:r>
              <a:rPr lang="es-ES" dirty="0">
                <a:solidFill>
                  <a:schemeClr val="tx1"/>
                </a:solidFill>
              </a:rPr>
              <a:t>, y éste fue realmente el primer aporte de gran significación para el enfrentamiento de dicha afección.</a:t>
            </a:r>
          </a:p>
        </p:txBody>
      </p:sp>
      <p:sp>
        <p:nvSpPr>
          <p:cNvPr id="6" name="Elipse 5"/>
          <p:cNvSpPr/>
          <p:nvPr/>
        </p:nvSpPr>
        <p:spPr>
          <a:xfrm>
            <a:off x="6753497" y="640081"/>
            <a:ext cx="5438502" cy="20378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>
                <a:solidFill>
                  <a:schemeClr val="tx1"/>
                </a:solidFill>
              </a:rPr>
              <a:t>Por muchos años, y aun después del descubrimiento del electrochoque, la insulina de </a:t>
            </a:r>
            <a:r>
              <a:rPr lang="es-ES" i="1" dirty="0" err="1">
                <a:solidFill>
                  <a:schemeClr val="tx1"/>
                </a:solidFill>
              </a:rPr>
              <a:t>Sakel</a:t>
            </a:r>
            <a:r>
              <a:rPr lang="es-ES" dirty="0">
                <a:solidFill>
                  <a:schemeClr val="tx1"/>
                </a:solidFill>
              </a:rPr>
              <a:t> fue el tratamiento más efectivo para la esquizofrenia</a:t>
            </a:r>
          </a:p>
        </p:txBody>
      </p:sp>
      <p:sp>
        <p:nvSpPr>
          <p:cNvPr id="7" name="Elipse 6"/>
          <p:cNvSpPr/>
          <p:nvPr/>
        </p:nvSpPr>
        <p:spPr>
          <a:xfrm>
            <a:off x="2573383" y="2677886"/>
            <a:ext cx="8856617" cy="192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>
                <a:solidFill>
                  <a:schemeClr val="tx1"/>
                </a:solidFill>
              </a:rPr>
              <a:t>Existían </a:t>
            </a:r>
            <a:r>
              <a:rPr lang="es-ES" dirty="0">
                <a:solidFill>
                  <a:schemeClr val="tx1"/>
                </a:solidFill>
              </a:rPr>
              <a:t>limitaciones determinadas por el riesgo </a:t>
            </a:r>
            <a:r>
              <a:rPr lang="es-ES" dirty="0" smtClean="0">
                <a:solidFill>
                  <a:schemeClr val="tx1"/>
                </a:solidFill>
              </a:rPr>
              <a:t>que </a:t>
            </a:r>
            <a:r>
              <a:rPr lang="es-ES" dirty="0">
                <a:solidFill>
                  <a:schemeClr val="tx1"/>
                </a:solidFill>
              </a:rPr>
              <a:t>implicaba la permanencia del enfermo en coma de nivel profundo hasta la </a:t>
            </a:r>
            <a:r>
              <a:rPr lang="es-ES" b="1" dirty="0">
                <a:solidFill>
                  <a:schemeClr val="tx1"/>
                </a:solidFill>
              </a:rPr>
              <a:t>pérdida del reflejo </a:t>
            </a:r>
            <a:r>
              <a:rPr lang="es-ES" b="1" dirty="0" err="1">
                <a:solidFill>
                  <a:schemeClr val="tx1"/>
                </a:solidFill>
              </a:rPr>
              <a:t>supraorbitario</a:t>
            </a:r>
            <a:r>
              <a:rPr lang="es-ES" b="1" dirty="0">
                <a:solidFill>
                  <a:schemeClr val="tx1"/>
                </a:solidFill>
              </a:rPr>
              <a:t> y corneal</a:t>
            </a:r>
            <a:r>
              <a:rPr lang="es-ES" dirty="0">
                <a:solidFill>
                  <a:schemeClr val="tx1"/>
                </a:solidFill>
              </a:rPr>
              <a:t>, y por la reducción de la efectividad del método cuando el enfermo iniciaba el tratamiento luego de un año de instalada la enfermedad.</a:t>
            </a:r>
          </a:p>
        </p:txBody>
      </p:sp>
      <p:sp>
        <p:nvSpPr>
          <p:cNvPr id="8" name="Elipse 7"/>
          <p:cNvSpPr/>
          <p:nvPr/>
        </p:nvSpPr>
        <p:spPr>
          <a:xfrm>
            <a:off x="0" y="4415242"/>
            <a:ext cx="6296297" cy="24427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>
                <a:solidFill>
                  <a:schemeClr val="tx1"/>
                </a:solidFill>
              </a:rPr>
              <a:t>Este </a:t>
            </a:r>
            <a:r>
              <a:rPr lang="es-ES" dirty="0">
                <a:solidFill>
                  <a:schemeClr val="tx1"/>
                </a:solidFill>
              </a:rPr>
              <a:t>tratamiento era específico para la esquizofrenia de forma </a:t>
            </a:r>
            <a:r>
              <a:rPr lang="es-ES" dirty="0" smtClean="0">
                <a:solidFill>
                  <a:schemeClr val="tx1"/>
                </a:solidFill>
              </a:rPr>
              <a:t>paranoide( </a:t>
            </a:r>
            <a:r>
              <a:rPr lang="es-ES" dirty="0">
                <a:solidFill>
                  <a:schemeClr val="tx1"/>
                </a:solidFill>
              </a:rPr>
              <a:t>60 % de todas las </a:t>
            </a:r>
            <a:r>
              <a:rPr lang="es-ES" dirty="0" smtClean="0">
                <a:solidFill>
                  <a:schemeClr val="tx1"/>
                </a:solidFill>
              </a:rPr>
              <a:t>esquizofrenias)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6374674" y="4415242"/>
            <a:ext cx="5643155" cy="24427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>
                <a:solidFill>
                  <a:schemeClr val="tx1"/>
                </a:solidFill>
              </a:rPr>
              <a:t>En </a:t>
            </a:r>
            <a:r>
              <a:rPr lang="es-ES" dirty="0">
                <a:solidFill>
                  <a:schemeClr val="tx1"/>
                </a:solidFill>
              </a:rPr>
              <a:t>algunos países </a:t>
            </a:r>
            <a:r>
              <a:rPr lang="es-ES" dirty="0" smtClean="0">
                <a:solidFill>
                  <a:schemeClr val="tx1"/>
                </a:solidFill>
              </a:rPr>
              <a:t>todavía </a:t>
            </a:r>
            <a:r>
              <a:rPr lang="es-ES" dirty="0">
                <a:solidFill>
                  <a:schemeClr val="tx1"/>
                </a:solidFill>
              </a:rPr>
              <a:t>un recurso de primera línea en el tratamiento de la esquizofrenia paranoide, </a:t>
            </a:r>
            <a:endParaRPr lang="es-ES" dirty="0" smtClean="0">
              <a:solidFill>
                <a:schemeClr val="tx1"/>
              </a:solidFill>
            </a:endParaRPr>
          </a:p>
          <a:p>
            <a:r>
              <a:rPr lang="es-ES" b="1" dirty="0" smtClean="0">
                <a:solidFill>
                  <a:schemeClr val="tx1"/>
                </a:solidFill>
              </a:rPr>
              <a:t>su </a:t>
            </a:r>
            <a:r>
              <a:rPr lang="es-ES" b="1" dirty="0">
                <a:solidFill>
                  <a:schemeClr val="tx1"/>
                </a:solidFill>
              </a:rPr>
              <a:t>utilización en nuestro medio ha disminuido grandemente luego del desarrollo de la psicofarmacoterapia</a:t>
            </a:r>
          </a:p>
        </p:txBody>
      </p:sp>
    </p:spTree>
    <p:extLst>
      <p:ext uri="{BB962C8B-B14F-4D97-AF65-F5344CB8AC3E}">
        <p14:creationId xmlns:p14="http://schemas.microsoft.com/office/powerpoint/2010/main" val="2394402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9006" y="1"/>
            <a:ext cx="11144794" cy="1219153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" y="1384662"/>
            <a:ext cx="12030890" cy="5355771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4" name="Elipse 3"/>
          <p:cNvSpPr/>
          <p:nvPr/>
        </p:nvSpPr>
        <p:spPr>
          <a:xfrm>
            <a:off x="431074" y="0"/>
            <a:ext cx="10776857" cy="12191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u="sng" dirty="0" smtClean="0">
                <a:solidFill>
                  <a:schemeClr val="tx1"/>
                </a:solidFill>
              </a:rPr>
              <a:t>CONVULSOTERAPÍA POR FÁRMACOS </a:t>
            </a:r>
          </a:p>
          <a:p>
            <a:r>
              <a:rPr lang="es-ES" sz="2800" i="1" dirty="0" smtClean="0">
                <a:solidFill>
                  <a:schemeClr val="tx1"/>
                </a:solidFill>
              </a:rPr>
              <a:t>VON MEDUNA </a:t>
            </a:r>
            <a:r>
              <a:rPr lang="es-ES" sz="1600" i="1" dirty="0" smtClean="0">
                <a:solidFill>
                  <a:schemeClr val="tx1"/>
                </a:solidFill>
              </a:rPr>
              <a:t>(</a:t>
            </a:r>
            <a:r>
              <a:rPr lang="es-ES" sz="1600" dirty="0" smtClean="0">
                <a:solidFill>
                  <a:schemeClr val="tx1"/>
                </a:solidFill>
              </a:rPr>
              <a:t>PSIQUIATRA HÚNGARO)</a:t>
            </a:r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0" y="1219154"/>
            <a:ext cx="4820193" cy="13716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>
                <a:solidFill>
                  <a:schemeClr val="tx1"/>
                </a:solidFill>
              </a:rPr>
              <a:t>Inició </a:t>
            </a:r>
            <a:r>
              <a:rPr lang="es-ES" dirty="0">
                <a:solidFill>
                  <a:schemeClr val="tx1"/>
                </a:solidFill>
              </a:rPr>
              <a:t>la terapia </a:t>
            </a:r>
            <a:r>
              <a:rPr lang="es-ES" dirty="0" err="1">
                <a:solidFill>
                  <a:schemeClr val="tx1"/>
                </a:solidFill>
              </a:rPr>
              <a:t>convulsivante</a:t>
            </a:r>
            <a:r>
              <a:rPr lang="es-ES" dirty="0">
                <a:solidFill>
                  <a:schemeClr val="tx1"/>
                </a:solidFill>
              </a:rPr>
              <a:t> mediante la utilización de fármacos que disminuían el umbral convulsivo (estricnina, tebaína, cafeína).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715395" y="1256119"/>
            <a:ext cx="5119553" cy="1334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>
                <a:solidFill>
                  <a:schemeClr val="tx1"/>
                </a:solidFill>
              </a:rPr>
              <a:t>Luego utiliza el Alcanfor con resultados favorables.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3566160" y="2590754"/>
            <a:ext cx="4572000" cy="16416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>
                <a:solidFill>
                  <a:schemeClr val="tx1"/>
                </a:solidFill>
              </a:rPr>
              <a:t>Más adelante lo sustituye por un derivado sintético llamado </a:t>
            </a:r>
            <a:r>
              <a:rPr lang="es-ES" dirty="0" err="1">
                <a:solidFill>
                  <a:schemeClr val="tx1"/>
                </a:solidFill>
              </a:rPr>
              <a:t>Cardiazol</a:t>
            </a:r>
            <a:r>
              <a:rPr lang="es-ES" dirty="0">
                <a:solidFill>
                  <a:schemeClr val="tx1"/>
                </a:solidFill>
              </a:rPr>
              <a:t> que administrado por vía </a:t>
            </a:r>
            <a:r>
              <a:rPr lang="es-ES" dirty="0" err="1">
                <a:solidFill>
                  <a:schemeClr val="tx1"/>
                </a:solidFill>
              </a:rPr>
              <a:t>e.v</a:t>
            </a:r>
            <a:r>
              <a:rPr lang="es-ES" dirty="0">
                <a:solidFill>
                  <a:schemeClr val="tx1"/>
                </a:solidFill>
              </a:rPr>
              <a:t>. desencadena una crisis epiléptica generalizada.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431073" y="4232366"/>
            <a:ext cx="11142617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dirty="0">
                <a:solidFill>
                  <a:schemeClr val="tx1"/>
                </a:solidFill>
              </a:rPr>
              <a:t>S</a:t>
            </a:r>
            <a:r>
              <a:rPr lang="es-ES" sz="2000" dirty="0" smtClean="0">
                <a:solidFill>
                  <a:schemeClr val="tx1"/>
                </a:solidFill>
              </a:rPr>
              <a:t>e </a:t>
            </a:r>
            <a:r>
              <a:rPr lang="es-ES" sz="2000" dirty="0">
                <a:solidFill>
                  <a:schemeClr val="tx1"/>
                </a:solidFill>
              </a:rPr>
              <a:t>evidenció con alguna frecuencia el medicamento administrado no </a:t>
            </a:r>
            <a:r>
              <a:rPr lang="es-ES" sz="2000" b="1" dirty="0">
                <a:solidFill>
                  <a:schemeClr val="tx1"/>
                </a:solidFill>
              </a:rPr>
              <a:t>era eficaz para la determinación de la crisis convulsiva</a:t>
            </a:r>
            <a:r>
              <a:rPr lang="es-ES" sz="2000" dirty="0">
                <a:solidFill>
                  <a:schemeClr val="tx1"/>
                </a:solidFill>
              </a:rPr>
              <a:t> y en lugar de los efectos favorables de ésta, se producía, contrariamente, </a:t>
            </a:r>
            <a:r>
              <a:rPr lang="es-ES" sz="2000" b="1" dirty="0">
                <a:solidFill>
                  <a:schemeClr val="tx1"/>
                </a:solidFill>
              </a:rPr>
              <a:t>una notable ans</a:t>
            </a:r>
            <a:r>
              <a:rPr lang="es-ES" sz="2000" dirty="0">
                <a:solidFill>
                  <a:schemeClr val="tx1"/>
                </a:solidFill>
              </a:rPr>
              <a:t>iedad, sin embargo fue útil en las fases depresivas de la </a:t>
            </a:r>
            <a:r>
              <a:rPr lang="es-ES" sz="2000" dirty="0" smtClean="0">
                <a:solidFill>
                  <a:schemeClr val="tx1"/>
                </a:solidFill>
              </a:rPr>
              <a:t>TRASTORNO AFECTIVO BIPOLAR (PMD) </a:t>
            </a:r>
            <a:r>
              <a:rPr lang="es-ES" sz="2000" dirty="0">
                <a:solidFill>
                  <a:schemeClr val="tx1"/>
                </a:solidFill>
              </a:rPr>
              <a:t>y en la forma catatónica de las esquizofrenias.</a:t>
            </a:r>
          </a:p>
          <a:p>
            <a:r>
              <a:rPr lang="es-E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36533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04503"/>
            <a:ext cx="12192000" cy="1690688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165463" y="1795191"/>
            <a:ext cx="12192000" cy="5421085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4" name="Elipse 3"/>
          <p:cNvSpPr/>
          <p:nvPr/>
        </p:nvSpPr>
        <p:spPr>
          <a:xfrm>
            <a:off x="522513" y="1"/>
            <a:ext cx="11129555" cy="15152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u="sng" dirty="0" smtClean="0">
                <a:solidFill>
                  <a:schemeClr val="tx1"/>
                </a:solidFill>
              </a:rPr>
              <a:t>Lobotomía</a:t>
            </a: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 Destrucción </a:t>
            </a:r>
            <a:r>
              <a:rPr lang="es-ES" dirty="0">
                <a:solidFill>
                  <a:schemeClr val="tx1"/>
                </a:solidFill>
              </a:rPr>
              <a:t>o extirpación de los lóbulos prefrontales de la corteza </a:t>
            </a:r>
            <a:r>
              <a:rPr lang="es-ES" dirty="0" smtClean="0">
                <a:solidFill>
                  <a:schemeClr val="tx1"/>
                </a:solidFill>
              </a:rPr>
              <a:t>cerebral</a:t>
            </a:r>
          </a:p>
          <a:p>
            <a:r>
              <a:rPr lang="es-ES" b="1" dirty="0" smtClean="0">
                <a:solidFill>
                  <a:schemeClr val="tx1"/>
                </a:solidFill>
              </a:rPr>
              <a:t>Psiquiatra </a:t>
            </a:r>
            <a:r>
              <a:rPr lang="es-ES" b="1" dirty="0">
                <a:solidFill>
                  <a:schemeClr val="tx1"/>
                </a:solidFill>
              </a:rPr>
              <a:t>portugués Antonio </a:t>
            </a:r>
            <a:r>
              <a:rPr lang="es-ES" b="1" dirty="0" err="1">
                <a:solidFill>
                  <a:schemeClr val="tx1"/>
                </a:solidFill>
              </a:rPr>
              <a:t>Egas</a:t>
            </a:r>
            <a:r>
              <a:rPr lang="es-ES" b="1" dirty="0">
                <a:solidFill>
                  <a:schemeClr val="tx1"/>
                </a:solidFill>
              </a:rPr>
              <a:t> </a:t>
            </a:r>
            <a:r>
              <a:rPr lang="es-ES" b="1" dirty="0" err="1">
                <a:solidFill>
                  <a:schemeClr val="tx1"/>
                </a:solidFill>
              </a:rPr>
              <a:t>Moniz</a:t>
            </a:r>
            <a:r>
              <a:rPr lang="es-ES" b="1" dirty="0">
                <a:solidFill>
                  <a:schemeClr val="tx1"/>
                </a:solidFill>
              </a:rPr>
              <a:t> en 1936 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 Para </a:t>
            </a:r>
            <a:r>
              <a:rPr lang="es-ES" dirty="0">
                <a:solidFill>
                  <a:schemeClr val="tx1"/>
                </a:solidFill>
              </a:rPr>
              <a:t>controlar la conducta agresiva o violenta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-1" y="1306287"/>
            <a:ext cx="2420984" cy="39449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dirty="0" smtClean="0">
                <a:solidFill>
                  <a:schemeClr val="tx1"/>
                </a:solidFill>
              </a:rPr>
              <a:t>Trabajo </a:t>
            </a:r>
            <a:r>
              <a:rPr lang="es-ES" sz="2000" dirty="0">
                <a:solidFill>
                  <a:schemeClr val="tx1"/>
                </a:solidFill>
              </a:rPr>
              <a:t>por el cual </a:t>
            </a:r>
            <a:r>
              <a:rPr lang="es-ES" sz="2000" dirty="0" err="1">
                <a:solidFill>
                  <a:schemeClr val="tx1"/>
                </a:solidFill>
              </a:rPr>
              <a:t>Moniz</a:t>
            </a:r>
            <a:r>
              <a:rPr lang="es-ES" sz="2000" dirty="0">
                <a:solidFill>
                  <a:schemeClr val="tx1"/>
                </a:solidFill>
              </a:rPr>
              <a:t> recibió el Premio Nobel de Fisiología y Medicina en 1949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2586446" y="1515292"/>
            <a:ext cx="2947851" cy="37359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dirty="0">
                <a:solidFill>
                  <a:schemeClr val="tx1"/>
                </a:solidFill>
              </a:rPr>
              <a:t>El procedimiento original fue modificado en 1937 para incluir la sección de casi todos los tractos nerviosos que conectaban los lóbulos prefrontales con el resto del cerebro</a:t>
            </a:r>
            <a:r>
              <a:rPr lang="es-ES" dirty="0"/>
              <a:t>. 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5812971" y="1619794"/>
            <a:ext cx="2952206" cy="38927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>
                <a:solidFill>
                  <a:schemeClr val="tx1"/>
                </a:solidFill>
              </a:rPr>
              <a:t>La </a:t>
            </a:r>
            <a:r>
              <a:rPr lang="es-ES" dirty="0">
                <a:solidFill>
                  <a:schemeClr val="tx1"/>
                </a:solidFill>
              </a:rPr>
              <a:t>operación fue acogida como un avance muy importante en el tratamiento de pacientes con una enfermedad emocional grave, a finales de la década de 1940 los médicos se dieron cuenta de que la lobotomía transformaba a los pacientes en sujetos inertes y desprovistos de toda iniciativa</a:t>
            </a:r>
            <a:r>
              <a:rPr lang="es-ES" dirty="0"/>
              <a:t>.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9117874" y="1306286"/>
            <a:ext cx="2795452" cy="40756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>
                <a:solidFill>
                  <a:schemeClr val="tx1"/>
                </a:solidFill>
              </a:rPr>
              <a:t>Los neurocirujanos también desarrollaron técnicas menos extensas, en las que se extirpaban ciertas zonas o se seccionaban vías cerebrales con el fin de conseguir el control de la conducta violenta o de enfermedades emocionales graves. Este conjunto de operaciones reciben el nombre de </a:t>
            </a:r>
            <a:r>
              <a:rPr lang="es-ES" i="1" dirty="0">
                <a:solidFill>
                  <a:schemeClr val="tx1"/>
                </a:solidFill>
              </a:rPr>
              <a:t>psicocirugía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966651" y="5661796"/>
            <a:ext cx="9052560" cy="1196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 smtClean="0">
                <a:solidFill>
                  <a:schemeClr val="tx1"/>
                </a:solidFill>
              </a:rPr>
              <a:t>LA EFICACIA DE DICHOS PROCEDIMIENTOS NUNCA HA SIDO EVALUADA ADECUADAMENTE Y LA INTRODUCCIÓN DE LOS FÁRMACOS ANTIPSICÓTICOS HA REDUCIDO MUCHO SU EMPLEO.</a:t>
            </a:r>
            <a:endParaRPr lang="es-E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826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9817" y="1825625"/>
            <a:ext cx="12070080" cy="5032375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4" name="Elipse 3"/>
          <p:cNvSpPr/>
          <p:nvPr/>
        </p:nvSpPr>
        <p:spPr>
          <a:xfrm>
            <a:off x="1933303" y="1"/>
            <a:ext cx="866067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u="sng" dirty="0" smtClean="0">
                <a:solidFill>
                  <a:schemeClr val="tx1"/>
                </a:solidFill>
              </a:rPr>
              <a:t>TERAPIA ELECTROCONVULSIVANTE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-117566" y="909071"/>
            <a:ext cx="12070080" cy="16981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>
                <a:solidFill>
                  <a:schemeClr val="tx1"/>
                </a:solidFill>
              </a:rPr>
              <a:t>La búsqueda de otros recursos más efectivos para desencadenar la convulsión llevó a </a:t>
            </a:r>
            <a:r>
              <a:rPr lang="es-ES" i="1" dirty="0" smtClean="0">
                <a:solidFill>
                  <a:schemeClr val="tx1"/>
                </a:solidFill>
              </a:rPr>
              <a:t>CERLETTI</a:t>
            </a:r>
            <a:r>
              <a:rPr lang="es-ES" dirty="0" smtClean="0">
                <a:solidFill>
                  <a:schemeClr val="tx1"/>
                </a:solidFill>
              </a:rPr>
              <a:t> (PROFESOR DE NEUROPATOLOGÍA Y PSIQUIATRÍA EN ROMA) Y </a:t>
            </a:r>
            <a:r>
              <a:rPr lang="es-ES" i="1" dirty="0" smtClean="0">
                <a:solidFill>
                  <a:schemeClr val="tx1"/>
                </a:solidFill>
              </a:rPr>
              <a:t>BINI</a:t>
            </a:r>
            <a:r>
              <a:rPr lang="es-ES" dirty="0" smtClean="0">
                <a:solidFill>
                  <a:schemeClr val="tx1"/>
                </a:solidFill>
              </a:rPr>
              <a:t> (COLABORADOR) </a:t>
            </a:r>
            <a:r>
              <a:rPr lang="es-ES" dirty="0">
                <a:solidFill>
                  <a:schemeClr val="tx1"/>
                </a:solidFill>
              </a:rPr>
              <a:t>a utilizar la corriente alterna de 60 ciclos.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287382" y="2599757"/>
            <a:ext cx="2939144" cy="4140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>
                <a:solidFill>
                  <a:schemeClr val="tx1"/>
                </a:solidFill>
              </a:rPr>
              <a:t>En 1938 aplicaron por 1ra vez el TEC a un ser </a:t>
            </a:r>
            <a:r>
              <a:rPr lang="es-ES" dirty="0" smtClean="0">
                <a:solidFill>
                  <a:schemeClr val="tx1"/>
                </a:solidFill>
              </a:rPr>
              <a:t>humano</a:t>
            </a:r>
          </a:p>
          <a:p>
            <a:r>
              <a:rPr lang="es-ES" dirty="0" err="1" smtClean="0">
                <a:solidFill>
                  <a:schemeClr val="tx1"/>
                </a:solidFill>
              </a:rPr>
              <a:t>Pcte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>
                <a:solidFill>
                  <a:schemeClr val="tx1"/>
                </a:solidFill>
              </a:rPr>
              <a:t>esquizofrénico al cual le administraron una corriente de 110 voltios por 0.5 </a:t>
            </a:r>
            <a:r>
              <a:rPr lang="es-ES" dirty="0" err="1" smtClean="0">
                <a:solidFill>
                  <a:schemeClr val="tx1"/>
                </a:solidFill>
              </a:rPr>
              <a:t>seg</a:t>
            </a:r>
            <a:endParaRPr lang="es-ES" dirty="0" smtClean="0">
              <a:solidFill>
                <a:schemeClr val="tx1"/>
              </a:solidFill>
            </a:endParaRPr>
          </a:p>
          <a:p>
            <a:r>
              <a:rPr lang="es-ES" dirty="0" smtClean="0">
                <a:solidFill>
                  <a:schemeClr val="tx1"/>
                </a:solidFill>
              </a:rPr>
              <a:t>Tras </a:t>
            </a:r>
            <a:r>
              <a:rPr lang="es-ES" dirty="0">
                <a:solidFill>
                  <a:schemeClr val="tx1"/>
                </a:solidFill>
              </a:rPr>
              <a:t>11 </a:t>
            </a:r>
            <a:r>
              <a:rPr lang="es-ES" dirty="0" err="1">
                <a:solidFill>
                  <a:schemeClr val="tx1"/>
                </a:solidFill>
              </a:rPr>
              <a:t>shockes</a:t>
            </a:r>
            <a:r>
              <a:rPr lang="es-ES" dirty="0">
                <a:solidFill>
                  <a:schemeClr val="tx1"/>
                </a:solidFill>
              </a:rPr>
              <a:t> en 2 meses el </a:t>
            </a:r>
            <a:r>
              <a:rPr lang="es-ES" dirty="0" err="1">
                <a:solidFill>
                  <a:schemeClr val="tx1"/>
                </a:solidFill>
              </a:rPr>
              <a:t>pcte</a:t>
            </a:r>
            <a:r>
              <a:rPr lang="es-ES" dirty="0">
                <a:solidFill>
                  <a:schemeClr val="tx1"/>
                </a:solidFill>
              </a:rPr>
              <a:t> evidenció una notable remisión de su cuadro.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3788228" y="2742177"/>
            <a:ext cx="4049485" cy="3998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>
                <a:solidFill>
                  <a:schemeClr val="tx1"/>
                </a:solidFill>
              </a:rPr>
              <a:t>Este equipo ha llegado a nuestros días con pocas modificaciones, y el tratamiento </a:t>
            </a:r>
            <a:r>
              <a:rPr lang="es-ES" dirty="0" err="1">
                <a:solidFill>
                  <a:schemeClr val="tx1"/>
                </a:solidFill>
              </a:rPr>
              <a:t>electroconvulsivo</a:t>
            </a:r>
            <a:r>
              <a:rPr lang="es-ES" dirty="0">
                <a:solidFill>
                  <a:schemeClr val="tx1"/>
                </a:solidFill>
              </a:rPr>
              <a:t>, perfeccionado con la aplicación de relajantes musculares y anestésicos, </a:t>
            </a:r>
            <a:endParaRPr lang="es-ES" dirty="0" smtClean="0">
              <a:solidFill>
                <a:schemeClr val="tx1"/>
              </a:solidFill>
            </a:endParaRPr>
          </a:p>
          <a:p>
            <a:endParaRPr lang="es-ES" dirty="0">
              <a:solidFill>
                <a:schemeClr val="tx1"/>
              </a:solidFill>
            </a:endParaRPr>
          </a:p>
          <a:p>
            <a:r>
              <a:rPr lang="es-ES" dirty="0">
                <a:solidFill>
                  <a:schemeClr val="tx1"/>
                </a:solidFill>
              </a:rPr>
              <a:t>R</a:t>
            </a:r>
            <a:r>
              <a:rPr lang="es-ES" dirty="0" smtClean="0">
                <a:solidFill>
                  <a:schemeClr val="tx1"/>
                </a:solidFill>
              </a:rPr>
              <a:t>ecurso </a:t>
            </a:r>
            <a:r>
              <a:rPr lang="es-ES" dirty="0">
                <a:solidFill>
                  <a:schemeClr val="tx1"/>
                </a:solidFill>
              </a:rPr>
              <a:t>de gran eficacia para el tratamiento de las</a:t>
            </a:r>
            <a:r>
              <a:rPr lang="es-ES" b="1" dirty="0">
                <a:solidFill>
                  <a:schemeClr val="tx1"/>
                </a:solidFill>
              </a:rPr>
              <a:t> depresiones profundas</a:t>
            </a:r>
            <a:r>
              <a:rPr lang="es-ES" dirty="0">
                <a:solidFill>
                  <a:schemeClr val="tx1"/>
                </a:solidFill>
              </a:rPr>
              <a:t> donde existe notable </a:t>
            </a:r>
            <a:r>
              <a:rPr lang="es-ES" b="1" dirty="0">
                <a:solidFill>
                  <a:schemeClr val="tx1"/>
                </a:solidFill>
              </a:rPr>
              <a:t>riesgo suicida.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8503920" y="2742177"/>
            <a:ext cx="3448593" cy="3998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>
                <a:solidFill>
                  <a:schemeClr val="tx1"/>
                </a:solidFill>
              </a:rPr>
              <a:t>No </a:t>
            </a:r>
            <a:r>
              <a:rPr lang="es-ES" dirty="0">
                <a:solidFill>
                  <a:schemeClr val="tx1"/>
                </a:solidFill>
              </a:rPr>
              <a:t>es el paso de la corriente, sino la </a:t>
            </a:r>
            <a:r>
              <a:rPr lang="es-ES" b="1" dirty="0">
                <a:solidFill>
                  <a:schemeClr val="tx1"/>
                </a:solidFill>
              </a:rPr>
              <a:t>convulsión</a:t>
            </a:r>
            <a:r>
              <a:rPr lang="es-ES" dirty="0">
                <a:solidFill>
                  <a:schemeClr val="tx1"/>
                </a:solidFill>
              </a:rPr>
              <a:t>, la responsable del efecto terapéutico, hasta el punto que cuando ésta no se obtiene, los resultados son desfavorables y se determinan en el paciente molestias diversas</a:t>
            </a:r>
          </a:p>
        </p:txBody>
      </p:sp>
    </p:spTree>
    <p:extLst>
      <p:ext uri="{BB962C8B-B14F-4D97-AF65-F5344CB8AC3E}">
        <p14:creationId xmlns:p14="http://schemas.microsoft.com/office/powerpoint/2010/main" val="2779550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973118"/>
            <a:ext cx="12081164" cy="5032375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4" name="Rectángulo redondeado 3"/>
          <p:cNvSpPr/>
          <p:nvPr/>
        </p:nvSpPr>
        <p:spPr>
          <a:xfrm>
            <a:off x="955958" y="1252585"/>
            <a:ext cx="10598727" cy="7608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1949—</a:t>
            </a:r>
            <a:r>
              <a:rPr lang="es-ES" sz="2400" b="1" dirty="0" smtClean="0">
                <a:solidFill>
                  <a:schemeClr val="tx1"/>
                </a:solidFill>
              </a:rPr>
              <a:t>JHON CADE DESCRIBIO LOS EFECTOS DEL LITIO PARA EL TRATAMIENTO DE LOS ENFERMOS MANIACOS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5" name="Recortar rectángulo de esquina del mismo lado 4"/>
          <p:cNvSpPr/>
          <p:nvPr/>
        </p:nvSpPr>
        <p:spPr>
          <a:xfrm>
            <a:off x="3532909" y="17427"/>
            <a:ext cx="4211782" cy="6105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SIGLO XX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955958" y="2093561"/>
            <a:ext cx="10598727" cy="6655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1952---</a:t>
            </a:r>
            <a:r>
              <a:rPr lang="es-ES" sz="2400" b="1" dirty="0" smtClean="0">
                <a:solidFill>
                  <a:schemeClr val="tx1"/>
                </a:solidFill>
              </a:rPr>
              <a:t>EL PRIMER ANTIPSICOTICO: CLORPROMAZINA EFECTIVO CONTRA LA ESQUIZOFRENIA </a:t>
            </a:r>
            <a:r>
              <a:rPr lang="es-ES" sz="2400" b="1" dirty="0" smtClean="0">
                <a:solidFill>
                  <a:srgbClr val="FF0000"/>
                </a:solidFill>
              </a:rPr>
              <a:t>CUARTA REVOLUCION DE LA PSIQUIATRIA</a:t>
            </a:r>
            <a:endParaRPr lang="es-ES" sz="2400" b="1" dirty="0">
              <a:solidFill>
                <a:srgbClr val="FF0000"/>
              </a:solidFill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955958" y="2761454"/>
            <a:ext cx="10598728" cy="7153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1958---</a:t>
            </a:r>
            <a:r>
              <a:rPr lang="es-ES" sz="2400" b="1" dirty="0" smtClean="0">
                <a:solidFill>
                  <a:schemeClr val="tx1"/>
                </a:solidFill>
              </a:rPr>
              <a:t>PERFEMEZINA,HALOPERIDOL,FLUFENAZINA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955958" y="3411339"/>
            <a:ext cx="10598727" cy="529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1965---CLOZAPINA</a:t>
            </a:r>
            <a:endParaRPr lang="es-ES" sz="2400" b="1" dirty="0">
              <a:solidFill>
                <a:srgbClr val="FF0000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955959" y="4919392"/>
            <a:ext cx="10598727" cy="7153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1992---</a:t>
            </a:r>
            <a:r>
              <a:rPr lang="es-ES" sz="2400" b="1" dirty="0" smtClean="0">
                <a:solidFill>
                  <a:schemeClr val="tx1"/>
                </a:solidFill>
              </a:rPr>
              <a:t>RISPERIDONA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955962" y="5669890"/>
            <a:ext cx="10598727" cy="6135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1997---</a:t>
            </a:r>
            <a:r>
              <a:rPr lang="es-ES" sz="2400" b="1" dirty="0" smtClean="0">
                <a:solidFill>
                  <a:schemeClr val="tx1"/>
                </a:solidFill>
              </a:rPr>
              <a:t>OLANZAPINA Y LA QUETIAPINA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955962" y="6283394"/>
            <a:ext cx="10598728" cy="5746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2000---</a:t>
            </a:r>
            <a:r>
              <a:rPr lang="es-ES" sz="2400" b="1" dirty="0" smtClean="0">
                <a:solidFill>
                  <a:schemeClr val="tx1"/>
                </a:solidFill>
              </a:rPr>
              <a:t>ZIPRASIDONA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955958" y="3983633"/>
            <a:ext cx="1059872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C" sz="2400" b="1" dirty="0" smtClean="0">
                <a:solidFill>
                  <a:srgbClr val="FF0000"/>
                </a:solidFill>
              </a:rPr>
              <a:t>1987--- </a:t>
            </a:r>
            <a:r>
              <a:rPr lang="es-EC" sz="2400" b="1" dirty="0" smtClean="0">
                <a:solidFill>
                  <a:schemeClr val="tx1"/>
                </a:solidFill>
              </a:rPr>
              <a:t>FLUOXETINA, EL PRIMER ISRS</a:t>
            </a:r>
            <a:endParaRPr lang="es-E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99599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</TotalTime>
  <Words>1040</Words>
  <Application>Microsoft Office PowerPoint</Application>
  <PresentationFormat>Panorámica</PresentationFormat>
  <Paragraphs>77</Paragraphs>
  <Slides>12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Faceta</vt:lpstr>
      <vt:lpstr>PSICOFARMOTERAPIA </vt:lpstr>
      <vt:lpstr>APARICIÓN DE LOS RECURSOS TERAPÉUTICOS BIOLÓGICOS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BIBLIOGRAFÍA BÁSICA</vt:lpstr>
      <vt:lpstr>BIBLIOGRAFÍA DE AMPLIACIÓN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PSICOFARMOTERAPIA</dc:title>
  <dc:creator>INTEL</dc:creator>
  <cp:lastModifiedBy>INTEL</cp:lastModifiedBy>
  <cp:revision>25</cp:revision>
  <dcterms:created xsi:type="dcterms:W3CDTF">2017-04-16T23:32:05Z</dcterms:created>
  <dcterms:modified xsi:type="dcterms:W3CDTF">2021-12-13T22:25:01Z</dcterms:modified>
</cp:coreProperties>
</file>