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10/13/2022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s-ES"/>
              <a:t>Haga clic en el icono para agregar una imagen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10/13/2022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10/13/2022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141410" y="3073397"/>
            <a:ext cx="4878391" cy="271780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172200" y="3073397"/>
            <a:ext cx="4875210" cy="271780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10/13/2022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ctr"/>
            <a:r>
              <a:rPr lang="es-ES" dirty="0"/>
              <a:t>Cadenas de caracteres</a:t>
            </a:r>
            <a:endParaRPr lang="en-US" dirty="0"/>
          </a:p>
        </p:txBody>
      </p:sp>
      <p:sp>
        <p:nvSpPr>
          <p:cNvPr id="3" name="Subtítulo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19992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141413" y="618518"/>
            <a:ext cx="9905998" cy="1478570"/>
          </a:xfrm>
        </p:spPr>
        <p:txBody>
          <a:bodyPr>
            <a:normAutofit/>
          </a:bodyPr>
          <a:lstStyle/>
          <a:p>
            <a:r>
              <a:rPr lang="es-ES"/>
              <a:t>Cadenas</a:t>
            </a:r>
            <a:endParaRPr lang="en-US"/>
          </a:p>
        </p:txBody>
      </p:sp>
      <p:pic>
        <p:nvPicPr>
          <p:cNvPr id="5" name="Imagen 4" descr="Diagrama&#10;&#10;Descripción generada automáticamente">
            <a:extLst>
              <a:ext uri="{FF2B5EF4-FFF2-40B4-BE49-F238E27FC236}">
                <a16:creationId xmlns:a16="http://schemas.microsoft.com/office/drawing/2014/main" id="{678DE4FF-BB37-4AED-ADFC-081C2DC5A12B}"/>
              </a:ext>
            </a:extLst>
          </p:cNvPr>
          <p:cNvPicPr>
            <a:picLocks noChangeAspect="1"/>
          </p:cNvPicPr>
          <p:nvPr/>
        </p:nvPicPr>
        <p:blipFill rotWithShape="1">
          <a:blip r:embed="rId3"/>
          <a:srcRect b="56642"/>
          <a:stretch/>
        </p:blipFill>
        <p:spPr>
          <a:xfrm>
            <a:off x="1141411" y="3388950"/>
            <a:ext cx="4689234" cy="1270723"/>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sp>
        <p:nvSpPr>
          <p:cNvPr id="3" name="Marcador de contenido 2"/>
          <p:cNvSpPr>
            <a:spLocks noGrp="1"/>
          </p:cNvSpPr>
          <p:nvPr>
            <p:ph idx="1"/>
          </p:nvPr>
        </p:nvSpPr>
        <p:spPr>
          <a:xfrm>
            <a:off x="6336727" y="741680"/>
            <a:ext cx="5103433" cy="5049521"/>
          </a:xfrm>
        </p:spPr>
        <p:txBody>
          <a:bodyPr>
            <a:normAutofit lnSpcReduction="10000"/>
          </a:bodyPr>
          <a:lstStyle/>
          <a:p>
            <a:pPr marL="0" indent="0" algn="just">
              <a:lnSpc>
                <a:spcPct val="110000"/>
              </a:lnSpc>
              <a:buNone/>
            </a:pPr>
            <a:r>
              <a:rPr lang="es-ES" sz="2000" dirty="0"/>
              <a:t>Una cadena en C++ es un conjunto de caracteres, o valores de tipo "</a:t>
            </a:r>
            <a:r>
              <a:rPr lang="es-ES" sz="2000" dirty="0" err="1"/>
              <a:t>char</a:t>
            </a:r>
            <a:r>
              <a:rPr lang="es-ES" sz="2000" dirty="0"/>
              <a:t>", terminados con el carácter nulo. Internamente se almacenan en posiciones consecutivas de memoria, no son más que </a:t>
            </a:r>
            <a:r>
              <a:rPr lang="es-ES" sz="2000" dirty="0" err="1"/>
              <a:t>arrays</a:t>
            </a:r>
            <a:r>
              <a:rPr lang="es-ES" sz="2000" dirty="0"/>
              <a:t> de caracteres, salvo que a este tipo de </a:t>
            </a:r>
            <a:r>
              <a:rPr lang="es-ES" sz="2000" dirty="0" err="1"/>
              <a:t>arrays</a:t>
            </a:r>
            <a:r>
              <a:rPr lang="es-ES" sz="2000" dirty="0"/>
              <a:t> el compilador les da un tratamiento especial. </a:t>
            </a:r>
          </a:p>
          <a:p>
            <a:pPr marL="0" indent="0" algn="just">
              <a:lnSpc>
                <a:spcPct val="110000"/>
              </a:lnSpc>
              <a:buNone/>
            </a:pPr>
            <a:r>
              <a:rPr lang="es-ES" sz="2000" dirty="0"/>
              <a:t>Se puede manipular las cadenas de caracteres de la misma manera en que manipula cualquier otro tipo de array, sin embargo, es preferible hacer uso de una librería estándar especialmente escrita para </a:t>
            </a:r>
            <a:r>
              <a:rPr lang="es-ES" sz="2000" dirty="0" err="1"/>
              <a:t>manipulacion</a:t>
            </a:r>
            <a:r>
              <a:rPr lang="es-ES" sz="2000" dirty="0"/>
              <a:t> de cadenas de caracteres, la librería </a:t>
            </a:r>
            <a:r>
              <a:rPr lang="es-ES" sz="2000" b="1" dirty="0"/>
              <a:t>&lt;</a:t>
            </a:r>
            <a:r>
              <a:rPr lang="es-ES" sz="2000" b="1" dirty="0" err="1"/>
              <a:t>string.h</a:t>
            </a:r>
            <a:r>
              <a:rPr lang="es-ES" sz="2000" b="1" dirty="0"/>
              <a:t>&gt;</a:t>
            </a:r>
            <a:r>
              <a:rPr lang="es-ES" sz="2000" dirty="0"/>
              <a:t> y que viene incluida con todo compilador de  C++. </a:t>
            </a:r>
            <a:endParaRPr lang="en-US" sz="2000" dirty="0"/>
          </a:p>
        </p:txBody>
      </p:sp>
    </p:spTree>
    <p:extLst>
      <p:ext uri="{BB962C8B-B14F-4D97-AF65-F5344CB8AC3E}">
        <p14:creationId xmlns:p14="http://schemas.microsoft.com/office/powerpoint/2010/main" val="1691567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Como declarar</a:t>
            </a:r>
            <a:endParaRPr lang="en-US" dirty="0"/>
          </a:p>
        </p:txBody>
      </p:sp>
      <p:sp>
        <p:nvSpPr>
          <p:cNvPr id="4" name="Rectangle 1"/>
          <p:cNvSpPr>
            <a:spLocks noGrp="1" noChangeArrowheads="1"/>
          </p:cNvSpPr>
          <p:nvPr>
            <p:ph idx="1"/>
          </p:nvPr>
        </p:nvSpPr>
        <p:spPr bwMode="auto">
          <a:xfrm>
            <a:off x="1141413" y="1693372"/>
            <a:ext cx="473291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dirty="0">
              <a:ln>
                <a:noFill/>
              </a:ln>
              <a:solidFill>
                <a:schemeClr val="tx1"/>
              </a:solidFill>
              <a:effectLst/>
              <a:latin typeface="Arial Unicode MS"/>
            </a:endParaRPr>
          </a:p>
          <a:p>
            <a:pPr marL="0" marR="0" lvl="0" indent="0" algn="l" defTabSz="914400" rtl="0" eaLnBrk="0" fontAlgn="base" latinLnBrk="0" hangingPunct="0">
              <a:lnSpc>
                <a:spcPct val="100000"/>
              </a:lnSpc>
              <a:spcBef>
                <a:spcPct val="0"/>
              </a:spcBef>
              <a:spcAft>
                <a:spcPct val="0"/>
              </a:spcAft>
              <a:buClrTx/>
              <a:buSzTx/>
              <a:buFontTx/>
              <a:buNone/>
              <a:tabLst/>
            </a:pPr>
            <a:r>
              <a:rPr lang="es-ES" altLang="en-US" sz="1000" dirty="0" err="1">
                <a:latin typeface="Arial Unicode MS"/>
              </a:rPr>
              <a:t>Char</a:t>
            </a:r>
            <a:r>
              <a:rPr lang="es-ES" altLang="en-US" sz="1000" dirty="0">
                <a:latin typeface="Arial Unicode MS"/>
              </a:rPr>
              <a:t> cadena [80];</a:t>
            </a:r>
            <a:endParaRPr lang="en-US" altLang="en-US" sz="1000" dirty="0">
              <a:latin typeface="Arial Unicode MS"/>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dirty="0">
              <a:ln>
                <a:noFill/>
              </a:ln>
              <a:solidFill>
                <a:schemeClr val="tx1"/>
              </a:solidFill>
              <a:effectLst/>
              <a:latin typeface="Arial Unicode MS"/>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Unicode MS"/>
              </a:rPr>
              <a:t>char </a:t>
            </a:r>
            <a:r>
              <a:rPr kumimoji="0" lang="en-US" altLang="en-US" sz="1000" b="0" i="0" u="none" strike="noStrike" cap="none" normalizeH="0" baseline="0" dirty="0" err="1">
                <a:ln>
                  <a:noFill/>
                </a:ln>
                <a:solidFill>
                  <a:schemeClr val="tx1"/>
                </a:solidFill>
                <a:effectLst/>
                <a:latin typeface="Arial Unicode MS"/>
              </a:rPr>
              <a:t>nombre</a:t>
            </a:r>
            <a:r>
              <a:rPr kumimoji="0" lang="en-US" altLang="en-US" sz="1000" b="0" i="0" u="none" strike="noStrike" cap="none" normalizeH="0" baseline="0" dirty="0">
                <a:ln>
                  <a:noFill/>
                </a:ln>
                <a:solidFill>
                  <a:schemeClr val="tx1"/>
                </a:solidFill>
                <a:effectLst/>
                <a:latin typeface="Arial Unicode MS"/>
              </a:rPr>
              <a:t>[] = “</a:t>
            </a:r>
            <a:r>
              <a:rPr kumimoji="0" lang="en-US" altLang="en-US" sz="1000" b="0" i="0" u="none" strike="noStrike" cap="none" normalizeH="0" baseline="0" dirty="0" err="1">
                <a:ln>
                  <a:noFill/>
                </a:ln>
                <a:solidFill>
                  <a:schemeClr val="tx1"/>
                </a:solidFill>
                <a:effectLst/>
                <a:latin typeface="Arial Unicode MS"/>
              </a:rPr>
              <a:t>UNACH</a:t>
            </a:r>
            <a:r>
              <a:rPr kumimoji="0" lang="en-US" altLang="en-US" sz="1000" b="0" i="0" u="none" strike="noStrike" cap="none" normalizeH="0" baseline="0" dirty="0">
                <a:ln>
                  <a:noFill/>
                </a:ln>
                <a:solidFill>
                  <a:schemeClr val="tx1"/>
                </a:solidFill>
                <a:effectLst/>
                <a:latin typeface="Arial Unicode MS"/>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000" dirty="0">
              <a:latin typeface="Arial Unicode MS"/>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Unicode MS"/>
              </a:rPr>
              <a:t>char </a:t>
            </a:r>
            <a:r>
              <a:rPr kumimoji="0" lang="en-US" altLang="en-US" sz="1000" b="0" i="0" u="none" strike="noStrike" cap="none" normalizeH="0" baseline="0" dirty="0" err="1">
                <a:ln>
                  <a:noFill/>
                </a:ln>
                <a:solidFill>
                  <a:schemeClr val="tx1"/>
                </a:solidFill>
                <a:effectLst/>
                <a:latin typeface="Arial Unicode MS"/>
              </a:rPr>
              <a:t>nombre2</a:t>
            </a:r>
            <a:r>
              <a:rPr kumimoji="0" lang="en-US" altLang="en-US" sz="1000" b="0" i="0" u="none" strike="noStrike" cap="none" normalizeH="0" baseline="0" dirty="0">
                <a:ln>
                  <a:noFill/>
                </a:ln>
                <a:solidFill>
                  <a:schemeClr val="tx1"/>
                </a:solidFill>
                <a:effectLst/>
                <a:latin typeface="Arial Unicode MS"/>
              </a:rPr>
              <a:t>[] = { ‘U', ‘N', ‘A', ‘C', ‘H', '\0' };</a:t>
            </a:r>
            <a:r>
              <a:rPr kumimoji="0" lang="en-US" altLang="en-US" sz="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ángulo 9"/>
          <p:cNvSpPr/>
          <p:nvPr/>
        </p:nvSpPr>
        <p:spPr>
          <a:xfrm>
            <a:off x="1141413" y="4171533"/>
            <a:ext cx="9905998" cy="2308324"/>
          </a:xfrm>
          <a:prstGeom prst="rect">
            <a:avLst/>
          </a:prstGeom>
        </p:spPr>
        <p:txBody>
          <a:bodyPr wrap="square">
            <a:spAutoFit/>
          </a:bodyPr>
          <a:lstStyle/>
          <a:p>
            <a:r>
              <a:rPr lang="es-ES" b="1" dirty="0" err="1"/>
              <a:t>gets</a:t>
            </a:r>
            <a:r>
              <a:rPr lang="es-ES" dirty="0"/>
              <a:t> esta función lee los caracteres que se introducen por el teclado hasta que encuentra un retorno de carro (tecla </a:t>
            </a:r>
            <a:r>
              <a:rPr lang="es-ES" dirty="0" err="1"/>
              <a:t>Enter</a:t>
            </a:r>
            <a:r>
              <a:rPr lang="es-ES" dirty="0"/>
              <a:t>).</a:t>
            </a:r>
          </a:p>
          <a:p>
            <a:endParaRPr lang="es-ES" dirty="0"/>
          </a:p>
          <a:p>
            <a:r>
              <a:rPr lang="es-ES" dirty="0" err="1"/>
              <a:t>gets</a:t>
            </a:r>
            <a:r>
              <a:rPr lang="es-ES" dirty="0"/>
              <a:t>(cadena);</a:t>
            </a:r>
          </a:p>
          <a:p>
            <a:endParaRPr lang="es-ES" dirty="0"/>
          </a:p>
          <a:p>
            <a:r>
              <a:rPr lang="es-ES" b="1" dirty="0" err="1"/>
              <a:t>Puts</a:t>
            </a:r>
            <a:r>
              <a:rPr lang="es-ES" b="1" dirty="0"/>
              <a:t> </a:t>
            </a:r>
            <a:r>
              <a:rPr lang="es-ES" dirty="0"/>
              <a:t>esta función permite imprimir una cadena de caracteres</a:t>
            </a:r>
          </a:p>
          <a:p>
            <a:endParaRPr lang="es-ES" dirty="0"/>
          </a:p>
          <a:p>
            <a:r>
              <a:rPr lang="es-ES" dirty="0" err="1"/>
              <a:t>puts</a:t>
            </a:r>
            <a:r>
              <a:rPr lang="es-ES" dirty="0"/>
              <a:t>(cadena);</a:t>
            </a:r>
            <a:endParaRPr lang="en-US" dirty="0"/>
          </a:p>
        </p:txBody>
      </p:sp>
      <p:sp>
        <p:nvSpPr>
          <p:cNvPr id="11" name="Título 1"/>
          <p:cNvSpPr txBox="1">
            <a:spLocks/>
          </p:cNvSpPr>
          <p:nvPr/>
        </p:nvSpPr>
        <p:spPr>
          <a:xfrm>
            <a:off x="1141413" y="2709035"/>
            <a:ext cx="9905998" cy="14785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r>
              <a:rPr lang="es-ES" dirty="0"/>
              <a:t>Función de ingreso y de impresión de cadenas</a:t>
            </a:r>
            <a:endParaRPr lang="en-US" dirty="0"/>
          </a:p>
        </p:txBody>
      </p:sp>
    </p:spTree>
    <p:extLst>
      <p:ext uri="{BB962C8B-B14F-4D97-AF65-F5344CB8AC3E}">
        <p14:creationId xmlns:p14="http://schemas.microsoft.com/office/powerpoint/2010/main" val="919141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Funciones</a:t>
            </a:r>
            <a:endParaRPr lang="en-US" dirty="0"/>
          </a:p>
        </p:txBody>
      </p:sp>
      <p:sp>
        <p:nvSpPr>
          <p:cNvPr id="4" name="Rectangle 1"/>
          <p:cNvSpPr>
            <a:spLocks noGrp="1" noChangeArrowheads="1"/>
          </p:cNvSpPr>
          <p:nvPr>
            <p:ph idx="1"/>
          </p:nvPr>
        </p:nvSpPr>
        <p:spPr bwMode="auto">
          <a:xfrm>
            <a:off x="866776" y="1641338"/>
            <a:ext cx="11066606" cy="4555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err="1">
                <a:ln>
                  <a:noFill/>
                </a:ln>
                <a:effectLst/>
              </a:rPr>
              <a:t>strlen</a:t>
            </a:r>
            <a:r>
              <a:rPr kumimoji="0" lang="en-US" altLang="en-US" sz="3200" b="0" i="0" u="none" strike="noStrike" cap="none" normalizeH="0" baseline="0" dirty="0">
                <a:ln>
                  <a:noFill/>
                </a:ln>
                <a:effectLst/>
              </a:rPr>
              <a:t>(</a:t>
            </a:r>
            <a:r>
              <a:rPr kumimoji="0" lang="en-US" altLang="en-US" sz="3200" b="0" i="0" u="none" strike="noStrike" cap="none" normalizeH="0" baseline="0" dirty="0" err="1">
                <a:ln>
                  <a:noFill/>
                </a:ln>
                <a:effectLst/>
              </a:rPr>
              <a:t>cadena</a:t>
            </a:r>
            <a:r>
              <a:rPr kumimoji="0" lang="en-US" altLang="en-US" sz="3200" b="0" i="0" u="none" strike="noStrike" cap="none" normalizeH="0" baseline="0" dirty="0">
                <a:ln>
                  <a:noFill/>
                </a:ln>
                <a:effectLst/>
              </a:rPr>
              <a:t>): </a:t>
            </a:r>
            <a:r>
              <a:rPr kumimoji="0" lang="en-US" altLang="en-US" sz="3200" b="0" i="0" u="none" strike="noStrike" cap="none" normalizeH="0" baseline="0" dirty="0" err="1">
                <a:ln>
                  <a:noFill/>
                </a:ln>
                <a:effectLst/>
              </a:rPr>
              <a:t>Obtener</a:t>
            </a:r>
            <a:r>
              <a:rPr kumimoji="0" lang="en-US" altLang="en-US" sz="3200" b="0" i="0" u="none" strike="noStrike" cap="none" normalizeH="0" baseline="0" dirty="0">
                <a:ln>
                  <a:noFill/>
                </a:ln>
                <a:effectLst/>
              </a:rPr>
              <a:t> </a:t>
            </a:r>
            <a:r>
              <a:rPr kumimoji="0" lang="en-US" altLang="en-US" sz="3200" b="0" i="0" u="none" strike="noStrike" cap="none" normalizeH="0" baseline="0" dirty="0" err="1">
                <a:ln>
                  <a:noFill/>
                </a:ln>
                <a:effectLst/>
              </a:rPr>
              <a:t>longitud</a:t>
            </a:r>
            <a:r>
              <a:rPr kumimoji="0" lang="en-US" altLang="en-US" sz="3200" b="0" i="0" u="none" strike="noStrike" cap="none" normalizeH="0" baseline="0" dirty="0">
                <a:ln>
                  <a:noFill/>
                </a:ln>
                <a:effectLst/>
              </a:rPr>
              <a:t> de </a:t>
            </a:r>
            <a:r>
              <a:rPr kumimoji="0" lang="en-US" altLang="en-US" sz="3200" b="0" i="0" u="none" strike="noStrike" cap="none" normalizeH="0" baseline="0" dirty="0" err="1">
                <a:ln>
                  <a:noFill/>
                </a:ln>
                <a:effectLst/>
              </a:rPr>
              <a:t>cadenas</a:t>
            </a:r>
            <a:r>
              <a:rPr kumimoji="0" lang="en-US" altLang="en-US" sz="3200" b="0" i="0" u="none" strike="noStrike" cap="none" normalizeH="0" baseline="0" dirty="0">
                <a:ln>
                  <a:noFill/>
                </a:ln>
                <a:effectLst/>
              </a:rPr>
              <a:t>  </a:t>
            </a:r>
            <a:r>
              <a:rPr kumimoji="0" lang="en-US" altLang="en-US" sz="3200" b="0" i="0" u="none" strike="noStrike" cap="none" normalizeH="0" baseline="0" dirty="0" err="1">
                <a:ln>
                  <a:noFill/>
                </a:ln>
                <a:effectLst/>
              </a:rPr>
              <a:t>devuelve</a:t>
            </a:r>
            <a:r>
              <a:rPr kumimoji="0" lang="en-US" altLang="en-US" sz="3200" b="0" i="0" u="none" strike="noStrike" cap="none" normalizeH="0" baseline="0" dirty="0">
                <a:ln>
                  <a:noFill/>
                </a:ln>
                <a:effectLst/>
              </a:rPr>
              <a:t> un valor </a:t>
            </a:r>
            <a:r>
              <a:rPr kumimoji="0" lang="en-US" altLang="en-US" sz="3200" b="0" i="0" u="none" strike="noStrike" cap="none" normalizeH="0" baseline="0" dirty="0" err="1">
                <a:ln>
                  <a:noFill/>
                </a:ln>
                <a:effectLst/>
              </a:rPr>
              <a:t>entero</a:t>
            </a:r>
            <a:r>
              <a:rPr kumimoji="0" lang="en-US" altLang="en-US" sz="3200" b="0" i="0" u="none" strike="noStrike" cap="none" normalizeH="0" baseline="0" dirty="0">
                <a:ln>
                  <a:noFill/>
                </a:ln>
                <a:effectLst/>
              </a:rPr>
              <a:t> </a:t>
            </a:r>
          </a:p>
          <a:p>
            <a:pPr marL="0" indent="0" eaLnBrk="0" fontAlgn="base" hangingPunct="0">
              <a:lnSpc>
                <a:spcPct val="100000"/>
              </a:lnSpc>
              <a:spcBef>
                <a:spcPct val="0"/>
              </a:spcBef>
              <a:spcAft>
                <a:spcPct val="0"/>
              </a:spcAft>
              <a:buSzTx/>
              <a:buNone/>
            </a:pPr>
            <a:r>
              <a:rPr lang="en-US" sz="3200" dirty="0" err="1"/>
              <a:t>strcpy</a:t>
            </a:r>
            <a:r>
              <a:rPr lang="en-US" sz="3200" dirty="0"/>
              <a:t>(</a:t>
            </a:r>
            <a:r>
              <a:rPr lang="en-US" sz="3200" dirty="0" err="1"/>
              <a:t>cadena_destino</a:t>
            </a:r>
            <a:r>
              <a:rPr lang="en-US" sz="3200" dirty="0"/>
              <a:t>, </a:t>
            </a:r>
            <a:r>
              <a:rPr lang="en-US" sz="3200" dirty="0" err="1"/>
              <a:t>cadena</a:t>
            </a:r>
            <a:r>
              <a:rPr lang="en-US" sz="3200" dirty="0"/>
              <a:t>): </a:t>
            </a:r>
            <a:r>
              <a:rPr lang="en-US" sz="3200" dirty="0" err="1"/>
              <a:t>Copiar</a:t>
            </a:r>
            <a:r>
              <a:rPr lang="en-US" sz="3200" dirty="0"/>
              <a:t> </a:t>
            </a:r>
            <a:r>
              <a:rPr lang="en-US" sz="3200" dirty="0" err="1"/>
              <a:t>cadenas</a:t>
            </a:r>
            <a:r>
              <a:rPr lang="en-US" sz="3200" dirty="0"/>
              <a:t> </a:t>
            </a:r>
          </a:p>
          <a:p>
            <a:pPr marL="0" indent="0" eaLnBrk="0" fontAlgn="base" hangingPunct="0">
              <a:lnSpc>
                <a:spcPct val="100000"/>
              </a:lnSpc>
              <a:spcBef>
                <a:spcPct val="0"/>
              </a:spcBef>
              <a:spcAft>
                <a:spcPct val="0"/>
              </a:spcAft>
              <a:buSzTx/>
              <a:buNone/>
            </a:pPr>
            <a:r>
              <a:rPr lang="en-US" sz="3200" dirty="0" err="1"/>
              <a:t>strcat</a:t>
            </a:r>
            <a:r>
              <a:rPr lang="en-US" sz="3200" dirty="0"/>
              <a:t>(</a:t>
            </a:r>
            <a:r>
              <a:rPr lang="en-US" sz="3200" dirty="0" err="1"/>
              <a:t>cadena_destino</a:t>
            </a:r>
            <a:r>
              <a:rPr lang="en-US" sz="3200" dirty="0"/>
              <a:t>, </a:t>
            </a:r>
            <a:r>
              <a:rPr lang="en-US" sz="3200" dirty="0" err="1"/>
              <a:t>cadena</a:t>
            </a:r>
            <a:r>
              <a:rPr lang="en-US" sz="3200" dirty="0"/>
              <a:t>): </a:t>
            </a:r>
            <a:r>
              <a:rPr lang="en-US" sz="3200" dirty="0" err="1"/>
              <a:t>Concatenar</a:t>
            </a:r>
            <a:r>
              <a:rPr lang="en-US" sz="3200" dirty="0"/>
              <a:t> </a:t>
            </a:r>
            <a:r>
              <a:rPr lang="en-US" sz="3200" dirty="0" err="1"/>
              <a:t>cadenas</a:t>
            </a:r>
            <a:r>
              <a:rPr lang="en-US" sz="3200" dirty="0"/>
              <a:t> </a:t>
            </a:r>
          </a:p>
          <a:p>
            <a:pPr marL="0" indent="0" eaLnBrk="0" fontAlgn="base" hangingPunct="0">
              <a:lnSpc>
                <a:spcPct val="100000"/>
              </a:lnSpc>
              <a:spcBef>
                <a:spcPct val="0"/>
              </a:spcBef>
              <a:spcAft>
                <a:spcPct val="0"/>
              </a:spcAft>
              <a:buSzTx/>
              <a:buNone/>
            </a:pPr>
            <a:r>
              <a:rPr lang="en-US" sz="3200" dirty="0" err="1"/>
              <a:t>strlwr</a:t>
            </a:r>
            <a:r>
              <a:rPr lang="en-US" sz="3200" dirty="0"/>
              <a:t>(</a:t>
            </a:r>
            <a:r>
              <a:rPr lang="en-US" sz="3200" dirty="0" err="1"/>
              <a:t>cadena</a:t>
            </a:r>
            <a:r>
              <a:rPr lang="en-US" sz="3200" dirty="0"/>
              <a:t>): </a:t>
            </a:r>
            <a:r>
              <a:rPr lang="en-US" sz="3200" dirty="0" err="1"/>
              <a:t>Convertir</a:t>
            </a:r>
            <a:r>
              <a:rPr lang="en-US" sz="3200" dirty="0"/>
              <a:t> a </a:t>
            </a:r>
            <a:r>
              <a:rPr lang="en-US" sz="3200" dirty="0" err="1"/>
              <a:t>minúsculas</a:t>
            </a:r>
            <a:r>
              <a:rPr lang="en-US" sz="3200" dirty="0"/>
              <a:t>. </a:t>
            </a:r>
          </a:p>
          <a:p>
            <a:pPr marL="0" indent="0" eaLnBrk="0" fontAlgn="base" hangingPunct="0">
              <a:lnSpc>
                <a:spcPct val="100000"/>
              </a:lnSpc>
              <a:spcBef>
                <a:spcPct val="0"/>
              </a:spcBef>
              <a:spcAft>
                <a:spcPct val="0"/>
              </a:spcAft>
              <a:buSzTx/>
              <a:buNone/>
            </a:pPr>
            <a:r>
              <a:rPr lang="en-US" sz="3200" dirty="0" err="1"/>
              <a:t>strupr</a:t>
            </a:r>
            <a:r>
              <a:rPr lang="en-US" sz="3200" dirty="0"/>
              <a:t>(</a:t>
            </a:r>
            <a:r>
              <a:rPr lang="en-US" sz="3200" dirty="0" err="1"/>
              <a:t>cadena</a:t>
            </a:r>
            <a:r>
              <a:rPr lang="en-US" sz="3200" dirty="0"/>
              <a:t>): </a:t>
            </a:r>
            <a:r>
              <a:rPr lang="en-US" sz="3200" dirty="0" err="1"/>
              <a:t>Convertir</a:t>
            </a:r>
            <a:r>
              <a:rPr lang="en-US" sz="3200" dirty="0"/>
              <a:t> a </a:t>
            </a:r>
            <a:r>
              <a:rPr lang="en-US" sz="3200" dirty="0" err="1"/>
              <a:t>mayúsculas</a:t>
            </a:r>
            <a:r>
              <a:rPr lang="en-US" sz="3200" dirty="0"/>
              <a:t>. </a:t>
            </a:r>
          </a:p>
          <a:p>
            <a:pPr marL="0" indent="0" eaLnBrk="0" fontAlgn="base" hangingPunct="0">
              <a:lnSpc>
                <a:spcPct val="100000"/>
              </a:lnSpc>
              <a:spcBef>
                <a:spcPct val="0"/>
              </a:spcBef>
              <a:spcAft>
                <a:spcPct val="0"/>
              </a:spcAft>
              <a:buSzTx/>
              <a:buNone/>
            </a:pPr>
            <a:r>
              <a:rPr lang="en-US" altLang="en-US" sz="3200" dirty="0" err="1"/>
              <a:t>strcmp</a:t>
            </a:r>
            <a:r>
              <a:rPr lang="en-US" altLang="en-US" sz="3200" dirty="0"/>
              <a:t>(</a:t>
            </a:r>
            <a:r>
              <a:rPr lang="en-US" altLang="en-US" sz="3200" dirty="0" err="1"/>
              <a:t>cadena,cadena1</a:t>
            </a:r>
            <a:r>
              <a:rPr lang="en-US" altLang="en-US" sz="3200" dirty="0"/>
              <a:t>): </a:t>
            </a:r>
            <a:r>
              <a:rPr lang="en-US" altLang="en-US" sz="3200" dirty="0" err="1"/>
              <a:t>Comparar</a:t>
            </a:r>
            <a:r>
              <a:rPr lang="en-US" altLang="en-US" sz="3200" dirty="0"/>
              <a:t> </a:t>
            </a:r>
            <a:r>
              <a:rPr lang="en-US" altLang="en-US" sz="3200" dirty="0" err="1"/>
              <a:t>cadenas</a:t>
            </a:r>
            <a:r>
              <a:rPr lang="en-US" altLang="en-US" sz="3200" dirty="0"/>
              <a:t> </a:t>
            </a:r>
          </a:p>
          <a:p>
            <a:pPr marL="0" indent="0" eaLnBrk="0" fontAlgn="base" hangingPunct="0">
              <a:lnSpc>
                <a:spcPct val="100000"/>
              </a:lnSpc>
              <a:spcBef>
                <a:spcPct val="0"/>
              </a:spcBef>
              <a:spcAft>
                <a:spcPct val="0"/>
              </a:spcAft>
              <a:buSzTx/>
              <a:buNone/>
            </a:pPr>
            <a:endParaRPr lang="en-US" sz="1800" dirty="0"/>
          </a:p>
          <a:p>
            <a:pPr marL="0" indent="0" eaLnBrk="0" fontAlgn="base" hangingPunct="0">
              <a:lnSpc>
                <a:spcPct val="100000"/>
              </a:lnSpc>
              <a:spcBef>
                <a:spcPct val="0"/>
              </a:spcBef>
              <a:spcAft>
                <a:spcPct val="0"/>
              </a:spcAft>
              <a:buSzTx/>
              <a:buNone/>
            </a:pPr>
            <a:endParaRPr lang="en-US" sz="1600" dirty="0"/>
          </a:p>
          <a:p>
            <a:pPr marL="0" indent="0" eaLnBrk="0" fontAlgn="base" hangingPunct="0">
              <a:lnSpc>
                <a:spcPct val="100000"/>
              </a:lnSpc>
              <a:spcBef>
                <a:spcPct val="0"/>
              </a:spcBef>
              <a:spcAft>
                <a:spcPct val="0"/>
              </a:spcAft>
              <a:buSzTx/>
              <a:buNone/>
            </a:pPr>
            <a:endParaRPr lang="en-US" sz="1600" dirty="0"/>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70607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1412" y="0"/>
            <a:ext cx="9905998" cy="1478570"/>
          </a:xfrm>
        </p:spPr>
        <p:txBody>
          <a:bodyPr/>
          <a:lstStyle/>
          <a:p>
            <a:r>
              <a:rPr lang="es-ES" dirty="0"/>
              <a:t>ejemplo</a:t>
            </a:r>
            <a:endParaRPr lang="en-US" dirty="0"/>
          </a:p>
        </p:txBody>
      </p:sp>
      <p:sp>
        <p:nvSpPr>
          <p:cNvPr id="7" name="Rectangle 1"/>
          <p:cNvSpPr>
            <a:spLocks noGrp="1" noChangeArrowheads="1"/>
          </p:cNvSpPr>
          <p:nvPr>
            <p:ph idx="1"/>
          </p:nvPr>
        </p:nvSpPr>
        <p:spPr bwMode="auto">
          <a:xfrm>
            <a:off x="2517630" y="1102531"/>
            <a:ext cx="7121670" cy="5469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lvl="0" indent="0" eaLnBrk="0" fontAlgn="base" hangingPunct="0">
              <a:lnSpc>
                <a:spcPct val="100000"/>
              </a:lnSpc>
              <a:spcBef>
                <a:spcPct val="0"/>
              </a:spcBef>
              <a:spcAft>
                <a:spcPct val="0"/>
              </a:spcAft>
              <a:buSzTx/>
              <a:buNone/>
            </a:pPr>
            <a:r>
              <a:rPr lang="en-US" altLang="en-US" sz="1600" dirty="0">
                <a:latin typeface="Arial Unicode MS"/>
              </a:rPr>
              <a:t>#include&lt;</a:t>
            </a:r>
            <a:r>
              <a:rPr lang="en-US" altLang="en-US" sz="1600" dirty="0" err="1">
                <a:latin typeface="Arial Unicode MS"/>
              </a:rPr>
              <a:t>iostream</a:t>
            </a:r>
            <a:r>
              <a:rPr lang="en-US" altLang="en-US" sz="1600" dirty="0">
                <a:latin typeface="Arial Unicode MS"/>
              </a:rPr>
              <a:t>&gt;</a:t>
            </a:r>
          </a:p>
          <a:p>
            <a:pPr marL="0" lvl="0" indent="0" eaLnBrk="0" fontAlgn="base" hangingPunct="0">
              <a:lnSpc>
                <a:spcPct val="100000"/>
              </a:lnSpc>
              <a:spcBef>
                <a:spcPct val="0"/>
              </a:spcBef>
              <a:spcAft>
                <a:spcPct val="0"/>
              </a:spcAft>
              <a:buSzTx/>
              <a:buNone/>
            </a:pPr>
            <a:r>
              <a:rPr lang="en-US" altLang="en-US" sz="1600" dirty="0">
                <a:latin typeface="Arial Unicode MS"/>
              </a:rPr>
              <a:t>#include &lt;</a:t>
            </a:r>
            <a:r>
              <a:rPr lang="en-US" altLang="en-US" sz="1600" dirty="0" err="1">
                <a:latin typeface="Arial Unicode MS"/>
              </a:rPr>
              <a:t>stdio.h</a:t>
            </a:r>
            <a:r>
              <a:rPr lang="en-US" altLang="en-US" sz="1600" dirty="0">
                <a:latin typeface="Arial Unicode MS"/>
              </a:rPr>
              <a:t>&gt; </a:t>
            </a:r>
          </a:p>
          <a:p>
            <a:pPr marL="0" lvl="0" indent="0" eaLnBrk="0" fontAlgn="base" hangingPunct="0">
              <a:lnSpc>
                <a:spcPct val="100000"/>
              </a:lnSpc>
              <a:spcBef>
                <a:spcPct val="0"/>
              </a:spcBef>
              <a:spcAft>
                <a:spcPct val="0"/>
              </a:spcAft>
              <a:buSzTx/>
              <a:buNone/>
            </a:pPr>
            <a:r>
              <a:rPr lang="en-US" altLang="en-US" sz="1600" dirty="0">
                <a:latin typeface="Arial Unicode MS"/>
              </a:rPr>
              <a:t>#include &lt;</a:t>
            </a:r>
            <a:r>
              <a:rPr lang="en-US" altLang="en-US" sz="1600" dirty="0" err="1">
                <a:latin typeface="Arial Unicode MS"/>
              </a:rPr>
              <a:t>conio.h</a:t>
            </a:r>
            <a:r>
              <a:rPr lang="en-US" altLang="en-US" sz="1600" dirty="0">
                <a:latin typeface="Arial Unicode MS"/>
              </a:rPr>
              <a:t>&gt; </a:t>
            </a:r>
          </a:p>
          <a:p>
            <a:pPr marL="0" lvl="0" indent="0" eaLnBrk="0" fontAlgn="base" hangingPunct="0">
              <a:lnSpc>
                <a:spcPct val="100000"/>
              </a:lnSpc>
              <a:spcBef>
                <a:spcPct val="0"/>
              </a:spcBef>
              <a:spcAft>
                <a:spcPct val="0"/>
              </a:spcAft>
              <a:buSzTx/>
              <a:buNone/>
            </a:pPr>
            <a:r>
              <a:rPr lang="en-US" altLang="en-US" sz="1600" dirty="0">
                <a:latin typeface="Arial Unicode MS"/>
              </a:rPr>
              <a:t>#include &lt;</a:t>
            </a:r>
            <a:r>
              <a:rPr lang="en-US" altLang="en-US" sz="1600" dirty="0" err="1">
                <a:latin typeface="Arial Unicode MS"/>
              </a:rPr>
              <a:t>string.h</a:t>
            </a:r>
            <a:r>
              <a:rPr lang="en-US" altLang="en-US" sz="1600" dirty="0">
                <a:latin typeface="Arial Unicode MS"/>
              </a:rPr>
              <a:t>&gt; </a:t>
            </a:r>
          </a:p>
          <a:p>
            <a:pPr marL="0" lvl="0" indent="0" eaLnBrk="0" fontAlgn="base" hangingPunct="0">
              <a:lnSpc>
                <a:spcPct val="100000"/>
              </a:lnSpc>
              <a:spcBef>
                <a:spcPct val="0"/>
              </a:spcBef>
              <a:spcAft>
                <a:spcPct val="0"/>
              </a:spcAft>
              <a:buSzTx/>
              <a:buNone/>
            </a:pPr>
            <a:endParaRPr lang="en-US" altLang="en-US" sz="1600" dirty="0">
              <a:latin typeface="Arial Unicode MS"/>
            </a:endParaRPr>
          </a:p>
          <a:p>
            <a:pPr marL="0" lvl="0" indent="0" eaLnBrk="0" fontAlgn="base" hangingPunct="0">
              <a:lnSpc>
                <a:spcPct val="100000"/>
              </a:lnSpc>
              <a:spcBef>
                <a:spcPct val="0"/>
              </a:spcBef>
              <a:spcAft>
                <a:spcPct val="0"/>
              </a:spcAft>
              <a:buSzTx/>
              <a:buNone/>
            </a:pPr>
            <a:r>
              <a:rPr lang="en-US" altLang="en-US" sz="1600" dirty="0" err="1">
                <a:latin typeface="Arial Unicode MS"/>
              </a:rPr>
              <a:t>int</a:t>
            </a:r>
            <a:r>
              <a:rPr lang="en-US" altLang="en-US" sz="1600" dirty="0">
                <a:latin typeface="Arial Unicode MS"/>
              </a:rPr>
              <a:t> main()</a:t>
            </a:r>
          </a:p>
          <a:p>
            <a:pPr marL="0" lvl="0" indent="0" eaLnBrk="0" fontAlgn="base" hangingPunct="0">
              <a:lnSpc>
                <a:spcPct val="100000"/>
              </a:lnSpc>
              <a:spcBef>
                <a:spcPct val="0"/>
              </a:spcBef>
              <a:spcAft>
                <a:spcPct val="0"/>
              </a:spcAft>
              <a:buSzTx/>
              <a:buNone/>
            </a:pPr>
            <a:r>
              <a:rPr lang="en-US" altLang="en-US" sz="1600" dirty="0">
                <a:latin typeface="Arial Unicode MS"/>
              </a:rPr>
              <a:t>{</a:t>
            </a:r>
          </a:p>
          <a:p>
            <a:pPr marL="0" lvl="0" indent="0" eaLnBrk="0" fontAlgn="base" hangingPunct="0">
              <a:lnSpc>
                <a:spcPct val="100000"/>
              </a:lnSpc>
              <a:spcBef>
                <a:spcPct val="0"/>
              </a:spcBef>
              <a:spcAft>
                <a:spcPct val="0"/>
              </a:spcAft>
              <a:buSzTx/>
              <a:buNone/>
            </a:pPr>
            <a:r>
              <a:rPr lang="en-US" altLang="en-US" sz="1600" dirty="0">
                <a:latin typeface="Arial Unicode MS"/>
              </a:rPr>
              <a:t>  system("</a:t>
            </a:r>
            <a:r>
              <a:rPr lang="en-US" altLang="en-US" sz="1600" dirty="0" err="1">
                <a:latin typeface="Arial Unicode MS"/>
              </a:rPr>
              <a:t>cls</a:t>
            </a:r>
            <a:r>
              <a:rPr lang="en-US" altLang="en-US" sz="1600" dirty="0">
                <a:latin typeface="Arial Unicode MS"/>
              </a:rPr>
              <a:t>"); </a:t>
            </a:r>
          </a:p>
          <a:p>
            <a:pPr marL="0" lvl="0" indent="0" eaLnBrk="0" fontAlgn="base" hangingPunct="0">
              <a:lnSpc>
                <a:spcPct val="100000"/>
              </a:lnSpc>
              <a:spcBef>
                <a:spcPct val="0"/>
              </a:spcBef>
              <a:spcAft>
                <a:spcPct val="0"/>
              </a:spcAft>
              <a:buSzTx/>
              <a:buNone/>
            </a:pPr>
            <a:r>
              <a:rPr lang="en-US" altLang="en-US" sz="1600" dirty="0">
                <a:latin typeface="Arial Unicode MS"/>
              </a:rPr>
              <a:t>  </a:t>
            </a:r>
            <a:r>
              <a:rPr lang="en-US" altLang="en-US" sz="1600" dirty="0" err="1">
                <a:latin typeface="Arial Unicode MS"/>
              </a:rPr>
              <a:t>int</a:t>
            </a:r>
            <a:r>
              <a:rPr lang="en-US" altLang="en-US" sz="1600" dirty="0">
                <a:latin typeface="Arial Unicode MS"/>
              </a:rPr>
              <a:t> x=0; </a:t>
            </a:r>
          </a:p>
          <a:p>
            <a:pPr marL="0" lvl="0" indent="0" eaLnBrk="0" fontAlgn="base" hangingPunct="0">
              <a:lnSpc>
                <a:spcPct val="100000"/>
              </a:lnSpc>
              <a:spcBef>
                <a:spcPct val="0"/>
              </a:spcBef>
              <a:spcAft>
                <a:spcPct val="0"/>
              </a:spcAft>
              <a:buSzTx/>
              <a:buNone/>
            </a:pPr>
            <a:r>
              <a:rPr lang="en-US" altLang="en-US" sz="1600" dirty="0">
                <a:latin typeface="Arial Unicode MS"/>
              </a:rPr>
              <a:t>  char </a:t>
            </a:r>
            <a:r>
              <a:rPr lang="en-US" altLang="en-US" sz="1600" dirty="0" err="1">
                <a:latin typeface="Arial Unicode MS"/>
              </a:rPr>
              <a:t>cadena</a:t>
            </a:r>
            <a:r>
              <a:rPr lang="en-US" altLang="en-US" sz="1600" dirty="0">
                <a:latin typeface="Arial Unicode MS"/>
              </a:rPr>
              <a:t>[80], cadena1[80], cadena2[80]="UNACH";  </a:t>
            </a:r>
          </a:p>
          <a:p>
            <a:pPr marL="0" lvl="0" indent="0" eaLnBrk="0" fontAlgn="base" hangingPunct="0">
              <a:lnSpc>
                <a:spcPct val="100000"/>
              </a:lnSpc>
              <a:spcBef>
                <a:spcPct val="0"/>
              </a:spcBef>
              <a:spcAft>
                <a:spcPct val="0"/>
              </a:spcAft>
              <a:buSzTx/>
              <a:buNone/>
            </a:pPr>
            <a:r>
              <a:rPr lang="en-US" altLang="en-US" sz="1600" dirty="0">
                <a:latin typeface="Arial Unicode MS"/>
              </a:rPr>
              <a:t>  </a:t>
            </a:r>
            <a:r>
              <a:rPr lang="en-US" altLang="en-US" sz="1600" dirty="0" err="1">
                <a:latin typeface="Arial Unicode MS"/>
              </a:rPr>
              <a:t>printf</a:t>
            </a:r>
            <a:r>
              <a:rPr lang="en-US" altLang="en-US" sz="1600" dirty="0">
                <a:latin typeface="Arial Unicode MS"/>
              </a:rPr>
              <a:t>("</a:t>
            </a:r>
            <a:r>
              <a:rPr lang="en-US" altLang="en-US" sz="1600" dirty="0" err="1">
                <a:latin typeface="Arial Unicode MS"/>
              </a:rPr>
              <a:t>ingrese</a:t>
            </a:r>
            <a:r>
              <a:rPr lang="en-US" altLang="en-US" sz="1600" dirty="0">
                <a:latin typeface="Arial Unicode MS"/>
              </a:rPr>
              <a:t> la </a:t>
            </a:r>
            <a:r>
              <a:rPr lang="en-US" altLang="en-US" sz="1600" dirty="0" err="1">
                <a:latin typeface="Arial Unicode MS"/>
              </a:rPr>
              <a:t>cadena</a:t>
            </a:r>
            <a:r>
              <a:rPr lang="en-US" altLang="en-US" sz="1600" dirty="0">
                <a:latin typeface="Arial Unicode MS"/>
              </a:rPr>
              <a:t>:"); </a:t>
            </a:r>
          </a:p>
          <a:p>
            <a:pPr marL="0" lvl="0" indent="0" eaLnBrk="0" fontAlgn="base" hangingPunct="0">
              <a:lnSpc>
                <a:spcPct val="100000"/>
              </a:lnSpc>
              <a:spcBef>
                <a:spcPct val="0"/>
              </a:spcBef>
              <a:spcAft>
                <a:spcPct val="0"/>
              </a:spcAft>
              <a:buSzTx/>
              <a:buNone/>
            </a:pPr>
            <a:r>
              <a:rPr lang="en-US" altLang="en-US" sz="1600" dirty="0">
                <a:latin typeface="Arial Unicode MS"/>
              </a:rPr>
              <a:t>  gets(</a:t>
            </a:r>
            <a:r>
              <a:rPr lang="en-US" altLang="en-US" sz="1600" dirty="0" err="1">
                <a:latin typeface="Arial Unicode MS"/>
              </a:rPr>
              <a:t>cadena</a:t>
            </a:r>
            <a:r>
              <a:rPr lang="en-US" altLang="en-US" sz="1600" dirty="0">
                <a:latin typeface="Arial Unicode MS"/>
              </a:rPr>
              <a:t>); </a:t>
            </a:r>
          </a:p>
          <a:p>
            <a:pPr marL="0" lvl="0" indent="0" eaLnBrk="0" fontAlgn="base" hangingPunct="0">
              <a:lnSpc>
                <a:spcPct val="100000"/>
              </a:lnSpc>
              <a:spcBef>
                <a:spcPct val="0"/>
              </a:spcBef>
              <a:spcAft>
                <a:spcPct val="0"/>
              </a:spcAft>
              <a:buSzTx/>
              <a:buNone/>
            </a:pPr>
            <a:r>
              <a:rPr lang="en-US" altLang="en-US" sz="1600" dirty="0">
                <a:latin typeface="Arial Unicode MS"/>
              </a:rPr>
              <a:t>  </a:t>
            </a:r>
            <a:r>
              <a:rPr lang="en-US" altLang="en-US" sz="1600" dirty="0" err="1">
                <a:latin typeface="Arial Unicode MS"/>
              </a:rPr>
              <a:t>printf</a:t>
            </a:r>
            <a:r>
              <a:rPr lang="en-US" altLang="en-US" sz="1600" dirty="0">
                <a:latin typeface="Arial Unicode MS"/>
              </a:rPr>
              <a:t>("la </a:t>
            </a:r>
            <a:r>
              <a:rPr lang="en-US" altLang="en-US" sz="1600" dirty="0" err="1">
                <a:latin typeface="Arial Unicode MS"/>
              </a:rPr>
              <a:t>cadena</a:t>
            </a:r>
            <a:r>
              <a:rPr lang="en-US" altLang="en-US" sz="1600" dirty="0">
                <a:latin typeface="Arial Unicode MS"/>
              </a:rPr>
              <a:t> </a:t>
            </a:r>
            <a:r>
              <a:rPr lang="en-US" altLang="en-US" sz="1600" dirty="0" err="1">
                <a:latin typeface="Arial Unicode MS"/>
              </a:rPr>
              <a:t>ingresada</a:t>
            </a:r>
            <a:r>
              <a:rPr lang="en-US" altLang="en-US" sz="1600" dirty="0">
                <a:latin typeface="Arial Unicode MS"/>
              </a:rPr>
              <a:t> </a:t>
            </a:r>
            <a:r>
              <a:rPr lang="en-US" altLang="en-US" sz="1600" dirty="0" err="1">
                <a:latin typeface="Arial Unicode MS"/>
              </a:rPr>
              <a:t>es</a:t>
            </a:r>
            <a:r>
              <a:rPr lang="en-US" altLang="en-US" sz="1600" dirty="0">
                <a:latin typeface="Arial Unicode MS"/>
              </a:rPr>
              <a:t>: %s\n", </a:t>
            </a:r>
            <a:r>
              <a:rPr lang="en-US" altLang="en-US" sz="1600" dirty="0" err="1">
                <a:latin typeface="Arial Unicode MS"/>
              </a:rPr>
              <a:t>cadena</a:t>
            </a:r>
            <a:r>
              <a:rPr lang="en-US" altLang="en-US" sz="1600" dirty="0">
                <a:latin typeface="Arial Unicode MS"/>
              </a:rPr>
              <a:t>); </a:t>
            </a:r>
          </a:p>
          <a:p>
            <a:pPr marL="0" lvl="0" indent="0" eaLnBrk="0" fontAlgn="base" hangingPunct="0">
              <a:lnSpc>
                <a:spcPct val="100000"/>
              </a:lnSpc>
              <a:spcBef>
                <a:spcPct val="0"/>
              </a:spcBef>
              <a:spcAft>
                <a:spcPct val="0"/>
              </a:spcAft>
              <a:buSzTx/>
              <a:buNone/>
            </a:pPr>
            <a:r>
              <a:rPr lang="en-US" altLang="en-US" sz="1600" dirty="0">
                <a:latin typeface="Arial Unicode MS"/>
              </a:rPr>
              <a:t>  </a:t>
            </a:r>
            <a:r>
              <a:rPr lang="en-US" altLang="en-US" sz="1600" dirty="0" err="1">
                <a:latin typeface="Arial Unicode MS"/>
              </a:rPr>
              <a:t>strcpy</a:t>
            </a:r>
            <a:r>
              <a:rPr lang="en-US" altLang="en-US" sz="1600" dirty="0">
                <a:latin typeface="Arial Unicode MS"/>
              </a:rPr>
              <a:t>(cadena1, cadena2); //</a:t>
            </a:r>
            <a:r>
              <a:rPr lang="en-US" altLang="en-US" sz="1600" dirty="0" err="1">
                <a:latin typeface="Arial Unicode MS"/>
              </a:rPr>
              <a:t>Copia</a:t>
            </a:r>
            <a:r>
              <a:rPr lang="en-US" altLang="en-US" sz="1600" dirty="0">
                <a:latin typeface="Arial Unicode MS"/>
              </a:rPr>
              <a:t> </a:t>
            </a:r>
            <a:r>
              <a:rPr lang="en-US" altLang="en-US" sz="1600" dirty="0" err="1">
                <a:latin typeface="Arial Unicode MS"/>
              </a:rPr>
              <a:t>cadenas</a:t>
            </a:r>
            <a:r>
              <a:rPr lang="en-US" altLang="en-US" sz="1600" dirty="0">
                <a:latin typeface="Arial Unicode MS"/>
              </a:rPr>
              <a:t> </a:t>
            </a:r>
          </a:p>
          <a:p>
            <a:pPr marL="0" lvl="0" indent="0" eaLnBrk="0" fontAlgn="base" hangingPunct="0">
              <a:lnSpc>
                <a:spcPct val="100000"/>
              </a:lnSpc>
              <a:spcBef>
                <a:spcPct val="0"/>
              </a:spcBef>
              <a:spcAft>
                <a:spcPct val="0"/>
              </a:spcAft>
              <a:buSzTx/>
              <a:buNone/>
            </a:pPr>
            <a:r>
              <a:rPr lang="en-US" altLang="en-US" sz="1600" dirty="0">
                <a:latin typeface="Arial Unicode MS"/>
              </a:rPr>
              <a:t>  </a:t>
            </a:r>
            <a:r>
              <a:rPr lang="en-US" altLang="en-US" sz="1600" dirty="0" err="1">
                <a:latin typeface="Arial Unicode MS"/>
              </a:rPr>
              <a:t>printf</a:t>
            </a:r>
            <a:r>
              <a:rPr lang="en-US" altLang="en-US" sz="1600" dirty="0">
                <a:latin typeface="Arial Unicode MS"/>
              </a:rPr>
              <a:t>("la </a:t>
            </a:r>
            <a:r>
              <a:rPr lang="en-US" altLang="en-US" sz="1600" dirty="0" err="1">
                <a:latin typeface="Arial Unicode MS"/>
              </a:rPr>
              <a:t>cadena</a:t>
            </a:r>
            <a:r>
              <a:rPr lang="en-US" altLang="en-US" sz="1600" dirty="0">
                <a:latin typeface="Arial Unicode MS"/>
              </a:rPr>
              <a:t> </a:t>
            </a:r>
            <a:r>
              <a:rPr lang="en-US" altLang="en-US" sz="1600" dirty="0" err="1">
                <a:latin typeface="Arial Unicode MS"/>
              </a:rPr>
              <a:t>copiada</a:t>
            </a:r>
            <a:r>
              <a:rPr lang="en-US" altLang="en-US" sz="1600" dirty="0">
                <a:latin typeface="Arial Unicode MS"/>
              </a:rPr>
              <a:t> </a:t>
            </a:r>
            <a:r>
              <a:rPr lang="en-US" altLang="en-US" sz="1600" dirty="0" err="1">
                <a:latin typeface="Arial Unicode MS"/>
              </a:rPr>
              <a:t>es</a:t>
            </a:r>
            <a:r>
              <a:rPr lang="en-US" altLang="en-US" sz="1600" dirty="0">
                <a:latin typeface="Arial Unicode MS"/>
              </a:rPr>
              <a:t>: %s\n", cadena1); </a:t>
            </a:r>
          </a:p>
          <a:p>
            <a:pPr marL="0" lvl="0" indent="0" eaLnBrk="0" fontAlgn="base" hangingPunct="0">
              <a:lnSpc>
                <a:spcPct val="100000"/>
              </a:lnSpc>
              <a:spcBef>
                <a:spcPct val="0"/>
              </a:spcBef>
              <a:spcAft>
                <a:spcPct val="0"/>
              </a:spcAft>
              <a:buSzTx/>
              <a:buNone/>
            </a:pPr>
            <a:r>
              <a:rPr lang="en-US" altLang="en-US" sz="1600" dirty="0">
                <a:latin typeface="Arial Unicode MS"/>
              </a:rPr>
              <a:t>  x=</a:t>
            </a:r>
            <a:r>
              <a:rPr lang="en-US" altLang="en-US" sz="1600" dirty="0" err="1">
                <a:latin typeface="Arial Unicode MS"/>
              </a:rPr>
              <a:t>strlen</a:t>
            </a:r>
            <a:r>
              <a:rPr lang="en-US" altLang="en-US" sz="1600" dirty="0">
                <a:latin typeface="Arial Unicode MS"/>
              </a:rPr>
              <a:t>(</a:t>
            </a:r>
            <a:r>
              <a:rPr lang="en-US" altLang="en-US" sz="1600" dirty="0" err="1">
                <a:latin typeface="Arial Unicode MS"/>
              </a:rPr>
              <a:t>cadena</a:t>
            </a:r>
            <a:r>
              <a:rPr lang="en-US" altLang="en-US" sz="1600" dirty="0">
                <a:latin typeface="Arial Unicode MS"/>
              </a:rPr>
              <a:t>);//</a:t>
            </a:r>
            <a:r>
              <a:rPr lang="en-US" altLang="en-US" sz="1600" dirty="0" err="1">
                <a:latin typeface="Arial Unicode MS"/>
              </a:rPr>
              <a:t>cuenta</a:t>
            </a:r>
            <a:r>
              <a:rPr lang="en-US" altLang="en-US" sz="1600" dirty="0">
                <a:latin typeface="Arial Unicode MS"/>
              </a:rPr>
              <a:t> </a:t>
            </a:r>
            <a:r>
              <a:rPr lang="en-US" altLang="en-US" sz="1600" dirty="0" err="1">
                <a:latin typeface="Arial Unicode MS"/>
              </a:rPr>
              <a:t>los</a:t>
            </a:r>
            <a:r>
              <a:rPr lang="en-US" altLang="en-US" sz="1600" dirty="0">
                <a:latin typeface="Arial Unicode MS"/>
              </a:rPr>
              <a:t> </a:t>
            </a:r>
            <a:r>
              <a:rPr lang="en-US" altLang="en-US" sz="1600" dirty="0" err="1">
                <a:latin typeface="Arial Unicode MS"/>
              </a:rPr>
              <a:t>caracteres</a:t>
            </a:r>
            <a:r>
              <a:rPr lang="en-US" altLang="en-US" sz="1600" dirty="0">
                <a:latin typeface="Arial Unicode MS"/>
              </a:rPr>
              <a:t> de la </a:t>
            </a:r>
            <a:r>
              <a:rPr lang="en-US" altLang="en-US" sz="1600" dirty="0" err="1">
                <a:latin typeface="Arial Unicode MS"/>
              </a:rPr>
              <a:t>cadena</a:t>
            </a:r>
            <a:r>
              <a:rPr lang="en-US" altLang="en-US" sz="1600" dirty="0">
                <a:latin typeface="Arial Unicode MS"/>
              </a:rPr>
              <a:t> </a:t>
            </a:r>
          </a:p>
          <a:p>
            <a:pPr marL="0" lvl="0" indent="0" eaLnBrk="0" fontAlgn="base" hangingPunct="0">
              <a:lnSpc>
                <a:spcPct val="100000"/>
              </a:lnSpc>
              <a:spcBef>
                <a:spcPct val="0"/>
              </a:spcBef>
              <a:spcAft>
                <a:spcPct val="0"/>
              </a:spcAft>
              <a:buSzTx/>
              <a:buNone/>
            </a:pPr>
            <a:r>
              <a:rPr lang="en-US" altLang="en-US" sz="1600" dirty="0">
                <a:latin typeface="Arial Unicode MS"/>
              </a:rPr>
              <a:t>  </a:t>
            </a:r>
            <a:r>
              <a:rPr lang="en-US" altLang="en-US" sz="1600" dirty="0" err="1">
                <a:latin typeface="Arial Unicode MS"/>
              </a:rPr>
              <a:t>printf</a:t>
            </a:r>
            <a:r>
              <a:rPr lang="en-US" altLang="en-US" sz="1600" dirty="0">
                <a:latin typeface="Arial Unicode MS"/>
              </a:rPr>
              <a:t>("el </a:t>
            </a:r>
            <a:r>
              <a:rPr lang="en-US" altLang="en-US" sz="1600" dirty="0" err="1">
                <a:latin typeface="Arial Unicode MS"/>
              </a:rPr>
              <a:t>tama?o</a:t>
            </a:r>
            <a:r>
              <a:rPr lang="en-US" altLang="en-US" sz="1600" dirty="0">
                <a:latin typeface="Arial Unicode MS"/>
              </a:rPr>
              <a:t> de la </a:t>
            </a:r>
            <a:r>
              <a:rPr lang="en-US" altLang="en-US" sz="1600" dirty="0" err="1">
                <a:latin typeface="Arial Unicode MS"/>
              </a:rPr>
              <a:t>cadena</a:t>
            </a:r>
            <a:r>
              <a:rPr lang="en-US" altLang="en-US" sz="1600" dirty="0">
                <a:latin typeface="Arial Unicode MS"/>
              </a:rPr>
              <a:t> </a:t>
            </a:r>
            <a:r>
              <a:rPr lang="en-US" altLang="en-US" sz="1600" dirty="0" err="1">
                <a:latin typeface="Arial Unicode MS"/>
              </a:rPr>
              <a:t>es</a:t>
            </a:r>
            <a:r>
              <a:rPr lang="en-US" altLang="en-US" sz="1600" dirty="0">
                <a:latin typeface="Arial Unicode MS"/>
              </a:rPr>
              <a:t>= %d ", x); </a:t>
            </a:r>
          </a:p>
          <a:p>
            <a:pPr marL="0" lvl="0" indent="0" eaLnBrk="0" fontAlgn="base" hangingPunct="0">
              <a:lnSpc>
                <a:spcPct val="100000"/>
              </a:lnSpc>
              <a:spcBef>
                <a:spcPct val="0"/>
              </a:spcBef>
              <a:spcAft>
                <a:spcPct val="0"/>
              </a:spcAft>
              <a:buSzTx/>
              <a:buNone/>
            </a:pPr>
            <a:r>
              <a:rPr lang="en-US" altLang="en-US" sz="1600" dirty="0">
                <a:latin typeface="Arial Unicode MS"/>
              </a:rPr>
              <a:t>  </a:t>
            </a:r>
            <a:r>
              <a:rPr lang="en-US" altLang="en-US" sz="1600" dirty="0" err="1">
                <a:latin typeface="Arial Unicode MS"/>
              </a:rPr>
              <a:t>strcat</a:t>
            </a:r>
            <a:r>
              <a:rPr lang="en-US" altLang="en-US" sz="1600" dirty="0">
                <a:latin typeface="Arial Unicode MS"/>
              </a:rPr>
              <a:t>(</a:t>
            </a:r>
            <a:r>
              <a:rPr lang="en-US" altLang="en-US" sz="1600" dirty="0" err="1">
                <a:latin typeface="Arial Unicode MS"/>
              </a:rPr>
              <a:t>cadena</a:t>
            </a:r>
            <a:r>
              <a:rPr lang="en-US" altLang="en-US" sz="1600" dirty="0">
                <a:latin typeface="Arial Unicode MS"/>
              </a:rPr>
              <a:t>, cadena2);//</a:t>
            </a:r>
            <a:r>
              <a:rPr lang="en-US" altLang="en-US" sz="1600" dirty="0" err="1">
                <a:latin typeface="Arial Unicode MS"/>
              </a:rPr>
              <a:t>concatena</a:t>
            </a:r>
            <a:r>
              <a:rPr lang="en-US" altLang="en-US" sz="1600" dirty="0">
                <a:latin typeface="Arial Unicode MS"/>
              </a:rPr>
              <a:t> </a:t>
            </a:r>
          </a:p>
          <a:p>
            <a:pPr marL="0" lvl="0" indent="0" eaLnBrk="0" fontAlgn="base" hangingPunct="0">
              <a:lnSpc>
                <a:spcPct val="100000"/>
              </a:lnSpc>
              <a:spcBef>
                <a:spcPct val="0"/>
              </a:spcBef>
              <a:spcAft>
                <a:spcPct val="0"/>
              </a:spcAft>
              <a:buSzTx/>
              <a:buNone/>
            </a:pPr>
            <a:r>
              <a:rPr lang="en-US" altLang="en-US" sz="1600" dirty="0">
                <a:latin typeface="Arial Unicode MS"/>
              </a:rPr>
              <a:t>  </a:t>
            </a:r>
            <a:r>
              <a:rPr lang="en-US" altLang="en-US" sz="1600" dirty="0" err="1">
                <a:latin typeface="Arial Unicode MS"/>
              </a:rPr>
              <a:t>printf</a:t>
            </a:r>
            <a:r>
              <a:rPr lang="en-US" altLang="en-US" sz="1600" dirty="0">
                <a:latin typeface="Arial Unicode MS"/>
              </a:rPr>
              <a:t>("la </a:t>
            </a:r>
            <a:r>
              <a:rPr lang="en-US" altLang="en-US" sz="1600" dirty="0" err="1">
                <a:latin typeface="Arial Unicode MS"/>
              </a:rPr>
              <a:t>cadena</a:t>
            </a:r>
            <a:r>
              <a:rPr lang="en-US" altLang="en-US" sz="1600" dirty="0">
                <a:latin typeface="Arial Unicode MS"/>
              </a:rPr>
              <a:t> </a:t>
            </a:r>
            <a:r>
              <a:rPr lang="en-US" altLang="en-US" sz="1600" dirty="0" err="1">
                <a:latin typeface="Arial Unicode MS"/>
              </a:rPr>
              <a:t>ingresada</a:t>
            </a:r>
            <a:r>
              <a:rPr lang="en-US" altLang="en-US" sz="1600" dirty="0">
                <a:latin typeface="Arial Unicode MS"/>
              </a:rPr>
              <a:t> </a:t>
            </a:r>
            <a:r>
              <a:rPr lang="en-US" altLang="en-US" sz="1600" dirty="0" err="1">
                <a:latin typeface="Arial Unicode MS"/>
              </a:rPr>
              <a:t>es</a:t>
            </a:r>
            <a:r>
              <a:rPr lang="en-US" altLang="en-US" sz="1600" dirty="0">
                <a:latin typeface="Arial Unicode MS"/>
              </a:rPr>
              <a:t>: %s\n", </a:t>
            </a:r>
            <a:r>
              <a:rPr lang="en-US" altLang="en-US" sz="1600" dirty="0" err="1">
                <a:latin typeface="Arial Unicode MS"/>
              </a:rPr>
              <a:t>cadena</a:t>
            </a:r>
            <a:r>
              <a:rPr lang="en-US" altLang="en-US" sz="1600" dirty="0">
                <a:latin typeface="Arial Unicode MS"/>
              </a:rPr>
              <a:t>); </a:t>
            </a:r>
          </a:p>
          <a:p>
            <a:pPr marL="0" lvl="0" indent="0" eaLnBrk="0" fontAlgn="base" hangingPunct="0">
              <a:lnSpc>
                <a:spcPct val="100000"/>
              </a:lnSpc>
              <a:spcBef>
                <a:spcPct val="0"/>
              </a:spcBef>
              <a:spcAft>
                <a:spcPct val="0"/>
              </a:spcAft>
              <a:buSzTx/>
              <a:buNone/>
            </a:pPr>
            <a:r>
              <a:rPr lang="en-US" altLang="en-US" sz="1600" dirty="0">
                <a:latin typeface="Arial Unicode MS"/>
              </a:rPr>
              <a:t>  </a:t>
            </a:r>
            <a:r>
              <a:rPr lang="en-US" altLang="en-US" sz="1600" dirty="0" err="1">
                <a:latin typeface="Arial Unicode MS"/>
              </a:rPr>
              <a:t>printf</a:t>
            </a:r>
            <a:r>
              <a:rPr lang="en-US" altLang="en-US" sz="1600" dirty="0">
                <a:latin typeface="Arial Unicode MS"/>
              </a:rPr>
              <a:t>("la </a:t>
            </a:r>
            <a:r>
              <a:rPr lang="en-US" altLang="en-US" sz="1600" dirty="0" err="1">
                <a:latin typeface="Arial Unicode MS"/>
              </a:rPr>
              <a:t>cadena</a:t>
            </a:r>
            <a:r>
              <a:rPr lang="en-US" altLang="en-US" sz="1600" dirty="0">
                <a:latin typeface="Arial Unicode MS"/>
              </a:rPr>
              <a:t> </a:t>
            </a:r>
            <a:r>
              <a:rPr lang="en-US" altLang="en-US" sz="1600" dirty="0" err="1">
                <a:latin typeface="Arial Unicode MS"/>
              </a:rPr>
              <a:t>es</a:t>
            </a:r>
            <a:r>
              <a:rPr lang="en-US" altLang="en-US" sz="1600" dirty="0">
                <a:latin typeface="Arial Unicode MS"/>
              </a:rPr>
              <a:t>: %d\n", </a:t>
            </a:r>
            <a:r>
              <a:rPr lang="en-US" altLang="en-US" sz="1600" dirty="0" err="1">
                <a:latin typeface="Arial Unicode MS"/>
              </a:rPr>
              <a:t>strcmp</a:t>
            </a:r>
            <a:r>
              <a:rPr lang="en-US" altLang="en-US" sz="1600" dirty="0">
                <a:latin typeface="Arial Unicode MS"/>
              </a:rPr>
              <a:t>(cadena1,cadena1));//</a:t>
            </a:r>
            <a:r>
              <a:rPr lang="en-US" altLang="en-US" sz="1600" dirty="0" err="1">
                <a:latin typeface="Arial Unicode MS"/>
              </a:rPr>
              <a:t>compara</a:t>
            </a:r>
            <a:r>
              <a:rPr lang="en-US" altLang="en-US" sz="1600" dirty="0">
                <a:latin typeface="Arial Unicode MS"/>
              </a:rPr>
              <a:t> </a:t>
            </a:r>
          </a:p>
          <a:p>
            <a:pPr marL="0" lvl="0" indent="0" eaLnBrk="0" fontAlgn="base" hangingPunct="0">
              <a:lnSpc>
                <a:spcPct val="100000"/>
              </a:lnSpc>
              <a:spcBef>
                <a:spcPct val="0"/>
              </a:spcBef>
              <a:spcAft>
                <a:spcPct val="0"/>
              </a:spcAft>
              <a:buSzTx/>
              <a:buNone/>
            </a:pPr>
            <a:r>
              <a:rPr lang="en-US" altLang="en-US" sz="1600" dirty="0">
                <a:latin typeface="Arial Unicode MS"/>
              </a:rPr>
              <a:t>  </a:t>
            </a:r>
            <a:r>
              <a:rPr lang="en-US" altLang="en-US" sz="1600" dirty="0" err="1">
                <a:latin typeface="Arial Unicode MS"/>
              </a:rPr>
              <a:t>getch</a:t>
            </a:r>
            <a:r>
              <a:rPr lang="en-US" altLang="en-US" sz="1600" dirty="0">
                <a:latin typeface="Arial Unicode MS"/>
              </a:rPr>
              <a:t>(); </a:t>
            </a:r>
          </a:p>
          <a:p>
            <a:pPr marL="0" lvl="0" indent="0" eaLnBrk="0" fontAlgn="base" hangingPunct="0">
              <a:lnSpc>
                <a:spcPct val="100000"/>
              </a:lnSpc>
              <a:spcBef>
                <a:spcPct val="0"/>
              </a:spcBef>
              <a:spcAft>
                <a:spcPct val="0"/>
              </a:spcAft>
              <a:buSzTx/>
              <a:buNone/>
            </a:pPr>
            <a:r>
              <a:rPr lang="en-US" altLang="en-US" sz="1600" dirty="0">
                <a:latin typeface="Arial Unicode MS"/>
              </a:rPr>
              <a:t>} </a:t>
            </a:r>
            <a:endParaRPr kumimoji="0" lang="en-US" altLang="en-US" sz="3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64542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Ejercicio </a:t>
            </a:r>
            <a:endParaRPr lang="en-US" dirty="0"/>
          </a:p>
        </p:txBody>
      </p:sp>
      <p:sp>
        <p:nvSpPr>
          <p:cNvPr id="3" name="Marcador de contenido 2"/>
          <p:cNvSpPr>
            <a:spLocks noGrp="1"/>
          </p:cNvSpPr>
          <p:nvPr>
            <p:ph idx="1"/>
          </p:nvPr>
        </p:nvSpPr>
        <p:spPr/>
        <p:txBody>
          <a:bodyPr/>
          <a:lstStyle/>
          <a:p>
            <a:pPr marL="0" indent="0">
              <a:buNone/>
            </a:pPr>
            <a:r>
              <a:rPr lang="es-ES" dirty="0"/>
              <a:t>Desarrolla un ejercicio en C++, que permita ingresar una cadena de caracteres y averiguar cuales y cuantas vocales se repiten en la frase.</a:t>
            </a:r>
            <a:endParaRPr lang="en-US" dirty="0"/>
          </a:p>
        </p:txBody>
      </p:sp>
    </p:spTree>
    <p:extLst>
      <p:ext uri="{BB962C8B-B14F-4D97-AF65-F5344CB8AC3E}">
        <p14:creationId xmlns:p14="http://schemas.microsoft.com/office/powerpoint/2010/main" val="37870028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TM04033919[[fn=Circuito]]</Template>
  <TotalTime>340</TotalTime>
  <Words>408</Words>
  <Application>Microsoft Office PowerPoint</Application>
  <PresentationFormat>Panorámica</PresentationFormat>
  <Paragraphs>53</Paragraphs>
  <Slides>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Arial</vt:lpstr>
      <vt:lpstr>Arial Unicode MS</vt:lpstr>
      <vt:lpstr>Trebuchet MS</vt:lpstr>
      <vt:lpstr>Tw Cen MT</vt:lpstr>
      <vt:lpstr>Circuito</vt:lpstr>
      <vt:lpstr>Cadenas de caracteres</vt:lpstr>
      <vt:lpstr>Cadenas</vt:lpstr>
      <vt:lpstr>Como declarar</vt:lpstr>
      <vt:lpstr>Funciones</vt:lpstr>
      <vt:lpstr>ejemplo</vt:lpstr>
      <vt:lpstr>Ejercicio </vt:lpstr>
    </vt:vector>
  </TitlesOfParts>
  <Company>Escuela Superior Politecnica de Chimborazo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Cadenas de caracteres</dc:title>
  <dc:creator>DTIC SECRETARÍA</dc:creator>
  <cp:lastModifiedBy>Pc</cp:lastModifiedBy>
  <cp:revision>11</cp:revision>
  <dcterms:created xsi:type="dcterms:W3CDTF">2020-07-20T17:40:52Z</dcterms:created>
  <dcterms:modified xsi:type="dcterms:W3CDTF">2022-10-13T16:38:10Z</dcterms:modified>
</cp:coreProperties>
</file>