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media/image3.jpg" ContentType="image/jpg"/>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sldIdLst>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55" d="100"/>
          <a:sy n="55" d="100"/>
        </p:scale>
        <p:origin x="758"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 Gabriel Villa Guerra" userId="28e47f89b190098a" providerId="LiveId" clId="{6A58920F-7E3B-4753-8AA3-E0B41D97785E}"/>
    <pc:docChg chg="addSld">
      <pc:chgData name="Alex Gabriel Villa Guerra" userId="28e47f89b190098a" providerId="LiveId" clId="{6A58920F-7E3B-4753-8AA3-E0B41D97785E}" dt="2021-07-01T14:12:23.305" v="0" actId="680"/>
      <pc:docMkLst>
        <pc:docMk/>
      </pc:docMkLst>
      <pc:sldChg chg="new">
        <pc:chgData name="Alex Gabriel Villa Guerra" userId="28e47f89b190098a" providerId="LiveId" clId="{6A58920F-7E3B-4753-8AA3-E0B41D97785E}" dt="2021-07-01T14:12:23.305" v="0" actId="680"/>
        <pc:sldMkLst>
          <pc:docMk/>
          <pc:sldMk cId="3416193803" sldId="27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29AC26-CAEA-4909-8D65-4D125373238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C5541035-B495-4966-87E2-190DBDC8C5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31EB982C-488A-4545-89F3-A82FF82968C1}"/>
              </a:ext>
            </a:extLst>
          </p:cNvPr>
          <p:cNvSpPr>
            <a:spLocks noGrp="1"/>
          </p:cNvSpPr>
          <p:nvPr>
            <p:ph type="dt" sz="half" idx="10"/>
          </p:nvPr>
        </p:nvSpPr>
        <p:spPr/>
        <p:txBody>
          <a:bodyPr/>
          <a:lstStyle/>
          <a:p>
            <a:fld id="{6C82CEED-9783-4EE3-A7D8-B20238F4F4D1}" type="datetimeFigureOut">
              <a:rPr lang="es-EC" smtClean="0"/>
              <a:t>29/7/2021</a:t>
            </a:fld>
            <a:endParaRPr lang="es-EC"/>
          </a:p>
        </p:txBody>
      </p:sp>
      <p:sp>
        <p:nvSpPr>
          <p:cNvPr id="5" name="Marcador de pie de página 4">
            <a:extLst>
              <a:ext uri="{FF2B5EF4-FFF2-40B4-BE49-F238E27FC236}">
                <a16:creationId xmlns:a16="http://schemas.microsoft.com/office/drawing/2014/main" id="{8326F13E-072D-45E8-8A12-633B6FD5B67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2DBD488C-658D-4301-B9BA-092D9F060123}"/>
              </a:ext>
            </a:extLst>
          </p:cNvPr>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1012686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C349D6-C978-45AD-9E8E-D0D0DDA55B01}"/>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4CF1979C-D807-46DA-9378-EB48C1B059B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1AF65045-3F57-4241-90BD-60AC4464D43E}"/>
              </a:ext>
            </a:extLst>
          </p:cNvPr>
          <p:cNvSpPr>
            <a:spLocks noGrp="1"/>
          </p:cNvSpPr>
          <p:nvPr>
            <p:ph type="dt" sz="half" idx="10"/>
          </p:nvPr>
        </p:nvSpPr>
        <p:spPr/>
        <p:txBody>
          <a:bodyPr/>
          <a:lstStyle/>
          <a:p>
            <a:fld id="{6C82CEED-9783-4EE3-A7D8-B20238F4F4D1}" type="datetimeFigureOut">
              <a:rPr lang="es-EC" smtClean="0"/>
              <a:t>29/7/2021</a:t>
            </a:fld>
            <a:endParaRPr lang="es-EC"/>
          </a:p>
        </p:txBody>
      </p:sp>
      <p:sp>
        <p:nvSpPr>
          <p:cNvPr id="5" name="Marcador de pie de página 4">
            <a:extLst>
              <a:ext uri="{FF2B5EF4-FFF2-40B4-BE49-F238E27FC236}">
                <a16:creationId xmlns:a16="http://schemas.microsoft.com/office/drawing/2014/main" id="{19E5215A-FCDE-40AC-A950-F88DBF9D8D1E}"/>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245DDFA1-50EF-4DF7-9E75-C411A12ED089}"/>
              </a:ext>
            </a:extLst>
          </p:cNvPr>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3945239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ADD2E2F-A60B-4F80-93EE-88C7BE3D3BE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8600D48E-2FE6-4EA2-8393-7CC3B664ADC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37081B13-02D4-4913-A132-FBB163CA4299}"/>
              </a:ext>
            </a:extLst>
          </p:cNvPr>
          <p:cNvSpPr>
            <a:spLocks noGrp="1"/>
          </p:cNvSpPr>
          <p:nvPr>
            <p:ph type="dt" sz="half" idx="10"/>
          </p:nvPr>
        </p:nvSpPr>
        <p:spPr/>
        <p:txBody>
          <a:bodyPr/>
          <a:lstStyle/>
          <a:p>
            <a:fld id="{6C82CEED-9783-4EE3-A7D8-B20238F4F4D1}" type="datetimeFigureOut">
              <a:rPr lang="es-EC" smtClean="0"/>
              <a:t>29/7/2021</a:t>
            </a:fld>
            <a:endParaRPr lang="es-EC"/>
          </a:p>
        </p:txBody>
      </p:sp>
      <p:sp>
        <p:nvSpPr>
          <p:cNvPr id="5" name="Marcador de pie de página 4">
            <a:extLst>
              <a:ext uri="{FF2B5EF4-FFF2-40B4-BE49-F238E27FC236}">
                <a16:creationId xmlns:a16="http://schemas.microsoft.com/office/drawing/2014/main" id="{2EB3705A-90EE-40A5-98F3-B4FAD2F487CB}"/>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AD6F7433-D3E6-4166-B48B-1349A388D8D8}"/>
              </a:ext>
            </a:extLst>
          </p:cNvPr>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655972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466427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6F2F9F"/>
                </a:solidFill>
                <a:latin typeface="Carlito"/>
                <a:cs typeface="Carlito"/>
              </a:defRPr>
            </a:lvl1pPr>
          </a:lstStyle>
          <a:p>
            <a:endParaRPr/>
          </a:p>
        </p:txBody>
      </p:sp>
      <p:sp>
        <p:nvSpPr>
          <p:cNvPr id="3" name="Holder 3"/>
          <p:cNvSpPr>
            <a:spLocks noGrp="1"/>
          </p:cNvSpPr>
          <p:nvPr>
            <p:ph sz="half" idx="2"/>
          </p:nvPr>
        </p:nvSpPr>
        <p:spPr>
          <a:xfrm>
            <a:off x="609600" y="1577340"/>
            <a:ext cx="5303520" cy="38779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38779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206002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6F2F9F"/>
                </a:solidFill>
                <a:latin typeface="Carlito"/>
                <a:cs typeface="Carlito"/>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8050925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C82CEED-9783-4EE3-A7D8-B20238F4F4D1}" type="datetimeFigureOut">
              <a:rPr lang="es-EC" smtClean="0"/>
              <a:t>29/7/2021</a:t>
            </a:fld>
            <a:endParaRPr lang="es-EC"/>
          </a:p>
        </p:txBody>
      </p:sp>
      <p:sp>
        <p:nvSpPr>
          <p:cNvPr id="5" name="Footer Placeholder 4"/>
          <p:cNvSpPr>
            <a:spLocks noGrp="1"/>
          </p:cNvSpPr>
          <p:nvPr>
            <p:ph type="ftr" sz="quarter" idx="11"/>
          </p:nvPr>
        </p:nvSpPr>
        <p:spPr>
          <a:xfrm>
            <a:off x="2416500" y="329307"/>
            <a:ext cx="4973915" cy="309201"/>
          </a:xfrm>
        </p:spPr>
        <p:txBody>
          <a:bodyPr/>
          <a:lstStyle/>
          <a:p>
            <a:endParaRPr lang="es-EC"/>
          </a:p>
        </p:txBody>
      </p:sp>
      <p:sp>
        <p:nvSpPr>
          <p:cNvPr id="6" name="Slide Number Placeholder 5"/>
          <p:cNvSpPr>
            <a:spLocks noGrp="1"/>
          </p:cNvSpPr>
          <p:nvPr>
            <p:ph type="sldNum" sz="quarter" idx="12"/>
          </p:nvPr>
        </p:nvSpPr>
        <p:spPr>
          <a:xfrm>
            <a:off x="1437664" y="798973"/>
            <a:ext cx="811019" cy="503578"/>
          </a:xfrm>
        </p:spPr>
        <p:txBody>
          <a:bodyPr/>
          <a:lstStyle/>
          <a:p>
            <a:fld id="{3F66D14F-840F-4445-A8E3-DCDC56070714}" type="slidenum">
              <a:rPr lang="es-EC" smtClean="0"/>
              <a:t>‹Nº›</a:t>
            </a:fld>
            <a:endParaRPr lang="es-EC"/>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85284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C82CEED-9783-4EE3-A7D8-B20238F4F4D1}" type="datetimeFigureOut">
              <a:rPr lang="es-EC" smtClean="0"/>
              <a:t>29/7/2021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F66D14F-840F-4445-A8E3-DCDC56070714}" type="slidenum">
              <a:rPr lang="es-EC" smtClean="0"/>
              <a:t>‹Nº›</a:t>
            </a:fld>
            <a:endParaRPr lang="es-EC"/>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3003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C82CEED-9783-4EE3-A7D8-B20238F4F4D1}" type="datetimeFigureOut">
              <a:rPr lang="es-EC" smtClean="0"/>
              <a:t>29/7/2021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F66D14F-840F-4445-A8E3-DCDC56070714}" type="slidenum">
              <a:rPr lang="es-EC" smtClean="0"/>
              <a:t>‹Nº›</a:t>
            </a:fld>
            <a:endParaRPr lang="es-EC"/>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8436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C82CEED-9783-4EE3-A7D8-B20238F4F4D1}" type="datetimeFigureOut">
              <a:rPr lang="es-EC" smtClean="0"/>
              <a:t>29/7/2021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F66D14F-840F-4445-A8E3-DCDC56070714}" type="slidenum">
              <a:rPr lang="es-EC" smtClean="0"/>
              <a:t>‹Nº›</a:t>
            </a:fld>
            <a:endParaRPr lang="es-EC"/>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381788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C82CEED-9783-4EE3-A7D8-B20238F4F4D1}" type="datetimeFigureOut">
              <a:rPr lang="es-EC" smtClean="0"/>
              <a:t>29/7/2021</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3F66D14F-840F-4445-A8E3-DCDC56070714}" type="slidenum">
              <a:rPr lang="es-EC" smtClean="0"/>
              <a:t>‹Nº›</a:t>
            </a:fld>
            <a:endParaRPr lang="es-EC"/>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178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0AD73-065D-45FB-A452-6F21221FCE2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ACE4AD08-BA95-4D62-8C4E-9F862CDF5F9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9AEFF36B-B109-445E-A664-7D8CEFD6F44D}"/>
              </a:ext>
            </a:extLst>
          </p:cNvPr>
          <p:cNvSpPr>
            <a:spLocks noGrp="1"/>
          </p:cNvSpPr>
          <p:nvPr>
            <p:ph type="dt" sz="half" idx="10"/>
          </p:nvPr>
        </p:nvSpPr>
        <p:spPr/>
        <p:txBody>
          <a:bodyPr/>
          <a:lstStyle/>
          <a:p>
            <a:fld id="{6C82CEED-9783-4EE3-A7D8-B20238F4F4D1}" type="datetimeFigureOut">
              <a:rPr lang="es-EC" smtClean="0"/>
              <a:t>29/7/2021</a:t>
            </a:fld>
            <a:endParaRPr lang="es-EC"/>
          </a:p>
        </p:txBody>
      </p:sp>
      <p:sp>
        <p:nvSpPr>
          <p:cNvPr id="5" name="Marcador de pie de página 4">
            <a:extLst>
              <a:ext uri="{FF2B5EF4-FFF2-40B4-BE49-F238E27FC236}">
                <a16:creationId xmlns:a16="http://schemas.microsoft.com/office/drawing/2014/main" id="{9DB53F6E-8E69-4539-B27F-71C5FAAE9F6B}"/>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3A4F766-289A-4E12-9F1C-718CC8899CEB}"/>
              </a:ext>
            </a:extLst>
          </p:cNvPr>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27171198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C82CEED-9783-4EE3-A7D8-B20238F4F4D1}" type="datetimeFigureOut">
              <a:rPr lang="es-EC" smtClean="0"/>
              <a:t>29/7/2021</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3F66D14F-840F-4445-A8E3-DCDC56070714}" type="slidenum">
              <a:rPr lang="es-EC" smtClean="0"/>
              <a:t>‹Nº›</a:t>
            </a:fld>
            <a:endParaRPr lang="es-EC"/>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132007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2CEED-9783-4EE3-A7D8-B20238F4F4D1}" type="datetimeFigureOut">
              <a:rPr lang="es-EC" smtClean="0"/>
              <a:t>29/7/2021</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2346007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C82CEED-9783-4EE3-A7D8-B20238F4F4D1}" type="datetimeFigureOut">
              <a:rPr lang="es-EC" smtClean="0"/>
              <a:t>29/7/2021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F66D14F-840F-4445-A8E3-DCDC56070714}" type="slidenum">
              <a:rPr lang="es-EC" smtClean="0"/>
              <a:t>‹Nº›</a:t>
            </a:fld>
            <a:endParaRPr lang="es-EC"/>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35326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C82CEED-9783-4EE3-A7D8-B20238F4F4D1}" type="datetimeFigureOut">
              <a:rPr lang="es-EC" smtClean="0"/>
              <a:t>29/7/2021</a:t>
            </a:fld>
            <a:endParaRPr lang="es-EC"/>
          </a:p>
        </p:txBody>
      </p:sp>
      <p:sp>
        <p:nvSpPr>
          <p:cNvPr id="6" name="Footer Placeholder 5"/>
          <p:cNvSpPr>
            <a:spLocks noGrp="1"/>
          </p:cNvSpPr>
          <p:nvPr>
            <p:ph type="ftr" sz="quarter" idx="11"/>
          </p:nvPr>
        </p:nvSpPr>
        <p:spPr>
          <a:xfrm>
            <a:off x="1447382" y="318640"/>
            <a:ext cx="5541004" cy="320931"/>
          </a:xfrm>
        </p:spPr>
        <p:txBody>
          <a:bodyPr/>
          <a:lstStyle/>
          <a:p>
            <a:endParaRPr lang="es-EC"/>
          </a:p>
        </p:txBody>
      </p:sp>
      <p:sp>
        <p:nvSpPr>
          <p:cNvPr id="7" name="Slide Number Placeholder 6"/>
          <p:cNvSpPr>
            <a:spLocks noGrp="1"/>
          </p:cNvSpPr>
          <p:nvPr>
            <p:ph type="sldNum" sz="quarter" idx="12"/>
          </p:nvPr>
        </p:nvSpPr>
        <p:spPr/>
        <p:txBody>
          <a:bodyPr/>
          <a:lstStyle/>
          <a:p>
            <a:fld id="{3F66D14F-840F-4445-A8E3-DCDC56070714}" type="slidenum">
              <a:rPr lang="es-EC" smtClean="0"/>
              <a:t>‹Nº›</a:t>
            </a:fld>
            <a:endParaRPr lang="es-EC"/>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46203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C82CEED-9783-4EE3-A7D8-B20238F4F4D1}" type="datetimeFigureOut">
              <a:rPr lang="es-EC" smtClean="0"/>
              <a:t>29/7/2021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F66D14F-840F-4445-A8E3-DCDC56070714}" type="slidenum">
              <a:rPr lang="es-EC" smtClean="0"/>
              <a:t>‹Nº›</a:t>
            </a:fld>
            <a:endParaRPr lang="es-EC"/>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053713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C82CEED-9783-4EE3-A7D8-B20238F4F4D1}" type="datetimeFigureOut">
              <a:rPr lang="es-EC" smtClean="0"/>
              <a:t>29/7/2021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F66D14F-840F-4445-A8E3-DCDC56070714}" type="slidenum">
              <a:rPr lang="es-EC" smtClean="0"/>
              <a:t>‹Nº›</a:t>
            </a:fld>
            <a:endParaRPr lang="es-EC"/>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38517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1854971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6F2F9F"/>
                </a:solidFill>
                <a:latin typeface="Carlito"/>
                <a:cs typeface="Carlito"/>
              </a:defRPr>
            </a:lvl1pPr>
          </a:lstStyle>
          <a:p>
            <a:endParaRPr/>
          </a:p>
        </p:txBody>
      </p:sp>
      <p:sp>
        <p:nvSpPr>
          <p:cNvPr id="3" name="Holder 3"/>
          <p:cNvSpPr>
            <a:spLocks noGrp="1"/>
          </p:cNvSpPr>
          <p:nvPr>
            <p:ph sz="half" idx="2"/>
          </p:nvPr>
        </p:nvSpPr>
        <p:spPr>
          <a:xfrm>
            <a:off x="609600" y="1577340"/>
            <a:ext cx="5303520" cy="38779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38779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914738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17F34A-BBC6-479C-B018-1669A271B73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99A99712-DB41-40CC-90E7-EB27616F36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30680D6-01AE-4D3C-8801-FF0B5FC5F22E}"/>
              </a:ext>
            </a:extLst>
          </p:cNvPr>
          <p:cNvSpPr>
            <a:spLocks noGrp="1"/>
          </p:cNvSpPr>
          <p:nvPr>
            <p:ph type="dt" sz="half" idx="10"/>
          </p:nvPr>
        </p:nvSpPr>
        <p:spPr/>
        <p:txBody>
          <a:bodyPr/>
          <a:lstStyle/>
          <a:p>
            <a:fld id="{6C82CEED-9783-4EE3-A7D8-B20238F4F4D1}" type="datetimeFigureOut">
              <a:rPr lang="es-EC" smtClean="0"/>
              <a:t>29/7/2021</a:t>
            </a:fld>
            <a:endParaRPr lang="es-EC"/>
          </a:p>
        </p:txBody>
      </p:sp>
      <p:sp>
        <p:nvSpPr>
          <p:cNvPr id="5" name="Marcador de pie de página 4">
            <a:extLst>
              <a:ext uri="{FF2B5EF4-FFF2-40B4-BE49-F238E27FC236}">
                <a16:creationId xmlns:a16="http://schemas.microsoft.com/office/drawing/2014/main" id="{608E6E67-4464-418E-913D-879DC16F8CD1}"/>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A2FEB029-62B4-46D6-B699-35992DB6EA1F}"/>
              </a:ext>
            </a:extLst>
          </p:cNvPr>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414111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CD7441-430E-4EF9-A982-DC6DB30FF45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7514C9F6-13CE-421B-8E1B-47A9B94B919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B1206A09-E893-4E10-BF6B-4F9EA1F596A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DEDC6070-0649-4265-ADC4-015A09230096}"/>
              </a:ext>
            </a:extLst>
          </p:cNvPr>
          <p:cNvSpPr>
            <a:spLocks noGrp="1"/>
          </p:cNvSpPr>
          <p:nvPr>
            <p:ph type="dt" sz="half" idx="10"/>
          </p:nvPr>
        </p:nvSpPr>
        <p:spPr/>
        <p:txBody>
          <a:bodyPr/>
          <a:lstStyle/>
          <a:p>
            <a:fld id="{6C82CEED-9783-4EE3-A7D8-B20238F4F4D1}" type="datetimeFigureOut">
              <a:rPr lang="es-EC" smtClean="0"/>
              <a:t>29/7/2021</a:t>
            </a:fld>
            <a:endParaRPr lang="es-EC"/>
          </a:p>
        </p:txBody>
      </p:sp>
      <p:sp>
        <p:nvSpPr>
          <p:cNvPr id="6" name="Marcador de pie de página 5">
            <a:extLst>
              <a:ext uri="{FF2B5EF4-FFF2-40B4-BE49-F238E27FC236}">
                <a16:creationId xmlns:a16="http://schemas.microsoft.com/office/drawing/2014/main" id="{E2165B1E-8824-459D-84A8-9DE6029CB06F}"/>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0CEEC349-41BF-4266-BF13-785EE6D9CDD7}"/>
              </a:ext>
            </a:extLst>
          </p:cNvPr>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2161332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A38B9A-B01E-4D2F-915D-9524530EBD9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5609110B-21BB-4D9B-ADE7-456B0AB376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B0AC495-D7C5-4847-AE80-C8C95CC5874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5C728EE5-9B37-4928-AEA9-AA0FC4B882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C5ADCA5-B848-41E3-B830-84E8866B373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DEAB478D-7E4E-4DD4-89EB-D4349F06D077}"/>
              </a:ext>
            </a:extLst>
          </p:cNvPr>
          <p:cNvSpPr>
            <a:spLocks noGrp="1"/>
          </p:cNvSpPr>
          <p:nvPr>
            <p:ph type="dt" sz="half" idx="10"/>
          </p:nvPr>
        </p:nvSpPr>
        <p:spPr/>
        <p:txBody>
          <a:bodyPr/>
          <a:lstStyle/>
          <a:p>
            <a:fld id="{6C82CEED-9783-4EE3-A7D8-B20238F4F4D1}" type="datetimeFigureOut">
              <a:rPr lang="es-EC" smtClean="0"/>
              <a:t>29/7/2021</a:t>
            </a:fld>
            <a:endParaRPr lang="es-EC"/>
          </a:p>
        </p:txBody>
      </p:sp>
      <p:sp>
        <p:nvSpPr>
          <p:cNvPr id="8" name="Marcador de pie de página 7">
            <a:extLst>
              <a:ext uri="{FF2B5EF4-FFF2-40B4-BE49-F238E27FC236}">
                <a16:creationId xmlns:a16="http://schemas.microsoft.com/office/drawing/2014/main" id="{8BA742E8-55C9-4682-A79B-4FD1FDF5FD73}"/>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E22AA68F-04DD-40AC-9959-232FFC6D71DA}"/>
              </a:ext>
            </a:extLst>
          </p:cNvPr>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4046988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4CF6BC-9E3A-4311-8651-78704CE6266F}"/>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36E4918D-AFD5-44F5-883C-959584792E10}"/>
              </a:ext>
            </a:extLst>
          </p:cNvPr>
          <p:cNvSpPr>
            <a:spLocks noGrp="1"/>
          </p:cNvSpPr>
          <p:nvPr>
            <p:ph type="dt" sz="half" idx="10"/>
          </p:nvPr>
        </p:nvSpPr>
        <p:spPr/>
        <p:txBody>
          <a:bodyPr/>
          <a:lstStyle/>
          <a:p>
            <a:fld id="{6C82CEED-9783-4EE3-A7D8-B20238F4F4D1}" type="datetimeFigureOut">
              <a:rPr lang="es-EC" smtClean="0"/>
              <a:t>29/7/2021</a:t>
            </a:fld>
            <a:endParaRPr lang="es-EC"/>
          </a:p>
        </p:txBody>
      </p:sp>
      <p:sp>
        <p:nvSpPr>
          <p:cNvPr id="4" name="Marcador de pie de página 3">
            <a:extLst>
              <a:ext uri="{FF2B5EF4-FFF2-40B4-BE49-F238E27FC236}">
                <a16:creationId xmlns:a16="http://schemas.microsoft.com/office/drawing/2014/main" id="{DED356A2-6CF5-418E-9E68-6A8543AB313B}"/>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D81B55C8-DA4A-4E3D-9432-1251373B36D1}"/>
              </a:ext>
            </a:extLst>
          </p:cNvPr>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262804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3B223F3-8E93-485F-BFD3-C8C81C4B1AF0}"/>
              </a:ext>
            </a:extLst>
          </p:cNvPr>
          <p:cNvSpPr>
            <a:spLocks noGrp="1"/>
          </p:cNvSpPr>
          <p:nvPr>
            <p:ph type="dt" sz="half" idx="10"/>
          </p:nvPr>
        </p:nvSpPr>
        <p:spPr/>
        <p:txBody>
          <a:bodyPr/>
          <a:lstStyle/>
          <a:p>
            <a:fld id="{6C82CEED-9783-4EE3-A7D8-B20238F4F4D1}" type="datetimeFigureOut">
              <a:rPr lang="es-EC" smtClean="0"/>
              <a:t>29/7/2021</a:t>
            </a:fld>
            <a:endParaRPr lang="es-EC"/>
          </a:p>
        </p:txBody>
      </p:sp>
      <p:sp>
        <p:nvSpPr>
          <p:cNvPr id="3" name="Marcador de pie de página 2">
            <a:extLst>
              <a:ext uri="{FF2B5EF4-FFF2-40B4-BE49-F238E27FC236}">
                <a16:creationId xmlns:a16="http://schemas.microsoft.com/office/drawing/2014/main" id="{5370E870-98AC-4A88-8DDF-50A4DDE58D82}"/>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6E6FEBAE-291D-4FE2-9DEA-5105A34AEFC6}"/>
              </a:ext>
            </a:extLst>
          </p:cNvPr>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1152420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A8055E-8733-4EC4-8EC4-5D2CCCA87EB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B44420D1-5AC8-49E6-A107-14BDB92203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1EB1BD02-75B0-4ED3-9CDD-54C9157BB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C488395-E16F-48A3-808E-548CF0F6E91E}"/>
              </a:ext>
            </a:extLst>
          </p:cNvPr>
          <p:cNvSpPr>
            <a:spLocks noGrp="1"/>
          </p:cNvSpPr>
          <p:nvPr>
            <p:ph type="dt" sz="half" idx="10"/>
          </p:nvPr>
        </p:nvSpPr>
        <p:spPr/>
        <p:txBody>
          <a:bodyPr/>
          <a:lstStyle/>
          <a:p>
            <a:fld id="{6C82CEED-9783-4EE3-A7D8-B20238F4F4D1}" type="datetimeFigureOut">
              <a:rPr lang="es-EC" smtClean="0"/>
              <a:t>29/7/2021</a:t>
            </a:fld>
            <a:endParaRPr lang="es-EC"/>
          </a:p>
        </p:txBody>
      </p:sp>
      <p:sp>
        <p:nvSpPr>
          <p:cNvPr id="6" name="Marcador de pie de página 5">
            <a:extLst>
              <a:ext uri="{FF2B5EF4-FFF2-40B4-BE49-F238E27FC236}">
                <a16:creationId xmlns:a16="http://schemas.microsoft.com/office/drawing/2014/main" id="{C602A4D1-6B2C-4A7D-A7F0-BD541930FC79}"/>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F0CAF245-9C67-42B9-AF1E-33966E71CBCD}"/>
              </a:ext>
            </a:extLst>
          </p:cNvPr>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2646310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D13114-119A-4F06-87B7-B168DBEFA2D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591C0B0A-1664-439A-BCE6-577699AF83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2D285F3E-E0D6-43B1-A291-D78F07676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4A79F1A-A632-4034-9324-1E96B8BB6E55}"/>
              </a:ext>
            </a:extLst>
          </p:cNvPr>
          <p:cNvSpPr>
            <a:spLocks noGrp="1"/>
          </p:cNvSpPr>
          <p:nvPr>
            <p:ph type="dt" sz="half" idx="10"/>
          </p:nvPr>
        </p:nvSpPr>
        <p:spPr/>
        <p:txBody>
          <a:bodyPr/>
          <a:lstStyle/>
          <a:p>
            <a:fld id="{6C82CEED-9783-4EE3-A7D8-B20238F4F4D1}" type="datetimeFigureOut">
              <a:rPr lang="es-EC" smtClean="0"/>
              <a:t>29/7/2021</a:t>
            </a:fld>
            <a:endParaRPr lang="es-EC"/>
          </a:p>
        </p:txBody>
      </p:sp>
      <p:sp>
        <p:nvSpPr>
          <p:cNvPr id="6" name="Marcador de pie de página 5">
            <a:extLst>
              <a:ext uri="{FF2B5EF4-FFF2-40B4-BE49-F238E27FC236}">
                <a16:creationId xmlns:a16="http://schemas.microsoft.com/office/drawing/2014/main" id="{E4A5A7A4-FA5C-400D-AB33-A83332D8F0FB}"/>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C55D38F1-91C9-4262-A331-AAE5B4FBCEA6}"/>
              </a:ext>
            </a:extLst>
          </p:cNvPr>
          <p:cNvSpPr>
            <a:spLocks noGrp="1"/>
          </p:cNvSpPr>
          <p:nvPr>
            <p:ph type="sldNum" sz="quarter" idx="12"/>
          </p:nvPr>
        </p:nvSpPr>
        <p:spPr/>
        <p:txBody>
          <a:bodyPr/>
          <a:lstStyle/>
          <a:p>
            <a:fld id="{3F66D14F-840F-4445-A8E3-DCDC56070714}" type="slidenum">
              <a:rPr lang="es-EC" smtClean="0"/>
              <a:t>‹Nº›</a:t>
            </a:fld>
            <a:endParaRPr lang="es-EC"/>
          </a:p>
        </p:txBody>
      </p:sp>
    </p:spTree>
    <p:extLst>
      <p:ext uri="{BB962C8B-B14F-4D97-AF65-F5344CB8AC3E}">
        <p14:creationId xmlns:p14="http://schemas.microsoft.com/office/powerpoint/2010/main" val="1977219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jp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F419161-A9BC-4B0C-B909-0A04873041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8DE9ADD1-2F67-4055-8F11-E99C7C7FBA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E784B074-572B-46F8-AF54-DE4C632E35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2CEED-9783-4EE3-A7D8-B20238F4F4D1}" type="datetimeFigureOut">
              <a:rPr lang="es-EC" smtClean="0"/>
              <a:t>29/7/2021</a:t>
            </a:fld>
            <a:endParaRPr lang="es-EC"/>
          </a:p>
        </p:txBody>
      </p:sp>
      <p:sp>
        <p:nvSpPr>
          <p:cNvPr id="5" name="Marcador de pie de página 4">
            <a:extLst>
              <a:ext uri="{FF2B5EF4-FFF2-40B4-BE49-F238E27FC236}">
                <a16:creationId xmlns:a16="http://schemas.microsoft.com/office/drawing/2014/main" id="{D6FE66E2-CC61-4AA7-A640-7FCEB28325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152BF27C-5445-4AA4-9D8D-3914C3BB4F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66D14F-840F-4445-A8E3-DCDC56070714}" type="slidenum">
              <a:rPr lang="es-EC" smtClean="0"/>
              <a:t>‹Nº›</a:t>
            </a:fld>
            <a:endParaRPr lang="es-EC"/>
          </a:p>
        </p:txBody>
      </p:sp>
    </p:spTree>
    <p:extLst>
      <p:ext uri="{BB962C8B-B14F-4D97-AF65-F5344CB8AC3E}">
        <p14:creationId xmlns:p14="http://schemas.microsoft.com/office/powerpoint/2010/main" val="2813039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C82CEED-9783-4EE3-A7D8-B20238F4F4D1}" type="datetimeFigureOut">
              <a:rPr lang="es-EC" smtClean="0"/>
              <a:t>29/7/2021</a:t>
            </a:fld>
            <a:endParaRPr lang="es-EC"/>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EC"/>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F66D14F-840F-4445-A8E3-DCDC56070714}" type="slidenum">
              <a:rPr lang="es-EC" smtClean="0"/>
              <a:t>‹Nº›</a:t>
            </a:fld>
            <a:endParaRPr lang="es-EC"/>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229639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ED2FD94-C104-44D6-9E72-B4F4DB5244DD}"/>
              </a:ext>
            </a:extLst>
          </p:cNvPr>
          <p:cNvPicPr>
            <a:picLocks noChangeAspect="1"/>
          </p:cNvPicPr>
          <p:nvPr/>
        </p:nvPicPr>
        <p:blipFill rotWithShape="1">
          <a:blip r:embed="rId2"/>
          <a:srcRect r="3112" b="1"/>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ítulo 1">
            <a:extLst>
              <a:ext uri="{FF2B5EF4-FFF2-40B4-BE49-F238E27FC236}">
                <a16:creationId xmlns:a16="http://schemas.microsoft.com/office/drawing/2014/main" id="{86F87440-172E-42BD-9FE5-F460C26BCD33}"/>
              </a:ext>
            </a:extLst>
          </p:cNvPr>
          <p:cNvSpPr>
            <a:spLocks noGrp="1"/>
          </p:cNvSpPr>
          <p:nvPr>
            <p:ph type="ctrTitle"/>
          </p:nvPr>
        </p:nvSpPr>
        <p:spPr>
          <a:xfrm>
            <a:off x="8022021" y="3231931"/>
            <a:ext cx="3852041" cy="1834056"/>
          </a:xfrm>
        </p:spPr>
        <p:txBody>
          <a:bodyPr>
            <a:normAutofit/>
          </a:bodyPr>
          <a:lstStyle/>
          <a:p>
            <a:r>
              <a:rPr lang="es-EC" sz="4000" dirty="0"/>
              <a:t>PIB</a:t>
            </a:r>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7540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15388" y="339293"/>
            <a:ext cx="7216775" cy="697230"/>
          </a:xfrm>
          <a:prstGeom prst="rect">
            <a:avLst/>
          </a:prstGeom>
        </p:spPr>
        <p:txBody>
          <a:bodyPr vert="horz" wrap="square" lIns="0" tIns="13335" rIns="0" bIns="0" rtlCol="0" anchor="ctr">
            <a:spAutoFit/>
          </a:bodyPr>
          <a:lstStyle/>
          <a:p>
            <a:pPr marL="12700">
              <a:lnSpc>
                <a:spcPct val="100000"/>
              </a:lnSpc>
              <a:spcBef>
                <a:spcPts val="105"/>
              </a:spcBef>
            </a:pPr>
            <a:r>
              <a:rPr dirty="0"/>
              <a:t>Que son las </a:t>
            </a:r>
            <a:r>
              <a:rPr spc="-15" dirty="0"/>
              <a:t>cuentas</a:t>
            </a:r>
            <a:r>
              <a:rPr spc="-140" dirty="0"/>
              <a:t> </a:t>
            </a:r>
            <a:r>
              <a:rPr dirty="0"/>
              <a:t>nacionales</a:t>
            </a:r>
            <a:endParaRPr/>
          </a:p>
        </p:txBody>
      </p:sp>
      <p:sp>
        <p:nvSpPr>
          <p:cNvPr id="3" name="object 3"/>
          <p:cNvSpPr txBox="1"/>
          <p:nvPr/>
        </p:nvSpPr>
        <p:spPr>
          <a:xfrm>
            <a:off x="2534792" y="1740128"/>
            <a:ext cx="7677150" cy="1349375"/>
          </a:xfrm>
          <a:prstGeom prst="rect">
            <a:avLst/>
          </a:prstGeom>
        </p:spPr>
        <p:txBody>
          <a:bodyPr vert="horz" wrap="square" lIns="0" tIns="14605" rIns="0" bIns="0" rtlCol="0">
            <a:spAutoFit/>
          </a:bodyPr>
          <a:lstStyle/>
          <a:p>
            <a:pPr marL="12700" marR="5080" indent="88265" algn="just">
              <a:lnSpc>
                <a:spcPct val="99700"/>
              </a:lnSpc>
              <a:spcBef>
                <a:spcPts val="115"/>
              </a:spcBef>
            </a:pPr>
            <a:r>
              <a:rPr sz="2900" spc="-5" dirty="0">
                <a:latin typeface="Carlito"/>
                <a:cs typeface="Carlito"/>
              </a:rPr>
              <a:t>Las </a:t>
            </a:r>
            <a:r>
              <a:rPr sz="2900" spc="-15" dirty="0">
                <a:latin typeface="Carlito"/>
                <a:cs typeface="Carlito"/>
              </a:rPr>
              <a:t>cuentas </a:t>
            </a:r>
            <a:r>
              <a:rPr sz="2900" spc="-10" dirty="0">
                <a:latin typeface="Carlito"/>
                <a:cs typeface="Carlito"/>
              </a:rPr>
              <a:t>nacionales </a:t>
            </a:r>
            <a:r>
              <a:rPr sz="2900" spc="-5" dirty="0">
                <a:latin typeface="Carlito"/>
                <a:cs typeface="Carlito"/>
              </a:rPr>
              <a:t>son un </a:t>
            </a:r>
            <a:r>
              <a:rPr sz="2900" spc="-20" dirty="0">
                <a:latin typeface="Carlito"/>
                <a:cs typeface="Carlito"/>
              </a:rPr>
              <a:t>registro </a:t>
            </a:r>
            <a:r>
              <a:rPr sz="2900" spc="-15" dirty="0">
                <a:latin typeface="Carlito"/>
                <a:cs typeface="Carlito"/>
              </a:rPr>
              <a:t>contable de  </a:t>
            </a:r>
            <a:r>
              <a:rPr sz="2900" dirty="0">
                <a:latin typeface="Carlito"/>
                <a:cs typeface="Carlito"/>
              </a:rPr>
              <a:t>las </a:t>
            </a:r>
            <a:r>
              <a:rPr sz="2900" spc="-10" dirty="0">
                <a:latin typeface="Carlito"/>
                <a:cs typeface="Carlito"/>
              </a:rPr>
              <a:t>transacciones </a:t>
            </a:r>
            <a:r>
              <a:rPr sz="2900" spc="-15" dirty="0">
                <a:latin typeface="Carlito"/>
                <a:cs typeface="Carlito"/>
              </a:rPr>
              <a:t>realizadas </a:t>
            </a:r>
            <a:r>
              <a:rPr sz="2900" spc="-10" dirty="0">
                <a:latin typeface="Carlito"/>
                <a:cs typeface="Carlito"/>
              </a:rPr>
              <a:t>por </a:t>
            </a:r>
            <a:r>
              <a:rPr sz="2900" dirty="0">
                <a:latin typeface="Carlito"/>
                <a:cs typeface="Carlito"/>
              </a:rPr>
              <a:t>los </a:t>
            </a:r>
            <a:r>
              <a:rPr sz="2900" spc="-15" dirty="0">
                <a:latin typeface="Carlito"/>
                <a:cs typeface="Carlito"/>
              </a:rPr>
              <a:t>distintos   sectores</a:t>
            </a:r>
            <a:r>
              <a:rPr sz="2900" spc="380" dirty="0">
                <a:latin typeface="Carlito"/>
                <a:cs typeface="Carlito"/>
              </a:rPr>
              <a:t> </a:t>
            </a:r>
            <a:r>
              <a:rPr sz="2900" spc="-5" dirty="0">
                <a:latin typeface="Carlito"/>
                <a:cs typeface="Carlito"/>
              </a:rPr>
              <a:t>de</a:t>
            </a:r>
            <a:r>
              <a:rPr sz="2900" spc="370" dirty="0">
                <a:latin typeface="Carlito"/>
                <a:cs typeface="Carlito"/>
              </a:rPr>
              <a:t> </a:t>
            </a:r>
            <a:r>
              <a:rPr sz="2900" dirty="0">
                <a:latin typeface="Carlito"/>
                <a:cs typeface="Carlito"/>
              </a:rPr>
              <a:t>la</a:t>
            </a:r>
            <a:r>
              <a:rPr sz="2900" spc="370" dirty="0">
                <a:latin typeface="Carlito"/>
                <a:cs typeface="Carlito"/>
              </a:rPr>
              <a:t> </a:t>
            </a:r>
            <a:r>
              <a:rPr sz="2900" spc="-10" dirty="0">
                <a:latin typeface="Carlito"/>
                <a:cs typeface="Carlito"/>
              </a:rPr>
              <a:t>economía</a:t>
            </a:r>
            <a:r>
              <a:rPr sz="2900" spc="380" dirty="0">
                <a:latin typeface="Carlito"/>
                <a:cs typeface="Carlito"/>
              </a:rPr>
              <a:t> </a:t>
            </a:r>
            <a:r>
              <a:rPr sz="2900" spc="-5" dirty="0">
                <a:latin typeface="Carlito"/>
                <a:cs typeface="Carlito"/>
              </a:rPr>
              <a:t>en</a:t>
            </a:r>
            <a:r>
              <a:rPr sz="2900" spc="370" dirty="0">
                <a:latin typeface="Carlito"/>
                <a:cs typeface="Carlito"/>
              </a:rPr>
              <a:t> </a:t>
            </a:r>
            <a:r>
              <a:rPr sz="2900" spc="-10" dirty="0">
                <a:latin typeface="Carlito"/>
                <a:cs typeface="Carlito"/>
              </a:rPr>
              <a:t>el</a:t>
            </a:r>
            <a:r>
              <a:rPr sz="2900" spc="380" dirty="0">
                <a:latin typeface="Carlito"/>
                <a:cs typeface="Carlito"/>
              </a:rPr>
              <a:t> </a:t>
            </a:r>
            <a:r>
              <a:rPr sz="2900" spc="-5" dirty="0">
                <a:latin typeface="Carlito"/>
                <a:cs typeface="Carlito"/>
              </a:rPr>
              <a:t>cual</a:t>
            </a:r>
            <a:r>
              <a:rPr sz="2900" spc="380" dirty="0">
                <a:latin typeface="Carlito"/>
                <a:cs typeface="Carlito"/>
              </a:rPr>
              <a:t> </a:t>
            </a:r>
            <a:r>
              <a:rPr sz="2900" spc="-5" dirty="0">
                <a:latin typeface="Carlito"/>
                <a:cs typeface="Carlito"/>
              </a:rPr>
              <a:t>se</a:t>
            </a:r>
            <a:r>
              <a:rPr sz="2900" spc="375" dirty="0">
                <a:latin typeface="Carlito"/>
                <a:cs typeface="Carlito"/>
              </a:rPr>
              <a:t> </a:t>
            </a:r>
            <a:r>
              <a:rPr sz="2900" spc="-5" dirty="0">
                <a:latin typeface="Carlito"/>
                <a:cs typeface="Carlito"/>
              </a:rPr>
              <a:t>brinda</a:t>
            </a:r>
            <a:r>
              <a:rPr sz="2900" spc="380" dirty="0">
                <a:latin typeface="Carlito"/>
                <a:cs typeface="Carlito"/>
              </a:rPr>
              <a:t> </a:t>
            </a:r>
            <a:r>
              <a:rPr sz="2900" spc="-5" dirty="0">
                <a:latin typeface="Carlito"/>
                <a:cs typeface="Carlito"/>
              </a:rPr>
              <a:t>una</a:t>
            </a:r>
            <a:endParaRPr sz="2900" dirty="0">
              <a:latin typeface="Carlito"/>
              <a:cs typeface="Carlito"/>
            </a:endParaRPr>
          </a:p>
        </p:txBody>
      </p:sp>
      <p:sp>
        <p:nvSpPr>
          <p:cNvPr id="4" name="object 4"/>
          <p:cNvSpPr txBox="1"/>
          <p:nvPr/>
        </p:nvSpPr>
        <p:spPr>
          <a:xfrm>
            <a:off x="2535427" y="3377311"/>
            <a:ext cx="7002780" cy="467995"/>
          </a:xfrm>
          <a:prstGeom prst="rect">
            <a:avLst/>
          </a:prstGeom>
        </p:spPr>
        <p:txBody>
          <a:bodyPr vert="horz" wrap="square" lIns="0" tIns="13335" rIns="0" bIns="0" rtlCol="0">
            <a:spAutoFit/>
          </a:bodyPr>
          <a:lstStyle/>
          <a:p>
            <a:pPr marL="12700">
              <a:spcBef>
                <a:spcPts val="105"/>
              </a:spcBef>
              <a:tabLst>
                <a:tab pos="1795780" algn="l"/>
                <a:tab pos="3501390" algn="l"/>
                <a:tab pos="4672330" algn="l"/>
                <a:tab pos="5606415" algn="l"/>
              </a:tabLst>
            </a:pPr>
            <a:r>
              <a:rPr sz="2900" dirty="0">
                <a:latin typeface="Carlito"/>
                <a:cs typeface="Carlito"/>
              </a:rPr>
              <a:t>esquemas	</a:t>
            </a:r>
            <a:r>
              <a:rPr sz="2900" spc="-15" dirty="0">
                <a:latin typeface="Carlito"/>
                <a:cs typeface="Carlito"/>
              </a:rPr>
              <a:t>contables	</a:t>
            </a:r>
            <a:r>
              <a:rPr sz="2900" spc="-5" dirty="0">
                <a:latin typeface="Carlito"/>
                <a:cs typeface="Carlito"/>
              </a:rPr>
              <a:t>sirven	</a:t>
            </a:r>
            <a:r>
              <a:rPr sz="2900" spc="-20" dirty="0">
                <a:latin typeface="Carlito"/>
                <a:cs typeface="Carlito"/>
              </a:rPr>
              <a:t>para	organizar</a:t>
            </a:r>
            <a:endParaRPr sz="2900">
              <a:latin typeface="Carlito"/>
              <a:cs typeface="Carlito"/>
            </a:endParaRPr>
          </a:p>
        </p:txBody>
      </p:sp>
      <p:sp>
        <p:nvSpPr>
          <p:cNvPr id="5" name="object 5"/>
          <p:cNvSpPr txBox="1"/>
          <p:nvPr/>
        </p:nvSpPr>
        <p:spPr>
          <a:xfrm>
            <a:off x="2533522" y="2961514"/>
            <a:ext cx="7678420" cy="909955"/>
          </a:xfrm>
          <a:prstGeom prst="rect">
            <a:avLst/>
          </a:prstGeom>
        </p:spPr>
        <p:txBody>
          <a:bodyPr vert="horz" wrap="square" lIns="0" tIns="13335" rIns="0" bIns="0" rtlCol="0">
            <a:spAutoFit/>
          </a:bodyPr>
          <a:lstStyle/>
          <a:p>
            <a:pPr marR="7620" algn="r">
              <a:spcBef>
                <a:spcPts val="105"/>
              </a:spcBef>
              <a:tabLst>
                <a:tab pos="1959610" algn="l"/>
                <a:tab pos="3103245" algn="l"/>
                <a:tab pos="3804285" algn="l"/>
                <a:tab pos="5183505" algn="l"/>
                <a:tab pos="7155815" algn="l"/>
              </a:tabLst>
            </a:pPr>
            <a:r>
              <a:rPr sz="2900" spc="-5" dirty="0">
                <a:latin typeface="Carlito"/>
                <a:cs typeface="Carlito"/>
              </a:rPr>
              <a:t>pe</a:t>
            </a:r>
            <a:r>
              <a:rPr sz="2900" spc="-65" dirty="0">
                <a:latin typeface="Carlito"/>
                <a:cs typeface="Carlito"/>
              </a:rPr>
              <a:t>r</a:t>
            </a:r>
            <a:r>
              <a:rPr sz="2900" spc="-5" dirty="0">
                <a:latin typeface="Carlito"/>
                <a:cs typeface="Carlito"/>
              </a:rPr>
              <a:t>specti</a:t>
            </a:r>
            <a:r>
              <a:rPr sz="2900" spc="-60" dirty="0">
                <a:latin typeface="Carlito"/>
                <a:cs typeface="Carlito"/>
              </a:rPr>
              <a:t>v</a:t>
            </a:r>
            <a:r>
              <a:rPr sz="2900" dirty="0">
                <a:latin typeface="Carlito"/>
                <a:cs typeface="Carlito"/>
              </a:rPr>
              <a:t>a	</a:t>
            </a:r>
            <a:r>
              <a:rPr sz="2900" spc="-15" dirty="0">
                <a:latin typeface="Carlito"/>
                <a:cs typeface="Carlito"/>
              </a:rPr>
              <a:t>g</a:t>
            </a:r>
            <a:r>
              <a:rPr sz="2900" dirty="0">
                <a:latin typeface="Carlito"/>
                <a:cs typeface="Carlito"/>
              </a:rPr>
              <a:t>lob</a:t>
            </a:r>
            <a:r>
              <a:rPr sz="2900" spc="-15" dirty="0">
                <a:latin typeface="Carlito"/>
                <a:cs typeface="Carlito"/>
              </a:rPr>
              <a:t>a</a:t>
            </a:r>
            <a:r>
              <a:rPr sz="2900" dirty="0">
                <a:latin typeface="Carlito"/>
                <a:cs typeface="Carlito"/>
              </a:rPr>
              <a:t>l	</a:t>
            </a:r>
            <a:r>
              <a:rPr sz="2900" spc="-5" dirty="0">
                <a:latin typeface="Carlito"/>
                <a:cs typeface="Carlito"/>
              </a:rPr>
              <a:t>de</a:t>
            </a:r>
            <a:r>
              <a:rPr sz="2900" dirty="0">
                <a:latin typeface="Carlito"/>
                <a:cs typeface="Carlito"/>
              </a:rPr>
              <a:t>l	</a:t>
            </a:r>
            <a:r>
              <a:rPr sz="2900" spc="-5" dirty="0">
                <a:latin typeface="Carlito"/>
                <a:cs typeface="Carlito"/>
              </a:rPr>
              <a:t>si</a:t>
            </a:r>
            <a:r>
              <a:rPr sz="2900" spc="-40" dirty="0">
                <a:latin typeface="Carlito"/>
                <a:cs typeface="Carlito"/>
              </a:rPr>
              <a:t>st</a:t>
            </a:r>
            <a:r>
              <a:rPr sz="2900" spc="-20" dirty="0">
                <a:latin typeface="Carlito"/>
                <a:cs typeface="Carlito"/>
              </a:rPr>
              <a:t>e</a:t>
            </a:r>
            <a:r>
              <a:rPr sz="2900" dirty="0">
                <a:latin typeface="Carlito"/>
                <a:cs typeface="Carlito"/>
              </a:rPr>
              <a:t>ma	e</a:t>
            </a:r>
            <a:r>
              <a:rPr sz="2900" spc="-50" dirty="0">
                <a:latin typeface="Carlito"/>
                <a:cs typeface="Carlito"/>
              </a:rPr>
              <a:t>c</a:t>
            </a:r>
            <a:r>
              <a:rPr sz="2900" spc="-5" dirty="0">
                <a:latin typeface="Carlito"/>
                <a:cs typeface="Carlito"/>
              </a:rPr>
              <a:t>onó</a:t>
            </a:r>
            <a:r>
              <a:rPr sz="2900" spc="-20" dirty="0">
                <a:latin typeface="Carlito"/>
                <a:cs typeface="Carlito"/>
              </a:rPr>
              <a:t>m</a:t>
            </a:r>
            <a:r>
              <a:rPr sz="2900" dirty="0">
                <a:latin typeface="Carlito"/>
                <a:cs typeface="Carlito"/>
              </a:rPr>
              <a:t>i</a:t>
            </a:r>
            <a:r>
              <a:rPr sz="2900" spc="-40" dirty="0">
                <a:latin typeface="Carlito"/>
                <a:cs typeface="Carlito"/>
              </a:rPr>
              <a:t>c</a:t>
            </a:r>
            <a:r>
              <a:rPr sz="2900" spc="5" dirty="0">
                <a:latin typeface="Carlito"/>
                <a:cs typeface="Carlito"/>
              </a:rPr>
              <a:t>o</a:t>
            </a:r>
            <a:r>
              <a:rPr sz="2900" dirty="0">
                <a:latin typeface="Carlito"/>
                <a:cs typeface="Carlito"/>
              </a:rPr>
              <a:t>.	</a:t>
            </a:r>
            <a:r>
              <a:rPr sz="2900" spc="-5" dirty="0">
                <a:latin typeface="Carlito"/>
                <a:cs typeface="Carlito"/>
              </a:rPr>
              <a:t>Los</a:t>
            </a:r>
            <a:endParaRPr sz="2900" dirty="0">
              <a:latin typeface="Carlito"/>
              <a:cs typeface="Carlito"/>
            </a:endParaRPr>
          </a:p>
          <a:p>
            <a:pPr marR="5080" algn="r"/>
            <a:r>
              <a:rPr sz="2900" dirty="0">
                <a:latin typeface="Carlito"/>
                <a:cs typeface="Carlito"/>
              </a:rPr>
              <a:t>las</a:t>
            </a:r>
          </a:p>
        </p:txBody>
      </p:sp>
      <p:sp>
        <p:nvSpPr>
          <p:cNvPr id="6" name="object 6"/>
          <p:cNvSpPr txBox="1"/>
          <p:nvPr/>
        </p:nvSpPr>
        <p:spPr>
          <a:xfrm>
            <a:off x="2533522" y="3921076"/>
            <a:ext cx="7676515" cy="1351915"/>
          </a:xfrm>
          <a:prstGeom prst="rect">
            <a:avLst/>
          </a:prstGeom>
        </p:spPr>
        <p:txBody>
          <a:bodyPr vert="horz" wrap="square" lIns="0" tIns="12700" rIns="0" bIns="0" rtlCol="0">
            <a:spAutoFit/>
          </a:bodyPr>
          <a:lstStyle/>
          <a:p>
            <a:pPr marL="12700" marR="5080" algn="just">
              <a:spcBef>
                <a:spcPts val="100"/>
              </a:spcBef>
            </a:pPr>
            <a:r>
              <a:rPr sz="2900" spc="-5" dirty="0">
                <a:latin typeface="Carlito"/>
                <a:cs typeface="Carlito"/>
              </a:rPr>
              <a:t>nociones de </a:t>
            </a:r>
            <a:r>
              <a:rPr sz="2900" dirty="0">
                <a:latin typeface="Carlito"/>
                <a:cs typeface="Carlito"/>
              </a:rPr>
              <a:t>la actividad </a:t>
            </a:r>
            <a:r>
              <a:rPr sz="2900" spc="-15" dirty="0">
                <a:latin typeface="Carlito"/>
                <a:cs typeface="Carlito"/>
              </a:rPr>
              <a:t>económica con </a:t>
            </a:r>
            <a:r>
              <a:rPr sz="2900" spc="-10" dirty="0">
                <a:latin typeface="Carlito"/>
                <a:cs typeface="Carlito"/>
              </a:rPr>
              <a:t>el </a:t>
            </a:r>
            <a:r>
              <a:rPr sz="2900" spc="-5" dirty="0">
                <a:latin typeface="Carlito"/>
                <a:cs typeface="Carlito"/>
              </a:rPr>
              <a:t>fin de  </a:t>
            </a:r>
            <a:r>
              <a:rPr sz="2900" spc="-10" dirty="0">
                <a:latin typeface="Carlito"/>
                <a:cs typeface="Carlito"/>
              </a:rPr>
              <a:t>analizar </a:t>
            </a:r>
            <a:r>
              <a:rPr sz="2900" dirty="0">
                <a:latin typeface="Carlito"/>
                <a:cs typeface="Carlito"/>
              </a:rPr>
              <a:t>y </a:t>
            </a:r>
            <a:r>
              <a:rPr sz="2900" spc="-10" dirty="0">
                <a:latin typeface="Carlito"/>
                <a:cs typeface="Carlito"/>
              </a:rPr>
              <a:t>elaborar políticas </a:t>
            </a:r>
            <a:r>
              <a:rPr sz="2900" dirty="0">
                <a:latin typeface="Carlito"/>
                <a:cs typeface="Carlito"/>
              </a:rPr>
              <a:t>y </a:t>
            </a:r>
            <a:r>
              <a:rPr sz="2900" spc="-5" dirty="0">
                <a:latin typeface="Carlito"/>
                <a:cs typeface="Carlito"/>
              </a:rPr>
              <a:t>medir </a:t>
            </a:r>
            <a:r>
              <a:rPr sz="2900" dirty="0">
                <a:latin typeface="Carlito"/>
                <a:cs typeface="Carlito"/>
              </a:rPr>
              <a:t>la actividad </a:t>
            </a:r>
            <a:r>
              <a:rPr sz="2900" spc="-15" dirty="0">
                <a:latin typeface="Carlito"/>
                <a:cs typeface="Carlito"/>
              </a:rPr>
              <a:t>de  </a:t>
            </a:r>
            <a:r>
              <a:rPr sz="2900" spc="-5" dirty="0">
                <a:latin typeface="Carlito"/>
                <a:cs typeface="Carlito"/>
              </a:rPr>
              <a:t>un país en un período</a:t>
            </a:r>
            <a:r>
              <a:rPr sz="2900" spc="-60" dirty="0">
                <a:latin typeface="Carlito"/>
                <a:cs typeface="Carlito"/>
              </a:rPr>
              <a:t> </a:t>
            </a:r>
            <a:r>
              <a:rPr sz="2900" spc="-5" dirty="0">
                <a:latin typeface="Carlito"/>
                <a:cs typeface="Carlito"/>
              </a:rPr>
              <a:t>determinado.</a:t>
            </a:r>
            <a:endParaRPr sz="2900" dirty="0">
              <a:latin typeface="Carlito"/>
              <a:cs typeface="Carlit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2200" y="682940"/>
            <a:ext cx="10515600" cy="689932"/>
          </a:xfrm>
          <a:prstGeom prst="rect">
            <a:avLst/>
          </a:prstGeom>
        </p:spPr>
        <p:txBody>
          <a:bodyPr vert="horz" wrap="square" lIns="0" tIns="12700" rIns="0" bIns="0" rtlCol="0" anchor="ctr">
            <a:spAutoFit/>
          </a:bodyPr>
          <a:lstStyle/>
          <a:p>
            <a:pPr marL="91440" marR="5080">
              <a:lnSpc>
                <a:spcPct val="100000"/>
              </a:lnSpc>
              <a:spcBef>
                <a:spcPts val="100"/>
              </a:spcBef>
            </a:pPr>
            <a:r>
              <a:rPr dirty="0">
                <a:latin typeface="Arial"/>
                <a:cs typeface="Arial"/>
              </a:rPr>
              <a:t>Que es PNN y como</a:t>
            </a:r>
            <a:r>
              <a:rPr spc="-85" dirty="0">
                <a:latin typeface="Arial"/>
                <a:cs typeface="Arial"/>
              </a:rPr>
              <a:t> </a:t>
            </a:r>
            <a:r>
              <a:rPr dirty="0">
                <a:latin typeface="Arial"/>
                <a:cs typeface="Arial"/>
              </a:rPr>
              <a:t>se  obtiene</a:t>
            </a:r>
            <a:endParaRPr>
              <a:latin typeface="Arial"/>
              <a:cs typeface="Arial"/>
            </a:endParaRPr>
          </a:p>
        </p:txBody>
      </p:sp>
      <p:sp>
        <p:nvSpPr>
          <p:cNvPr id="3" name="object 3"/>
          <p:cNvSpPr txBox="1"/>
          <p:nvPr/>
        </p:nvSpPr>
        <p:spPr>
          <a:xfrm>
            <a:off x="2362200" y="1813245"/>
            <a:ext cx="8566212" cy="3886219"/>
          </a:xfrm>
          <a:prstGeom prst="rect">
            <a:avLst/>
          </a:prstGeom>
        </p:spPr>
        <p:txBody>
          <a:bodyPr vert="horz" wrap="square" lIns="0" tIns="13335" rIns="0" bIns="0" rtlCol="0">
            <a:spAutoFit/>
          </a:bodyPr>
          <a:lstStyle/>
          <a:p>
            <a:pPr marL="250190" marR="46355" indent="-238125">
              <a:spcBef>
                <a:spcPts val="105"/>
              </a:spcBef>
            </a:pPr>
            <a:r>
              <a:rPr sz="2900" dirty="0">
                <a:latin typeface="Carlito"/>
                <a:cs typeface="Carlito"/>
              </a:rPr>
              <a:t>PNN </a:t>
            </a:r>
            <a:r>
              <a:rPr sz="2900" spc="-15" dirty="0">
                <a:latin typeface="Carlito"/>
                <a:cs typeface="Carlito"/>
              </a:rPr>
              <a:t>(Producto </a:t>
            </a:r>
            <a:r>
              <a:rPr sz="2900" dirty="0">
                <a:latin typeface="Carlito"/>
                <a:cs typeface="Carlito"/>
              </a:rPr>
              <a:t>Nacional </a:t>
            </a:r>
            <a:r>
              <a:rPr sz="2900" spc="-10" dirty="0">
                <a:latin typeface="Carlito"/>
                <a:cs typeface="Carlito"/>
              </a:rPr>
              <a:t>Neto): </a:t>
            </a:r>
            <a:r>
              <a:rPr sz="2900" spc="-5" dirty="0">
                <a:latin typeface="Carlito"/>
                <a:cs typeface="Carlito"/>
              </a:rPr>
              <a:t>Es </a:t>
            </a:r>
            <a:r>
              <a:rPr sz="2900" dirty="0">
                <a:latin typeface="Carlito"/>
                <a:cs typeface="Carlito"/>
              </a:rPr>
              <a:t>igual al </a:t>
            </a:r>
            <a:r>
              <a:rPr sz="2900" spc="-15" dirty="0">
                <a:latin typeface="Carlito"/>
                <a:cs typeface="Carlito"/>
              </a:rPr>
              <a:t>producto  </a:t>
            </a:r>
            <a:r>
              <a:rPr sz="2900" spc="-5" dirty="0">
                <a:latin typeface="Carlito"/>
                <a:cs typeface="Carlito"/>
              </a:rPr>
              <a:t>final </a:t>
            </a:r>
            <a:r>
              <a:rPr sz="2900" spc="-10" dirty="0">
                <a:latin typeface="Carlito"/>
                <a:cs typeface="Carlito"/>
              </a:rPr>
              <a:t>total, </a:t>
            </a:r>
            <a:r>
              <a:rPr sz="2900" spc="-5" dirty="0">
                <a:latin typeface="Carlito"/>
                <a:cs typeface="Carlito"/>
              </a:rPr>
              <a:t>incluyendo </a:t>
            </a:r>
            <a:r>
              <a:rPr sz="2900" dirty="0">
                <a:latin typeface="Carlito"/>
                <a:cs typeface="Carlito"/>
              </a:rPr>
              <a:t>la </a:t>
            </a:r>
            <a:r>
              <a:rPr sz="2900" spc="-15" dirty="0">
                <a:latin typeface="Carlito"/>
                <a:cs typeface="Carlito"/>
              </a:rPr>
              <a:t>inversión neta,</a:t>
            </a:r>
            <a:r>
              <a:rPr sz="2900" spc="-140" dirty="0">
                <a:latin typeface="Carlito"/>
                <a:cs typeface="Carlito"/>
              </a:rPr>
              <a:t> </a:t>
            </a:r>
            <a:r>
              <a:rPr sz="2900" spc="-10" dirty="0">
                <a:latin typeface="Carlito"/>
                <a:cs typeface="Carlito"/>
              </a:rPr>
              <a:t>producido</a:t>
            </a:r>
            <a:endParaRPr sz="2900" dirty="0">
              <a:latin typeface="Carlito"/>
              <a:cs typeface="Carlito"/>
            </a:endParaRPr>
          </a:p>
          <a:p>
            <a:pPr marL="205740" marR="5080" indent="1905" algn="ctr"/>
            <a:r>
              <a:rPr sz="2900" spc="-5" dirty="0">
                <a:latin typeface="Carlito"/>
                <a:cs typeface="Carlito"/>
              </a:rPr>
              <a:t>por </a:t>
            </a:r>
            <a:r>
              <a:rPr sz="2900" dirty="0">
                <a:latin typeface="Carlito"/>
                <a:cs typeface="Carlito"/>
              </a:rPr>
              <a:t>aquellos </a:t>
            </a:r>
            <a:r>
              <a:rPr sz="2900" spc="-20" dirty="0">
                <a:latin typeface="Carlito"/>
                <a:cs typeface="Carlito"/>
              </a:rPr>
              <a:t>factores </a:t>
            </a:r>
            <a:r>
              <a:rPr sz="2900" spc="-10" dirty="0">
                <a:latin typeface="Carlito"/>
                <a:cs typeface="Carlito"/>
              </a:rPr>
              <a:t>pertenecientes </a:t>
            </a:r>
            <a:r>
              <a:rPr sz="2900" dirty="0">
                <a:latin typeface="Carlito"/>
                <a:cs typeface="Carlito"/>
              </a:rPr>
              <a:t>al </a:t>
            </a:r>
            <a:r>
              <a:rPr sz="2900" spc="-5" dirty="0">
                <a:latin typeface="Carlito"/>
                <a:cs typeface="Carlito"/>
              </a:rPr>
              <a:t>país,  </a:t>
            </a:r>
            <a:r>
              <a:rPr sz="2900" spc="-20" dirty="0">
                <a:latin typeface="Carlito"/>
                <a:cs typeface="Carlito"/>
              </a:rPr>
              <a:t>dentro </a:t>
            </a:r>
            <a:r>
              <a:rPr sz="2900" dirty="0">
                <a:latin typeface="Carlito"/>
                <a:cs typeface="Carlito"/>
              </a:rPr>
              <a:t>o </a:t>
            </a:r>
            <a:r>
              <a:rPr sz="2900" spc="-20" dirty="0">
                <a:latin typeface="Carlito"/>
                <a:cs typeface="Carlito"/>
              </a:rPr>
              <a:t>fuera </a:t>
            </a:r>
            <a:r>
              <a:rPr sz="2900" spc="-5" dirty="0">
                <a:latin typeface="Carlito"/>
                <a:cs typeface="Carlito"/>
              </a:rPr>
              <a:t>de </a:t>
            </a:r>
            <a:r>
              <a:rPr sz="2900" dirty="0">
                <a:latin typeface="Carlito"/>
                <a:cs typeface="Carlito"/>
              </a:rPr>
              <a:t>las </a:t>
            </a:r>
            <a:r>
              <a:rPr sz="2900" spc="-25" dirty="0">
                <a:latin typeface="Carlito"/>
                <a:cs typeface="Carlito"/>
              </a:rPr>
              <a:t>fronteras </a:t>
            </a:r>
            <a:r>
              <a:rPr sz="2900" spc="-5" dirty="0">
                <a:latin typeface="Carlito"/>
                <a:cs typeface="Carlito"/>
              </a:rPr>
              <a:t>nacionales, </a:t>
            </a:r>
            <a:r>
              <a:rPr sz="2900" spc="-20" dirty="0">
                <a:latin typeface="Carlito"/>
                <a:cs typeface="Carlito"/>
              </a:rPr>
              <a:t>durante  </a:t>
            </a:r>
            <a:r>
              <a:rPr sz="2900" spc="-5" dirty="0">
                <a:latin typeface="Carlito"/>
                <a:cs typeface="Carlito"/>
              </a:rPr>
              <a:t>un</a:t>
            </a:r>
            <a:r>
              <a:rPr sz="2900" spc="-30" dirty="0">
                <a:latin typeface="Carlito"/>
                <a:cs typeface="Carlito"/>
              </a:rPr>
              <a:t> </a:t>
            </a:r>
            <a:r>
              <a:rPr sz="2900" dirty="0">
                <a:latin typeface="Carlito"/>
                <a:cs typeface="Carlito"/>
              </a:rPr>
              <a:t>año.</a:t>
            </a:r>
          </a:p>
          <a:p>
            <a:pPr>
              <a:spcBef>
                <a:spcPts val="5"/>
              </a:spcBef>
            </a:pPr>
            <a:endParaRPr sz="4000" dirty="0">
              <a:latin typeface="Carlito"/>
              <a:cs typeface="Carlito"/>
            </a:endParaRPr>
          </a:p>
          <a:p>
            <a:pPr marR="114300" algn="ctr"/>
            <a:r>
              <a:rPr sz="2900" dirty="0">
                <a:latin typeface="Carlito"/>
                <a:cs typeface="Carlito"/>
              </a:rPr>
              <a:t>PNN = PNB </a:t>
            </a:r>
            <a:r>
              <a:rPr sz="2900" spc="-170" dirty="0">
                <a:latin typeface="Arial"/>
                <a:cs typeface="Arial"/>
              </a:rPr>
              <a:t>–</a:t>
            </a:r>
            <a:r>
              <a:rPr sz="2900" spc="-210" dirty="0">
                <a:latin typeface="Arial"/>
                <a:cs typeface="Arial"/>
              </a:rPr>
              <a:t> </a:t>
            </a:r>
            <a:r>
              <a:rPr sz="2900" dirty="0">
                <a:latin typeface="Carlito"/>
                <a:cs typeface="Carlito"/>
              </a:rPr>
              <a:t>D</a:t>
            </a:r>
          </a:p>
          <a:p>
            <a:pPr>
              <a:lnSpc>
                <a:spcPct val="100000"/>
              </a:lnSpc>
            </a:pPr>
            <a:endParaRPr sz="4000" dirty="0">
              <a:latin typeface="Carlito"/>
              <a:cs typeface="Carlito"/>
            </a:endParaRPr>
          </a:p>
          <a:p>
            <a:pPr marR="114935" algn="ctr"/>
            <a:r>
              <a:rPr sz="2900" dirty="0">
                <a:latin typeface="Carlito"/>
                <a:cs typeface="Carlito"/>
              </a:rPr>
              <a:t>D : </a:t>
            </a:r>
            <a:r>
              <a:rPr sz="2900" spc="-5" dirty="0">
                <a:latin typeface="Carlito"/>
                <a:cs typeface="Carlito"/>
              </a:rPr>
              <a:t>Depreciación </a:t>
            </a:r>
            <a:r>
              <a:rPr sz="2900" dirty="0">
                <a:latin typeface="Carlito"/>
                <a:cs typeface="Carlito"/>
              </a:rPr>
              <a:t>o</a:t>
            </a:r>
            <a:r>
              <a:rPr sz="2900" spc="-85" dirty="0">
                <a:latin typeface="Carlito"/>
                <a:cs typeface="Carlito"/>
              </a:rPr>
              <a:t> </a:t>
            </a:r>
            <a:r>
              <a:rPr sz="2900" spc="-5" dirty="0">
                <a:latin typeface="Carlito"/>
                <a:cs typeface="Carlito"/>
              </a:rPr>
              <a:t>amortización</a:t>
            </a:r>
            <a:endParaRPr sz="2900" dirty="0">
              <a:latin typeface="Carlito"/>
              <a:cs typeface="Carlito"/>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4695" y="-702"/>
            <a:ext cx="6906259" cy="1366400"/>
          </a:xfrm>
          <a:prstGeom prst="rect">
            <a:avLst/>
          </a:prstGeom>
        </p:spPr>
        <p:txBody>
          <a:bodyPr vert="horz" wrap="square" lIns="0" tIns="12065" rIns="0" bIns="0" rtlCol="0" anchor="ctr">
            <a:spAutoFit/>
          </a:bodyPr>
          <a:lstStyle/>
          <a:p>
            <a:pPr marL="2234565" marR="5080" indent="-2222500">
              <a:lnSpc>
                <a:spcPct val="100000"/>
              </a:lnSpc>
              <a:spcBef>
                <a:spcPts val="95"/>
              </a:spcBef>
            </a:pPr>
            <a:r>
              <a:rPr spc="-10" dirty="0"/>
              <a:t>¿Que </a:t>
            </a:r>
            <a:r>
              <a:rPr spc="-5" dirty="0"/>
              <a:t>es </a:t>
            </a:r>
            <a:r>
              <a:rPr spc="-10" dirty="0"/>
              <a:t>ingreso </a:t>
            </a:r>
            <a:r>
              <a:rPr spc="-5" dirty="0"/>
              <a:t>nacional y </a:t>
            </a:r>
            <a:r>
              <a:rPr spc="-10" dirty="0"/>
              <a:t>como  </a:t>
            </a:r>
            <a:r>
              <a:rPr spc="-5" dirty="0"/>
              <a:t>se</a:t>
            </a:r>
            <a:r>
              <a:rPr spc="-10" dirty="0"/>
              <a:t> </a:t>
            </a:r>
            <a:r>
              <a:rPr spc="-5" dirty="0"/>
              <a:t>obtiene?</a:t>
            </a:r>
          </a:p>
        </p:txBody>
      </p:sp>
      <p:sp>
        <p:nvSpPr>
          <p:cNvPr id="3" name="object 3"/>
          <p:cNvSpPr txBox="1">
            <a:spLocks noGrp="1"/>
          </p:cNvSpPr>
          <p:nvPr>
            <p:ph idx="1"/>
          </p:nvPr>
        </p:nvSpPr>
        <p:spPr>
          <a:xfrm>
            <a:off x="1057182" y="2162976"/>
            <a:ext cx="10515600" cy="3119444"/>
          </a:xfrm>
          <a:prstGeom prst="rect">
            <a:avLst/>
          </a:prstGeom>
        </p:spPr>
        <p:txBody>
          <a:bodyPr vert="horz" wrap="square" lIns="0" tIns="13335" rIns="0" bIns="0" rtlCol="0">
            <a:spAutoFit/>
          </a:bodyPr>
          <a:lstStyle/>
          <a:p>
            <a:pPr marL="305435" marR="5080" indent="85090">
              <a:lnSpc>
                <a:spcPct val="99900"/>
              </a:lnSpc>
              <a:spcBef>
                <a:spcPts val="105"/>
              </a:spcBef>
            </a:pPr>
            <a:r>
              <a:rPr spc="-5" dirty="0"/>
              <a:t>El ingreso nacional </a:t>
            </a:r>
            <a:r>
              <a:rPr dirty="0"/>
              <a:t>es el </a:t>
            </a:r>
            <a:r>
              <a:rPr spc="-10" dirty="0"/>
              <a:t>resultado </a:t>
            </a:r>
            <a:r>
              <a:rPr spc="-5" dirty="0"/>
              <a:t>de </a:t>
            </a:r>
            <a:r>
              <a:rPr dirty="0"/>
              <a:t>la</a:t>
            </a:r>
            <a:r>
              <a:rPr spc="-155" dirty="0"/>
              <a:t> </a:t>
            </a:r>
            <a:r>
              <a:rPr spc="-5" dirty="0"/>
              <a:t>medición  </a:t>
            </a:r>
            <a:r>
              <a:rPr dirty="0"/>
              <a:t>de la </a:t>
            </a:r>
            <a:r>
              <a:rPr spc="-25" dirty="0"/>
              <a:t>renta </a:t>
            </a:r>
            <a:r>
              <a:rPr spc="-5" dirty="0"/>
              <a:t>nacional </a:t>
            </a:r>
            <a:r>
              <a:rPr dirty="0"/>
              <a:t>al </a:t>
            </a:r>
            <a:r>
              <a:rPr spc="-20" dirty="0"/>
              <a:t>costo </a:t>
            </a:r>
            <a:r>
              <a:rPr dirty="0"/>
              <a:t>de los </a:t>
            </a:r>
            <a:r>
              <a:rPr spc="-15" dirty="0"/>
              <a:t>factores </a:t>
            </a:r>
            <a:r>
              <a:rPr spc="-5" dirty="0"/>
              <a:t>de  </a:t>
            </a:r>
            <a:r>
              <a:rPr spc="-10" dirty="0"/>
              <a:t>producción. </a:t>
            </a:r>
            <a:r>
              <a:rPr spc="-5" dirty="0"/>
              <a:t>El </a:t>
            </a:r>
            <a:r>
              <a:rPr spc="-15" dirty="0"/>
              <a:t>concepto </a:t>
            </a:r>
            <a:r>
              <a:rPr spc="-5" dirty="0"/>
              <a:t>ingreso nacional </a:t>
            </a:r>
            <a:r>
              <a:rPr spc="-30" dirty="0"/>
              <a:t>trata </a:t>
            </a:r>
            <a:r>
              <a:rPr spc="-5" dirty="0"/>
              <a:t>de  </a:t>
            </a:r>
            <a:r>
              <a:rPr spc="-45" dirty="0"/>
              <a:t>medir, </a:t>
            </a:r>
            <a:r>
              <a:rPr spc="-15" dirty="0"/>
              <a:t>exclusivamente, </a:t>
            </a:r>
            <a:r>
              <a:rPr dirty="0"/>
              <a:t>los </a:t>
            </a:r>
            <a:r>
              <a:rPr spc="-5" dirty="0"/>
              <a:t>ingresos </a:t>
            </a:r>
            <a:r>
              <a:rPr spc="-10" dirty="0"/>
              <a:t>ganados </a:t>
            </a:r>
            <a:r>
              <a:rPr spc="-5" dirty="0"/>
              <a:t>por  </a:t>
            </a:r>
            <a:r>
              <a:rPr dirty="0"/>
              <a:t>los </a:t>
            </a:r>
            <a:r>
              <a:rPr spc="-5" dirty="0"/>
              <a:t>dueños de </a:t>
            </a:r>
            <a:r>
              <a:rPr dirty="0"/>
              <a:t>los </a:t>
            </a:r>
            <a:r>
              <a:rPr spc="-20" dirty="0"/>
              <a:t>factores </a:t>
            </a:r>
            <a:r>
              <a:rPr spc="-5" dirty="0"/>
              <a:t>de </a:t>
            </a:r>
            <a:r>
              <a:rPr spc="-10" dirty="0"/>
              <a:t>producción </a:t>
            </a:r>
            <a:r>
              <a:rPr spc="-5" dirty="0"/>
              <a:t>(o </a:t>
            </a:r>
            <a:r>
              <a:rPr dirty="0"/>
              <a:t>los  </a:t>
            </a:r>
            <a:r>
              <a:rPr spc="-15" dirty="0"/>
              <a:t>costos </a:t>
            </a:r>
            <a:r>
              <a:rPr spc="-5" dirty="0"/>
              <a:t>de</a:t>
            </a:r>
            <a:r>
              <a:rPr spc="-50" dirty="0"/>
              <a:t> </a:t>
            </a:r>
            <a:r>
              <a:rPr spc="-10" dirty="0"/>
              <a:t>producción).</a:t>
            </a:r>
          </a:p>
          <a:p>
            <a:pPr marL="305435" marR="106680" indent="-74930">
              <a:lnSpc>
                <a:spcPct val="100000"/>
              </a:lnSpc>
              <a:spcBef>
                <a:spcPts val="710"/>
              </a:spcBef>
            </a:pPr>
            <a:r>
              <a:rPr spc="-5" dirty="0"/>
              <a:t>El ingreso nacional </a:t>
            </a:r>
            <a:r>
              <a:rPr dirty="0"/>
              <a:t>es igual al </a:t>
            </a:r>
            <a:r>
              <a:rPr spc="-15" dirty="0"/>
              <a:t>producto </a:t>
            </a:r>
            <a:r>
              <a:rPr spc="-5" dirty="0"/>
              <a:t>nacional  </a:t>
            </a:r>
            <a:r>
              <a:rPr spc="-10" dirty="0"/>
              <a:t>bruto </a:t>
            </a:r>
            <a:r>
              <a:rPr spc="-5" dirty="0"/>
              <a:t>menos </a:t>
            </a:r>
            <a:r>
              <a:rPr dirty="0"/>
              <a:t>la </a:t>
            </a:r>
            <a:r>
              <a:rPr spc="-5" dirty="0"/>
              <a:t>depreciación </a:t>
            </a:r>
            <a:r>
              <a:rPr dirty="0"/>
              <a:t>y los </a:t>
            </a:r>
            <a:r>
              <a:rPr spc="-10" dirty="0"/>
              <a:t>impuestos  indirectos. </a:t>
            </a:r>
            <a:r>
              <a:rPr spc="-5" dirty="0"/>
              <a:t>Los </a:t>
            </a:r>
            <a:r>
              <a:rPr spc="-10" dirty="0"/>
              <a:t>impuestos indirectos </a:t>
            </a:r>
            <a:r>
              <a:rPr spc="-5" dirty="0"/>
              <a:t>son </a:t>
            </a:r>
            <a:r>
              <a:rPr dirty="0"/>
              <a:t>aquellos  </a:t>
            </a:r>
            <a:r>
              <a:rPr spc="-5" dirty="0"/>
              <a:t>que se </a:t>
            </a:r>
            <a:r>
              <a:rPr spc="-20" dirty="0"/>
              <a:t>cargan </a:t>
            </a:r>
            <a:r>
              <a:rPr spc="-10" dirty="0"/>
              <a:t>sobre </a:t>
            </a:r>
            <a:r>
              <a:rPr dirty="0"/>
              <a:t>los artículos </a:t>
            </a:r>
            <a:r>
              <a:rPr spc="-5" dirty="0"/>
              <a:t>de</a:t>
            </a:r>
            <a:r>
              <a:rPr spc="-125" dirty="0"/>
              <a:t> </a:t>
            </a:r>
            <a:r>
              <a:rPr spc="-10" dirty="0"/>
              <a:t>consumo.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20570" y="-329858"/>
            <a:ext cx="7987665" cy="2043508"/>
          </a:xfrm>
          <a:prstGeom prst="rect">
            <a:avLst/>
          </a:prstGeom>
        </p:spPr>
        <p:txBody>
          <a:bodyPr vert="horz" wrap="square" lIns="0" tIns="12065" rIns="0" bIns="0" rtlCol="0" anchor="ctr">
            <a:spAutoFit/>
          </a:bodyPr>
          <a:lstStyle/>
          <a:p>
            <a:pPr marL="2132330" marR="5080" indent="-2120265">
              <a:lnSpc>
                <a:spcPct val="100000"/>
              </a:lnSpc>
              <a:spcBef>
                <a:spcPts val="95"/>
              </a:spcBef>
            </a:pPr>
            <a:r>
              <a:rPr spc="-10" dirty="0"/>
              <a:t>¿Que </a:t>
            </a:r>
            <a:r>
              <a:rPr dirty="0"/>
              <a:t>es </a:t>
            </a:r>
            <a:r>
              <a:rPr spc="-10" dirty="0"/>
              <a:t>ingreso personal </a:t>
            </a:r>
            <a:r>
              <a:rPr spc="-5" dirty="0"/>
              <a:t>disponible y  </a:t>
            </a:r>
            <a:r>
              <a:rPr spc="-10" dirty="0"/>
              <a:t>como </a:t>
            </a:r>
            <a:r>
              <a:rPr spc="-5" dirty="0"/>
              <a:t>se</a:t>
            </a:r>
            <a:r>
              <a:rPr spc="5" dirty="0"/>
              <a:t> </a:t>
            </a:r>
            <a:r>
              <a:rPr spc="-5" dirty="0"/>
              <a:t>obtiene?</a:t>
            </a:r>
          </a:p>
        </p:txBody>
      </p:sp>
      <p:sp>
        <p:nvSpPr>
          <p:cNvPr id="3" name="object 3"/>
          <p:cNvSpPr txBox="1"/>
          <p:nvPr/>
        </p:nvSpPr>
        <p:spPr>
          <a:xfrm>
            <a:off x="2356142" y="1976122"/>
            <a:ext cx="7716520" cy="3737610"/>
          </a:xfrm>
          <a:prstGeom prst="rect">
            <a:avLst/>
          </a:prstGeom>
        </p:spPr>
        <p:txBody>
          <a:bodyPr vert="horz" wrap="square" lIns="0" tIns="14605" rIns="0" bIns="0" rtlCol="0">
            <a:spAutoFit/>
          </a:bodyPr>
          <a:lstStyle/>
          <a:p>
            <a:pPr marL="86995" marR="155575" indent="-17145" algn="just">
              <a:lnSpc>
                <a:spcPct val="99700"/>
              </a:lnSpc>
              <a:spcBef>
                <a:spcPts val="115"/>
              </a:spcBef>
            </a:pPr>
            <a:r>
              <a:rPr sz="2900" spc="-35" dirty="0">
                <a:latin typeface="Carlito"/>
                <a:cs typeface="Carlito"/>
              </a:rPr>
              <a:t>También </a:t>
            </a:r>
            <a:r>
              <a:rPr sz="2900" dirty="0">
                <a:latin typeface="Carlito"/>
                <a:cs typeface="Carlito"/>
              </a:rPr>
              <a:t>llamado </a:t>
            </a:r>
            <a:r>
              <a:rPr sz="2900" spc="-5" dirty="0">
                <a:latin typeface="Carlito"/>
                <a:cs typeface="Carlito"/>
              </a:rPr>
              <a:t>ingreso disponible. Corresponde  </a:t>
            </a:r>
            <a:r>
              <a:rPr sz="2900" dirty="0">
                <a:latin typeface="Carlito"/>
                <a:cs typeface="Carlito"/>
              </a:rPr>
              <a:t>al </a:t>
            </a:r>
            <a:r>
              <a:rPr sz="2900" spc="-10" dirty="0">
                <a:latin typeface="Carlito"/>
                <a:cs typeface="Carlito"/>
              </a:rPr>
              <a:t>monto </a:t>
            </a:r>
            <a:r>
              <a:rPr sz="2900" dirty="0">
                <a:latin typeface="Carlito"/>
                <a:cs typeface="Carlito"/>
              </a:rPr>
              <a:t>que la </a:t>
            </a:r>
            <a:r>
              <a:rPr sz="2900" spc="-5" dirty="0">
                <a:latin typeface="Carlito"/>
                <a:cs typeface="Carlito"/>
              </a:rPr>
              <a:t>sociedad dispone </a:t>
            </a:r>
            <a:r>
              <a:rPr sz="2900" spc="-20" dirty="0">
                <a:latin typeface="Carlito"/>
                <a:cs typeface="Carlito"/>
              </a:rPr>
              <a:t>para </a:t>
            </a:r>
            <a:r>
              <a:rPr sz="2900" spc="-5" dirty="0">
                <a:latin typeface="Carlito"/>
                <a:cs typeface="Carlito"/>
              </a:rPr>
              <a:t>consumir</a:t>
            </a:r>
            <a:r>
              <a:rPr sz="2900" spc="-200" dirty="0">
                <a:latin typeface="Carlito"/>
                <a:cs typeface="Carlito"/>
              </a:rPr>
              <a:t> </a:t>
            </a:r>
            <a:r>
              <a:rPr sz="2900" dirty="0">
                <a:latin typeface="Carlito"/>
                <a:cs typeface="Carlito"/>
              </a:rPr>
              <a:t>y  </a:t>
            </a:r>
            <a:r>
              <a:rPr sz="2900" spc="-20" dirty="0">
                <a:latin typeface="Carlito"/>
                <a:cs typeface="Carlito"/>
              </a:rPr>
              <a:t>para</a:t>
            </a:r>
            <a:r>
              <a:rPr sz="2900" spc="-25" dirty="0">
                <a:latin typeface="Carlito"/>
                <a:cs typeface="Carlito"/>
              </a:rPr>
              <a:t> </a:t>
            </a:r>
            <a:r>
              <a:rPr sz="2900" spc="-45" dirty="0">
                <a:latin typeface="Carlito"/>
                <a:cs typeface="Carlito"/>
              </a:rPr>
              <a:t>ahorrar.</a:t>
            </a:r>
            <a:endParaRPr sz="2900" dirty="0">
              <a:latin typeface="Carlito"/>
              <a:cs typeface="Carlito"/>
            </a:endParaRPr>
          </a:p>
          <a:p>
            <a:pPr>
              <a:lnSpc>
                <a:spcPct val="100000"/>
              </a:lnSpc>
            </a:pPr>
            <a:endParaRPr sz="4000" dirty="0">
              <a:latin typeface="Carlito"/>
              <a:cs typeface="Carlito"/>
            </a:endParaRPr>
          </a:p>
          <a:p>
            <a:pPr marL="86995" marR="5080" indent="-74930"/>
            <a:r>
              <a:rPr sz="2900" spc="-5" dirty="0">
                <a:latin typeface="Carlito"/>
                <a:cs typeface="Carlito"/>
              </a:rPr>
              <a:t>Se obtiene </a:t>
            </a:r>
            <a:r>
              <a:rPr sz="2900" spc="-10" dirty="0">
                <a:latin typeface="Carlito"/>
                <a:cs typeface="Carlito"/>
              </a:rPr>
              <a:t>como </a:t>
            </a:r>
            <a:r>
              <a:rPr sz="2900" dirty="0">
                <a:latin typeface="Carlito"/>
                <a:cs typeface="Carlito"/>
              </a:rPr>
              <a:t>el </a:t>
            </a:r>
            <a:r>
              <a:rPr sz="2900" spc="-5" dirty="0">
                <a:latin typeface="Carlito"/>
                <a:cs typeface="Carlito"/>
              </a:rPr>
              <a:t>ingreso nacional (YN) menos</a:t>
            </a:r>
            <a:r>
              <a:rPr sz="2900" spc="-145" dirty="0">
                <a:latin typeface="Carlito"/>
                <a:cs typeface="Carlito"/>
              </a:rPr>
              <a:t> </a:t>
            </a:r>
            <a:r>
              <a:rPr sz="2900" dirty="0">
                <a:latin typeface="Carlito"/>
                <a:cs typeface="Carlito"/>
              </a:rPr>
              <a:t>los  </a:t>
            </a:r>
            <a:r>
              <a:rPr sz="2900" spc="-10" dirty="0">
                <a:latin typeface="Carlito"/>
                <a:cs typeface="Carlito"/>
              </a:rPr>
              <a:t>impuestos </a:t>
            </a:r>
            <a:r>
              <a:rPr sz="2900" spc="-15" dirty="0">
                <a:latin typeface="Carlito"/>
                <a:cs typeface="Carlito"/>
              </a:rPr>
              <a:t>directos </a:t>
            </a:r>
            <a:r>
              <a:rPr sz="2900" dirty="0">
                <a:latin typeface="Carlito"/>
                <a:cs typeface="Carlito"/>
              </a:rPr>
              <a:t>más las </a:t>
            </a:r>
            <a:r>
              <a:rPr sz="2900" spc="-20" dirty="0">
                <a:latin typeface="Carlito"/>
                <a:cs typeface="Carlito"/>
              </a:rPr>
              <a:t>transferencias </a:t>
            </a:r>
            <a:r>
              <a:rPr sz="2900" spc="-5" dirty="0">
                <a:latin typeface="Carlito"/>
                <a:cs typeface="Carlito"/>
              </a:rPr>
              <a:t>menos  </a:t>
            </a:r>
            <a:r>
              <a:rPr sz="2900" dirty="0">
                <a:latin typeface="Carlito"/>
                <a:cs typeface="Carlito"/>
              </a:rPr>
              <a:t>los </a:t>
            </a:r>
            <a:r>
              <a:rPr sz="2900" spc="-10" dirty="0">
                <a:latin typeface="Carlito"/>
                <a:cs typeface="Carlito"/>
              </a:rPr>
              <a:t>pagos </a:t>
            </a:r>
            <a:r>
              <a:rPr sz="2900" dirty="0">
                <a:latin typeface="Carlito"/>
                <a:cs typeface="Carlito"/>
              </a:rPr>
              <a:t>a la </a:t>
            </a:r>
            <a:r>
              <a:rPr sz="2900" spc="-5" dirty="0">
                <a:latin typeface="Carlito"/>
                <a:cs typeface="Carlito"/>
              </a:rPr>
              <a:t>seguridad </a:t>
            </a:r>
            <a:r>
              <a:rPr sz="2900" dirty="0">
                <a:latin typeface="Carlito"/>
                <a:cs typeface="Carlito"/>
              </a:rPr>
              <a:t>social </a:t>
            </a:r>
            <a:r>
              <a:rPr sz="2900" spc="-5" dirty="0">
                <a:latin typeface="Carlito"/>
                <a:cs typeface="Carlito"/>
              </a:rPr>
              <a:t>menos </a:t>
            </a:r>
            <a:r>
              <a:rPr sz="2900" dirty="0">
                <a:latin typeface="Carlito"/>
                <a:cs typeface="Carlito"/>
              </a:rPr>
              <a:t>los  </a:t>
            </a:r>
            <a:r>
              <a:rPr sz="2900" spc="-10" dirty="0">
                <a:latin typeface="Carlito"/>
                <a:cs typeface="Carlito"/>
              </a:rPr>
              <a:t>beneficios </a:t>
            </a:r>
            <a:r>
              <a:rPr sz="2900" dirty="0">
                <a:latin typeface="Carlito"/>
                <a:cs typeface="Carlito"/>
              </a:rPr>
              <a:t>(</a:t>
            </a:r>
            <a:r>
              <a:rPr sz="2900" i="1" dirty="0">
                <a:latin typeface="Carlito"/>
                <a:cs typeface="Carlito"/>
              </a:rPr>
              <a:t>B</a:t>
            </a:r>
            <a:r>
              <a:rPr sz="2900" dirty="0">
                <a:latin typeface="Carlito"/>
                <a:cs typeface="Carlito"/>
              </a:rPr>
              <a:t>) más los </a:t>
            </a:r>
            <a:r>
              <a:rPr sz="2900" spc="-5" dirty="0">
                <a:latin typeface="Carlito"/>
                <a:cs typeface="Carlito"/>
              </a:rPr>
              <a:t>dividendos repartidos</a:t>
            </a:r>
            <a:r>
              <a:rPr sz="2900" spc="-130" dirty="0">
                <a:latin typeface="Carlito"/>
                <a:cs typeface="Carlito"/>
              </a:rPr>
              <a:t> </a:t>
            </a:r>
            <a:r>
              <a:rPr sz="2900" dirty="0">
                <a:latin typeface="Carlito"/>
                <a:cs typeface="Carlito"/>
              </a:rPr>
              <a:t>(</a:t>
            </a:r>
            <a:r>
              <a:rPr sz="2900" i="1" dirty="0">
                <a:latin typeface="Carlito"/>
                <a:cs typeface="Carlito"/>
              </a:rPr>
              <a:t>Dv</a:t>
            </a:r>
            <a:r>
              <a:rPr sz="2900" dirty="0">
                <a:latin typeface="Carlito"/>
                <a:cs typeface="Carlito"/>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9A328C-8250-427F-8F1D-BC90915CACD3}"/>
              </a:ext>
            </a:extLst>
          </p:cNvPr>
          <p:cNvSpPr>
            <a:spLocks noGrp="1"/>
          </p:cNvSpPr>
          <p:nvPr>
            <p:ph type="title"/>
          </p:nvPr>
        </p:nvSpPr>
        <p:spPr/>
        <p:txBody>
          <a:bodyPr/>
          <a:lstStyle/>
          <a:p>
            <a:endParaRPr lang="es-EC"/>
          </a:p>
        </p:txBody>
      </p:sp>
      <p:sp>
        <p:nvSpPr>
          <p:cNvPr id="5" name="CuadroTexto 4">
            <a:extLst>
              <a:ext uri="{FF2B5EF4-FFF2-40B4-BE49-F238E27FC236}">
                <a16:creationId xmlns:a16="http://schemas.microsoft.com/office/drawing/2014/main" id="{55D140A9-7157-4D68-8067-360D67FEDD4B}"/>
              </a:ext>
            </a:extLst>
          </p:cNvPr>
          <p:cNvSpPr txBox="1"/>
          <p:nvPr/>
        </p:nvSpPr>
        <p:spPr>
          <a:xfrm>
            <a:off x="818901" y="2013297"/>
            <a:ext cx="10235953" cy="3693319"/>
          </a:xfrm>
          <a:prstGeom prst="rect">
            <a:avLst/>
          </a:prstGeom>
          <a:noFill/>
        </p:spPr>
        <p:txBody>
          <a:bodyPr wrap="square">
            <a:spAutoFit/>
          </a:bodyPr>
          <a:lstStyle/>
          <a:p>
            <a:pPr algn="just"/>
            <a:r>
              <a:rPr lang="es-MX" b="0" i="0" dirty="0">
                <a:solidFill>
                  <a:srgbClr val="333333"/>
                </a:solidFill>
                <a:effectLst/>
                <a:latin typeface="Muli"/>
              </a:rPr>
              <a:t>Para 2021 se estima  que la economía se recupere y crezca 3,1%, equivalente a un Producto Interno Bruto (PIB)  de USD 67.539 millones en valores constantes (Tabla 1 y Gráfico 1). Esta recuperación de la economía ecuatoriana será dinamizada principalmente por el Gasto de los Hogares, que se incrementaría en USD 3.441 millones, por mayores importaciones de bienes de consumo (USD 136,2 millones) y un incremento en las remesas recibidas (USD 272,5 millones).</a:t>
            </a:r>
          </a:p>
          <a:p>
            <a:pPr algn="just"/>
            <a:r>
              <a:rPr lang="es-MX" b="0" i="0" dirty="0">
                <a:solidFill>
                  <a:srgbClr val="333333"/>
                </a:solidFill>
                <a:effectLst/>
                <a:latin typeface="Muli"/>
              </a:rPr>
              <a:t>Las exportaciones de bienes y servicios aumentarían USD 1.095,2 millones, con la expectativa de recuperación en la venta de petróleo crudo y derivados, así como de los productos no petroleros, en particular banano y plátano, camarón y cacao, que mantendrían la dinámica de crecimiento.</a:t>
            </a:r>
          </a:p>
          <a:p>
            <a:pPr algn="just"/>
            <a:r>
              <a:rPr lang="es-MX" b="0" i="0" dirty="0">
                <a:solidFill>
                  <a:srgbClr val="333333"/>
                </a:solidFill>
                <a:effectLst/>
                <a:latin typeface="Muli"/>
              </a:rPr>
              <a:t>Por su parte, las importaciones de bienes y servicios crecerían en 3,2% frente a 2020, porcentaje que corresponde a USD 936,6  millones. Esto se explicaría por una mejora en el dinamismo de la economía interna.</a:t>
            </a:r>
          </a:p>
          <a:p>
            <a:pPr algn="just"/>
            <a:r>
              <a:rPr lang="es-MX" b="0" i="0" dirty="0">
                <a:solidFill>
                  <a:srgbClr val="333333"/>
                </a:solidFill>
                <a:effectLst/>
                <a:latin typeface="Muli"/>
              </a:rPr>
              <a:t>En cuanto a la Formación Bruta de Capital Fijo para 2021 se prevé una reducción en la inversión pública de USD 171,2 millones, mientras que la privada subiría en USD 114 millones.</a:t>
            </a:r>
          </a:p>
        </p:txBody>
      </p:sp>
    </p:spTree>
    <p:extLst>
      <p:ext uri="{BB962C8B-B14F-4D97-AF65-F5344CB8AC3E}">
        <p14:creationId xmlns:p14="http://schemas.microsoft.com/office/powerpoint/2010/main" val="2263911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DE5CDF-1512-4CDA-B956-23D223F8DE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B029D7D8-5A6B-4C76-94C8-15798C6C5AD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A5C9319C-E20D-4884-952F-60B6A58C3E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F1176DA6-4BBF-42A4-9C94-E6613CCD6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9AAB0AE-172B-4FB4-80C2-86CD6B824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rgbClr val="28D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CC792DE0-DF2D-46BA-B756-626A0A15159A}"/>
              </a:ext>
            </a:extLst>
          </p:cNvPr>
          <p:cNvPicPr>
            <a:picLocks noChangeAspect="1"/>
          </p:cNvPicPr>
          <p:nvPr/>
        </p:nvPicPr>
        <p:blipFill rotWithShape="1">
          <a:blip r:embed="rId3"/>
          <a:srcRect l="19297" t="35291" r="21328" b="11951"/>
          <a:stretch/>
        </p:blipFill>
        <p:spPr>
          <a:xfrm>
            <a:off x="643467" y="824876"/>
            <a:ext cx="10905066" cy="5208247"/>
          </a:xfrm>
          <a:prstGeom prst="rect">
            <a:avLst/>
          </a:prstGeom>
        </p:spPr>
      </p:pic>
    </p:spTree>
    <p:extLst>
      <p:ext uri="{BB962C8B-B14F-4D97-AF65-F5344CB8AC3E}">
        <p14:creationId xmlns:p14="http://schemas.microsoft.com/office/powerpoint/2010/main" val="3711250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215388" y="360629"/>
            <a:ext cx="4284345" cy="697230"/>
          </a:xfrm>
          <a:prstGeom prst="rect">
            <a:avLst/>
          </a:prstGeom>
        </p:spPr>
        <p:txBody>
          <a:bodyPr vert="horz" wrap="square" lIns="0" tIns="13335" rIns="0" bIns="0" rtlCol="0" anchor="ctr">
            <a:spAutoFit/>
          </a:bodyPr>
          <a:lstStyle/>
          <a:p>
            <a:pPr marL="12700">
              <a:lnSpc>
                <a:spcPct val="100000"/>
              </a:lnSpc>
              <a:spcBef>
                <a:spcPts val="105"/>
              </a:spcBef>
            </a:pPr>
            <a:r>
              <a:rPr dirty="0">
                <a:solidFill>
                  <a:srgbClr val="775F54"/>
                </a:solidFill>
                <a:latin typeface="Arial"/>
                <a:cs typeface="Arial"/>
              </a:rPr>
              <a:t>¿Que es el</a:t>
            </a:r>
            <a:r>
              <a:rPr spc="-75" dirty="0">
                <a:solidFill>
                  <a:srgbClr val="775F54"/>
                </a:solidFill>
                <a:latin typeface="Arial"/>
                <a:cs typeface="Arial"/>
              </a:rPr>
              <a:t> </a:t>
            </a:r>
            <a:r>
              <a:rPr dirty="0">
                <a:solidFill>
                  <a:srgbClr val="775F54"/>
                </a:solidFill>
                <a:latin typeface="Arial"/>
                <a:cs typeface="Arial"/>
              </a:rPr>
              <a:t>PIB?</a:t>
            </a:r>
            <a:endParaRPr>
              <a:latin typeface="Arial"/>
              <a:cs typeface="Arial"/>
            </a:endParaRPr>
          </a:p>
        </p:txBody>
      </p:sp>
      <p:sp>
        <p:nvSpPr>
          <p:cNvPr id="20" name="object 20"/>
          <p:cNvSpPr txBox="1"/>
          <p:nvPr/>
        </p:nvSpPr>
        <p:spPr>
          <a:xfrm>
            <a:off x="1526958" y="1961964"/>
            <a:ext cx="9135123" cy="3673442"/>
          </a:xfrm>
          <a:prstGeom prst="rect">
            <a:avLst/>
          </a:prstGeom>
        </p:spPr>
        <p:txBody>
          <a:bodyPr vert="horz" wrap="square" lIns="0" tIns="13335" rIns="0" bIns="0" rtlCol="0">
            <a:spAutoFit/>
          </a:bodyPr>
          <a:lstStyle/>
          <a:p>
            <a:pPr marL="12700" marR="5080" indent="10160" algn="just">
              <a:spcBef>
                <a:spcPts val="105"/>
              </a:spcBef>
            </a:pPr>
            <a:r>
              <a:rPr sz="2900" spc="-5" dirty="0">
                <a:solidFill>
                  <a:srgbClr val="B85B21"/>
                </a:solidFill>
                <a:latin typeface="Carlito"/>
                <a:cs typeface="Carlito"/>
              </a:rPr>
              <a:t>El </a:t>
            </a:r>
            <a:r>
              <a:rPr sz="2900" spc="-10" dirty="0">
                <a:solidFill>
                  <a:srgbClr val="B85B21"/>
                </a:solidFill>
                <a:latin typeface="Carlito"/>
                <a:cs typeface="Carlito"/>
              </a:rPr>
              <a:t>PIB es el </a:t>
            </a:r>
            <a:r>
              <a:rPr sz="2900" spc="-15" dirty="0">
                <a:solidFill>
                  <a:srgbClr val="B85B21"/>
                </a:solidFill>
                <a:latin typeface="Carlito"/>
                <a:cs typeface="Carlito"/>
              </a:rPr>
              <a:t>valor </a:t>
            </a:r>
            <a:r>
              <a:rPr sz="2900" spc="-10" dirty="0">
                <a:solidFill>
                  <a:srgbClr val="B85B21"/>
                </a:solidFill>
                <a:latin typeface="Carlito"/>
                <a:cs typeface="Carlito"/>
              </a:rPr>
              <a:t>monetario </a:t>
            </a:r>
            <a:r>
              <a:rPr sz="2900" spc="-5" dirty="0">
                <a:solidFill>
                  <a:srgbClr val="B85B21"/>
                </a:solidFill>
                <a:latin typeface="Carlito"/>
                <a:cs typeface="Carlito"/>
              </a:rPr>
              <a:t>de </a:t>
            </a:r>
            <a:r>
              <a:rPr sz="2900" dirty="0">
                <a:solidFill>
                  <a:srgbClr val="B85B21"/>
                </a:solidFill>
                <a:latin typeface="Carlito"/>
                <a:cs typeface="Carlito"/>
              </a:rPr>
              <a:t>los </a:t>
            </a:r>
            <a:r>
              <a:rPr sz="2900" spc="-5" dirty="0">
                <a:solidFill>
                  <a:srgbClr val="B85B21"/>
                </a:solidFill>
                <a:latin typeface="Carlito"/>
                <a:cs typeface="Carlito"/>
              </a:rPr>
              <a:t>bienes </a:t>
            </a:r>
            <a:r>
              <a:rPr sz="2900" dirty="0">
                <a:solidFill>
                  <a:srgbClr val="B85B21"/>
                </a:solidFill>
                <a:latin typeface="Carlito"/>
                <a:cs typeface="Carlito"/>
              </a:rPr>
              <a:t>y servicios  </a:t>
            </a:r>
            <a:r>
              <a:rPr sz="2900" spc="-5" dirty="0">
                <a:solidFill>
                  <a:srgbClr val="B85B21"/>
                </a:solidFill>
                <a:latin typeface="Carlito"/>
                <a:cs typeface="Carlito"/>
              </a:rPr>
              <a:t>finales </a:t>
            </a:r>
            <a:r>
              <a:rPr sz="2900" spc="-10" dirty="0">
                <a:solidFill>
                  <a:srgbClr val="B85B21"/>
                </a:solidFill>
                <a:latin typeface="Carlito"/>
                <a:cs typeface="Carlito"/>
              </a:rPr>
              <a:t>producidos </a:t>
            </a:r>
            <a:r>
              <a:rPr sz="2900" spc="-5" dirty="0">
                <a:solidFill>
                  <a:srgbClr val="B85B21"/>
                </a:solidFill>
                <a:latin typeface="Carlito"/>
                <a:cs typeface="Carlito"/>
              </a:rPr>
              <a:t>por una </a:t>
            </a:r>
            <a:r>
              <a:rPr sz="2900" spc="-10" dirty="0">
                <a:solidFill>
                  <a:srgbClr val="B85B21"/>
                </a:solidFill>
                <a:latin typeface="Carlito"/>
                <a:cs typeface="Carlito"/>
              </a:rPr>
              <a:t>economía </a:t>
            </a:r>
            <a:r>
              <a:rPr sz="2900" spc="-5" dirty="0">
                <a:solidFill>
                  <a:srgbClr val="B85B21"/>
                </a:solidFill>
                <a:latin typeface="Carlito"/>
                <a:cs typeface="Carlito"/>
              </a:rPr>
              <a:t>en </a:t>
            </a:r>
            <a:r>
              <a:rPr sz="2900" dirty="0">
                <a:solidFill>
                  <a:srgbClr val="B85B21"/>
                </a:solidFill>
                <a:latin typeface="Carlito"/>
                <a:cs typeface="Carlito"/>
              </a:rPr>
              <a:t>un </a:t>
            </a:r>
            <a:r>
              <a:rPr sz="2900" spc="-5" dirty="0">
                <a:solidFill>
                  <a:srgbClr val="B85B21"/>
                </a:solidFill>
                <a:latin typeface="Carlito"/>
                <a:cs typeface="Carlito"/>
              </a:rPr>
              <a:t>período  </a:t>
            </a:r>
            <a:r>
              <a:rPr sz="2900" spc="-10" dirty="0">
                <a:solidFill>
                  <a:srgbClr val="B85B21"/>
                </a:solidFill>
                <a:latin typeface="Carlito"/>
                <a:cs typeface="Carlito"/>
              </a:rPr>
              <a:t>determinado. </a:t>
            </a:r>
            <a:r>
              <a:rPr sz="2900" spc="-5" dirty="0">
                <a:solidFill>
                  <a:srgbClr val="B85B21"/>
                </a:solidFill>
                <a:latin typeface="Carlito"/>
                <a:cs typeface="Carlito"/>
              </a:rPr>
              <a:t>EL PIB es un indicador </a:t>
            </a:r>
            <a:r>
              <a:rPr sz="2900" spc="-20" dirty="0">
                <a:solidFill>
                  <a:srgbClr val="B85B21"/>
                </a:solidFill>
                <a:latin typeface="Carlito"/>
                <a:cs typeface="Carlito"/>
              </a:rPr>
              <a:t>representativo  </a:t>
            </a:r>
            <a:r>
              <a:rPr sz="2900" spc="-5" dirty="0">
                <a:solidFill>
                  <a:srgbClr val="B85B21"/>
                </a:solidFill>
                <a:latin typeface="Carlito"/>
                <a:cs typeface="Carlito"/>
              </a:rPr>
              <a:t>que </a:t>
            </a:r>
            <a:r>
              <a:rPr sz="2900" spc="-15" dirty="0">
                <a:solidFill>
                  <a:srgbClr val="B85B21"/>
                </a:solidFill>
                <a:latin typeface="Carlito"/>
                <a:cs typeface="Carlito"/>
              </a:rPr>
              <a:t>ayuda </a:t>
            </a:r>
            <a:r>
              <a:rPr sz="2900" dirty="0">
                <a:solidFill>
                  <a:srgbClr val="B85B21"/>
                </a:solidFill>
                <a:latin typeface="Carlito"/>
                <a:cs typeface="Carlito"/>
              </a:rPr>
              <a:t>a </a:t>
            </a:r>
            <a:r>
              <a:rPr sz="2900" spc="-5" dirty="0">
                <a:solidFill>
                  <a:srgbClr val="B85B21"/>
                </a:solidFill>
                <a:latin typeface="Carlito"/>
                <a:cs typeface="Carlito"/>
              </a:rPr>
              <a:t>medir el </a:t>
            </a:r>
            <a:r>
              <a:rPr sz="2900" spc="-15" dirty="0">
                <a:solidFill>
                  <a:srgbClr val="B85B21"/>
                </a:solidFill>
                <a:latin typeface="Carlito"/>
                <a:cs typeface="Carlito"/>
              </a:rPr>
              <a:t>crecimiento </a:t>
            </a:r>
            <a:r>
              <a:rPr sz="2900" dirty="0">
                <a:solidFill>
                  <a:srgbClr val="B85B21"/>
                </a:solidFill>
                <a:latin typeface="Carlito"/>
                <a:cs typeface="Carlito"/>
              </a:rPr>
              <a:t>o </a:t>
            </a:r>
            <a:r>
              <a:rPr sz="2900" spc="-15" dirty="0">
                <a:solidFill>
                  <a:srgbClr val="B85B21"/>
                </a:solidFill>
                <a:latin typeface="Carlito"/>
                <a:cs typeface="Carlito"/>
              </a:rPr>
              <a:t>decrecimiento </a:t>
            </a:r>
            <a:r>
              <a:rPr sz="2900" spc="625" dirty="0">
                <a:solidFill>
                  <a:srgbClr val="B85B21"/>
                </a:solidFill>
                <a:latin typeface="Carlito"/>
                <a:cs typeface="Carlito"/>
              </a:rPr>
              <a:t> </a:t>
            </a:r>
            <a:r>
              <a:rPr sz="2900" spc="-5" dirty="0">
                <a:solidFill>
                  <a:srgbClr val="B85B21"/>
                </a:solidFill>
                <a:latin typeface="Carlito"/>
                <a:cs typeface="Carlito"/>
              </a:rPr>
              <a:t>de </a:t>
            </a:r>
            <a:r>
              <a:rPr sz="2900" dirty="0">
                <a:solidFill>
                  <a:srgbClr val="B85B21"/>
                </a:solidFill>
                <a:latin typeface="Carlito"/>
                <a:cs typeface="Carlito"/>
              </a:rPr>
              <a:t>la </a:t>
            </a:r>
            <a:r>
              <a:rPr sz="2900" spc="-15" dirty="0">
                <a:solidFill>
                  <a:srgbClr val="B85B21"/>
                </a:solidFill>
                <a:latin typeface="Carlito"/>
                <a:cs typeface="Carlito"/>
              </a:rPr>
              <a:t>producción  </a:t>
            </a:r>
            <a:r>
              <a:rPr sz="2900" spc="-5" dirty="0">
                <a:solidFill>
                  <a:srgbClr val="B85B21"/>
                </a:solidFill>
                <a:latin typeface="Carlito"/>
                <a:cs typeface="Carlito"/>
              </a:rPr>
              <a:t>de bienes </a:t>
            </a:r>
            <a:r>
              <a:rPr sz="2900" dirty="0">
                <a:solidFill>
                  <a:srgbClr val="B85B21"/>
                </a:solidFill>
                <a:latin typeface="Carlito"/>
                <a:cs typeface="Carlito"/>
              </a:rPr>
              <a:t>y </a:t>
            </a:r>
            <a:r>
              <a:rPr sz="2900" spc="-5" dirty="0">
                <a:solidFill>
                  <a:srgbClr val="B85B21"/>
                </a:solidFill>
                <a:latin typeface="Carlito"/>
                <a:cs typeface="Carlito"/>
              </a:rPr>
              <a:t>servicios de </a:t>
            </a:r>
            <a:r>
              <a:rPr sz="2900" dirty="0">
                <a:solidFill>
                  <a:srgbClr val="B85B21"/>
                </a:solidFill>
                <a:latin typeface="Carlito"/>
                <a:cs typeface="Carlito"/>
              </a:rPr>
              <a:t>las  </a:t>
            </a:r>
            <a:r>
              <a:rPr sz="2900" spc="-10" dirty="0">
                <a:solidFill>
                  <a:srgbClr val="B85B21"/>
                </a:solidFill>
                <a:latin typeface="Carlito"/>
                <a:cs typeface="Carlito"/>
              </a:rPr>
              <a:t>empresas </a:t>
            </a:r>
            <a:r>
              <a:rPr sz="2900" spc="-5" dirty="0">
                <a:solidFill>
                  <a:srgbClr val="B85B21"/>
                </a:solidFill>
                <a:latin typeface="Carlito"/>
                <a:cs typeface="Carlito"/>
              </a:rPr>
              <a:t>de </a:t>
            </a:r>
            <a:r>
              <a:rPr sz="2900" spc="-10" dirty="0">
                <a:solidFill>
                  <a:srgbClr val="B85B21"/>
                </a:solidFill>
                <a:latin typeface="Carlito"/>
                <a:cs typeface="Carlito"/>
              </a:rPr>
              <a:t>cada </a:t>
            </a:r>
            <a:r>
              <a:rPr sz="2900" spc="-5" dirty="0">
                <a:solidFill>
                  <a:srgbClr val="B85B21"/>
                </a:solidFill>
                <a:latin typeface="Carlito"/>
                <a:cs typeface="Carlito"/>
              </a:rPr>
              <a:t>país, </a:t>
            </a:r>
            <a:r>
              <a:rPr sz="2900" spc="-15" dirty="0">
                <a:solidFill>
                  <a:srgbClr val="B85B21"/>
                </a:solidFill>
                <a:latin typeface="Carlito"/>
                <a:cs typeface="Carlito"/>
              </a:rPr>
              <a:t>únicamente </a:t>
            </a:r>
            <a:r>
              <a:rPr sz="2900" spc="-20" dirty="0">
                <a:solidFill>
                  <a:srgbClr val="B85B21"/>
                </a:solidFill>
                <a:latin typeface="Carlito"/>
                <a:cs typeface="Carlito"/>
              </a:rPr>
              <a:t>dentro </a:t>
            </a:r>
            <a:r>
              <a:rPr sz="2900" spc="-5" dirty="0">
                <a:solidFill>
                  <a:srgbClr val="B85B21"/>
                </a:solidFill>
                <a:latin typeface="Carlito"/>
                <a:cs typeface="Carlito"/>
              </a:rPr>
              <a:t>de </a:t>
            </a:r>
            <a:r>
              <a:rPr sz="2900" dirty="0">
                <a:solidFill>
                  <a:srgbClr val="B85B21"/>
                </a:solidFill>
                <a:latin typeface="Carlito"/>
                <a:cs typeface="Carlito"/>
              </a:rPr>
              <a:t>su  </a:t>
            </a:r>
            <a:r>
              <a:rPr sz="2900" spc="-10" dirty="0">
                <a:solidFill>
                  <a:srgbClr val="B85B21"/>
                </a:solidFill>
                <a:latin typeface="Carlito"/>
                <a:cs typeface="Carlito"/>
              </a:rPr>
              <a:t>territorio.</a:t>
            </a:r>
            <a:endParaRPr sz="2900" dirty="0">
              <a:latin typeface="Carlito"/>
              <a:cs typeface="Carlito"/>
            </a:endParaRPr>
          </a:p>
          <a:p>
            <a:pPr marL="12700" marR="7620" indent="10160" algn="just">
              <a:spcBef>
                <a:spcPts val="710"/>
              </a:spcBef>
            </a:pPr>
            <a:r>
              <a:rPr sz="2900" spc="-5" dirty="0">
                <a:solidFill>
                  <a:srgbClr val="B85B21"/>
                </a:solidFill>
                <a:latin typeface="Carlito"/>
                <a:cs typeface="Carlito"/>
              </a:rPr>
              <a:t>El </a:t>
            </a:r>
            <a:r>
              <a:rPr sz="2900" spc="-10" dirty="0">
                <a:solidFill>
                  <a:srgbClr val="B85B21"/>
                </a:solidFill>
                <a:latin typeface="Carlito"/>
                <a:cs typeface="Carlito"/>
              </a:rPr>
              <a:t>PIB </a:t>
            </a:r>
            <a:r>
              <a:rPr sz="2900" dirty="0">
                <a:solidFill>
                  <a:srgbClr val="B85B21"/>
                </a:solidFill>
                <a:latin typeface="Carlito"/>
                <a:cs typeface="Carlito"/>
              </a:rPr>
              <a:t>se </a:t>
            </a:r>
            <a:r>
              <a:rPr sz="2900" spc="-10" dirty="0">
                <a:solidFill>
                  <a:srgbClr val="B85B21"/>
                </a:solidFill>
                <a:latin typeface="Carlito"/>
                <a:cs typeface="Carlito"/>
              </a:rPr>
              <a:t>utiliza </a:t>
            </a:r>
            <a:r>
              <a:rPr sz="2900" spc="-20" dirty="0">
                <a:solidFill>
                  <a:srgbClr val="B85B21"/>
                </a:solidFill>
                <a:latin typeface="Carlito"/>
                <a:cs typeface="Carlito"/>
              </a:rPr>
              <a:t>para </a:t>
            </a:r>
            <a:r>
              <a:rPr sz="2900" spc="-5" dirty="0">
                <a:solidFill>
                  <a:srgbClr val="B85B21"/>
                </a:solidFill>
                <a:latin typeface="Carlito"/>
                <a:cs typeface="Carlito"/>
              </a:rPr>
              <a:t>muchos fines, </a:t>
            </a:r>
            <a:r>
              <a:rPr sz="2900" spc="-15" dirty="0">
                <a:solidFill>
                  <a:srgbClr val="B85B21"/>
                </a:solidFill>
                <a:latin typeface="Carlito"/>
                <a:cs typeface="Carlito"/>
              </a:rPr>
              <a:t>pero </a:t>
            </a:r>
            <a:r>
              <a:rPr sz="2900" spc="-5" dirty="0">
                <a:solidFill>
                  <a:srgbClr val="B85B21"/>
                </a:solidFill>
                <a:latin typeface="Carlito"/>
                <a:cs typeface="Carlito"/>
              </a:rPr>
              <a:t>el más  </a:t>
            </a:r>
            <a:r>
              <a:rPr sz="2900" spc="-15" dirty="0">
                <a:solidFill>
                  <a:srgbClr val="B85B21"/>
                </a:solidFill>
                <a:latin typeface="Carlito"/>
                <a:cs typeface="Carlito"/>
              </a:rPr>
              <a:t>importante </a:t>
            </a:r>
            <a:r>
              <a:rPr sz="2900" dirty="0">
                <a:solidFill>
                  <a:srgbClr val="B85B21"/>
                </a:solidFill>
                <a:latin typeface="Carlito"/>
                <a:cs typeface="Carlito"/>
              </a:rPr>
              <a:t>de </a:t>
            </a:r>
            <a:r>
              <a:rPr sz="2900" spc="-5" dirty="0">
                <a:solidFill>
                  <a:srgbClr val="B85B21"/>
                </a:solidFill>
                <a:latin typeface="Carlito"/>
                <a:cs typeface="Carlito"/>
              </a:rPr>
              <a:t>ellos es medir </a:t>
            </a:r>
            <a:r>
              <a:rPr sz="2900" dirty="0">
                <a:solidFill>
                  <a:srgbClr val="B85B21"/>
                </a:solidFill>
                <a:latin typeface="Carlito"/>
                <a:cs typeface="Carlito"/>
              </a:rPr>
              <a:t>el </a:t>
            </a:r>
            <a:r>
              <a:rPr sz="2900" spc="-15" dirty="0">
                <a:solidFill>
                  <a:srgbClr val="B85B21"/>
                </a:solidFill>
                <a:latin typeface="Carlito"/>
                <a:cs typeface="Carlito"/>
              </a:rPr>
              <a:t>rendimiento </a:t>
            </a:r>
            <a:r>
              <a:rPr sz="2900" spc="-10" dirty="0">
                <a:solidFill>
                  <a:srgbClr val="B85B21"/>
                </a:solidFill>
                <a:latin typeface="Carlito"/>
                <a:cs typeface="Carlito"/>
              </a:rPr>
              <a:t>global  </a:t>
            </a:r>
            <a:r>
              <a:rPr sz="2900" dirty="0">
                <a:solidFill>
                  <a:srgbClr val="B85B21"/>
                </a:solidFill>
                <a:latin typeface="Carlito"/>
                <a:cs typeface="Carlito"/>
              </a:rPr>
              <a:t>de una</a:t>
            </a:r>
            <a:r>
              <a:rPr sz="2900" spc="-60" dirty="0">
                <a:solidFill>
                  <a:srgbClr val="B85B21"/>
                </a:solidFill>
                <a:latin typeface="Carlito"/>
                <a:cs typeface="Carlito"/>
              </a:rPr>
              <a:t> </a:t>
            </a:r>
            <a:r>
              <a:rPr sz="2900" spc="-5" dirty="0">
                <a:solidFill>
                  <a:srgbClr val="B85B21"/>
                </a:solidFill>
                <a:latin typeface="Carlito"/>
                <a:cs typeface="Carlito"/>
              </a:rPr>
              <a:t>economía.</a:t>
            </a:r>
            <a:endParaRPr sz="2900" dirty="0">
              <a:latin typeface="Carlito"/>
              <a:cs typeface="Carli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15388" y="360629"/>
            <a:ext cx="6849745" cy="697230"/>
          </a:xfrm>
          <a:prstGeom prst="rect">
            <a:avLst/>
          </a:prstGeom>
        </p:spPr>
        <p:txBody>
          <a:bodyPr vert="horz" wrap="square" lIns="0" tIns="13335" rIns="0" bIns="0" rtlCol="0" anchor="ctr">
            <a:spAutoFit/>
          </a:bodyPr>
          <a:lstStyle/>
          <a:p>
            <a:pPr marL="12700">
              <a:lnSpc>
                <a:spcPct val="100000"/>
              </a:lnSpc>
              <a:spcBef>
                <a:spcPts val="105"/>
              </a:spcBef>
            </a:pPr>
            <a:r>
              <a:rPr dirty="0">
                <a:solidFill>
                  <a:srgbClr val="775F54"/>
                </a:solidFill>
                <a:latin typeface="Arial"/>
                <a:cs typeface="Arial"/>
              </a:rPr>
              <a:t>¿COMO SE MIDE EL</a:t>
            </a:r>
            <a:r>
              <a:rPr spc="-165" dirty="0">
                <a:solidFill>
                  <a:srgbClr val="775F54"/>
                </a:solidFill>
                <a:latin typeface="Arial"/>
                <a:cs typeface="Arial"/>
              </a:rPr>
              <a:t> </a:t>
            </a:r>
            <a:r>
              <a:rPr dirty="0">
                <a:solidFill>
                  <a:srgbClr val="775F54"/>
                </a:solidFill>
                <a:latin typeface="Arial"/>
                <a:cs typeface="Arial"/>
              </a:rPr>
              <a:t>PIB?</a:t>
            </a:r>
            <a:endParaRPr>
              <a:latin typeface="Arial"/>
              <a:cs typeface="Arial"/>
            </a:endParaRPr>
          </a:p>
        </p:txBody>
      </p:sp>
      <p:sp>
        <p:nvSpPr>
          <p:cNvPr id="3" name="object 3"/>
          <p:cNvSpPr txBox="1"/>
          <p:nvPr/>
        </p:nvSpPr>
        <p:spPr>
          <a:xfrm>
            <a:off x="1909974" y="1988598"/>
            <a:ext cx="8840884" cy="3673185"/>
          </a:xfrm>
          <a:prstGeom prst="rect">
            <a:avLst/>
          </a:prstGeom>
        </p:spPr>
        <p:txBody>
          <a:bodyPr vert="horz" wrap="square" lIns="0" tIns="57785" rIns="0" bIns="0" rtlCol="0">
            <a:spAutoFit/>
          </a:bodyPr>
          <a:lstStyle/>
          <a:p>
            <a:pPr marL="26034" marR="5080" indent="-13970" algn="just">
              <a:lnSpc>
                <a:spcPct val="89900"/>
              </a:lnSpc>
              <a:spcBef>
                <a:spcPts val="455"/>
              </a:spcBef>
            </a:pPr>
            <a:r>
              <a:rPr sz="2900" b="1" spc="-5" dirty="0">
                <a:latin typeface="Carlito"/>
                <a:cs typeface="Carlito"/>
              </a:rPr>
              <a:t>El </a:t>
            </a:r>
            <a:r>
              <a:rPr sz="2900" b="1" spc="-10" dirty="0">
                <a:latin typeface="Carlito"/>
                <a:cs typeface="Carlito"/>
              </a:rPr>
              <a:t>método </a:t>
            </a:r>
            <a:r>
              <a:rPr sz="2900" b="1" dirty="0">
                <a:latin typeface="Carlito"/>
                <a:cs typeface="Carlito"/>
              </a:rPr>
              <a:t>del </a:t>
            </a:r>
            <a:r>
              <a:rPr sz="2900" b="1" spc="-15" dirty="0">
                <a:latin typeface="Carlito"/>
                <a:cs typeface="Carlito"/>
              </a:rPr>
              <a:t>valor </a:t>
            </a:r>
            <a:r>
              <a:rPr sz="2900" b="1" spc="-10" dirty="0">
                <a:latin typeface="Carlito"/>
                <a:cs typeface="Carlito"/>
              </a:rPr>
              <a:t>agregado </a:t>
            </a:r>
            <a:r>
              <a:rPr sz="2900" b="1" dirty="0">
                <a:latin typeface="Carlito"/>
                <a:cs typeface="Carlito"/>
              </a:rPr>
              <a:t>o </a:t>
            </a:r>
            <a:r>
              <a:rPr sz="2900" b="1" spc="-5" dirty="0">
                <a:latin typeface="Carlito"/>
                <a:cs typeface="Carlito"/>
              </a:rPr>
              <a:t>por </a:t>
            </a:r>
            <a:r>
              <a:rPr sz="2900" b="1" dirty="0">
                <a:latin typeface="Carlito"/>
                <a:cs typeface="Carlito"/>
              </a:rPr>
              <a:t>el </a:t>
            </a:r>
            <a:r>
              <a:rPr sz="2900" b="1" spc="-5" dirty="0">
                <a:latin typeface="Carlito"/>
                <a:cs typeface="Carlito"/>
              </a:rPr>
              <a:t>lado </a:t>
            </a:r>
            <a:r>
              <a:rPr sz="2900" b="1" dirty="0">
                <a:latin typeface="Carlito"/>
                <a:cs typeface="Carlito"/>
              </a:rPr>
              <a:t>de </a:t>
            </a:r>
            <a:r>
              <a:rPr sz="2900" b="1" spc="-10" dirty="0">
                <a:latin typeface="Carlito"/>
                <a:cs typeface="Carlito"/>
              </a:rPr>
              <a:t>la  </a:t>
            </a:r>
            <a:r>
              <a:rPr sz="2900" b="1" spc="-15" dirty="0">
                <a:latin typeface="Carlito"/>
                <a:cs typeface="Carlito"/>
              </a:rPr>
              <a:t>oferta</a:t>
            </a:r>
            <a:r>
              <a:rPr sz="2900" spc="-15" dirty="0">
                <a:latin typeface="Carlito"/>
                <a:cs typeface="Carlito"/>
              </a:rPr>
              <a:t>: </a:t>
            </a:r>
            <a:r>
              <a:rPr sz="2900" spc="-10" dirty="0">
                <a:latin typeface="Carlito"/>
                <a:cs typeface="Carlito"/>
              </a:rPr>
              <a:t>El PIB </a:t>
            </a:r>
            <a:r>
              <a:rPr sz="2900" dirty="0">
                <a:latin typeface="Carlito"/>
                <a:cs typeface="Carlito"/>
              </a:rPr>
              <a:t>se </a:t>
            </a:r>
            <a:r>
              <a:rPr sz="2900" spc="-5" dirty="0">
                <a:latin typeface="Carlito"/>
                <a:cs typeface="Carlito"/>
              </a:rPr>
              <a:t>calcula </a:t>
            </a:r>
            <a:r>
              <a:rPr sz="2900" spc="-10" dirty="0">
                <a:latin typeface="Carlito"/>
                <a:cs typeface="Carlito"/>
              </a:rPr>
              <a:t>sumando, </a:t>
            </a:r>
            <a:r>
              <a:rPr sz="2900" spc="-20" dirty="0">
                <a:latin typeface="Carlito"/>
                <a:cs typeface="Carlito"/>
              </a:rPr>
              <a:t>para </a:t>
            </a:r>
            <a:r>
              <a:rPr sz="2900" spc="-10" dirty="0">
                <a:latin typeface="Carlito"/>
                <a:cs typeface="Carlito"/>
              </a:rPr>
              <a:t>todos </a:t>
            </a:r>
            <a:r>
              <a:rPr sz="2900" dirty="0">
                <a:latin typeface="Carlito"/>
                <a:cs typeface="Carlito"/>
              </a:rPr>
              <a:t>los  </a:t>
            </a:r>
            <a:r>
              <a:rPr sz="2900" spc="-5" dirty="0">
                <a:latin typeface="Carlito"/>
                <a:cs typeface="Carlito"/>
              </a:rPr>
              <a:t>bienes </a:t>
            </a:r>
            <a:r>
              <a:rPr sz="2900" dirty="0">
                <a:latin typeface="Carlito"/>
                <a:cs typeface="Carlito"/>
              </a:rPr>
              <a:t>y </a:t>
            </a:r>
            <a:r>
              <a:rPr sz="2900" spc="-5" dirty="0">
                <a:latin typeface="Carlito"/>
                <a:cs typeface="Carlito"/>
              </a:rPr>
              <a:t>servicios, </a:t>
            </a:r>
            <a:r>
              <a:rPr sz="2900" spc="-10" dirty="0">
                <a:latin typeface="Carlito"/>
                <a:cs typeface="Carlito"/>
              </a:rPr>
              <a:t>el </a:t>
            </a:r>
            <a:r>
              <a:rPr sz="2900" spc="-15" dirty="0">
                <a:latin typeface="Carlito"/>
                <a:cs typeface="Carlito"/>
              </a:rPr>
              <a:t>valor agregado </a:t>
            </a:r>
            <a:r>
              <a:rPr sz="2900" spc="-10" dirty="0">
                <a:latin typeface="Carlito"/>
                <a:cs typeface="Carlito"/>
              </a:rPr>
              <a:t>que </a:t>
            </a:r>
            <a:r>
              <a:rPr sz="2900" dirty="0">
                <a:latin typeface="Carlito"/>
                <a:cs typeface="Carlito"/>
              </a:rPr>
              <a:t>se </a:t>
            </a:r>
            <a:r>
              <a:rPr sz="2900" spc="-20" dirty="0">
                <a:latin typeface="Carlito"/>
                <a:cs typeface="Carlito"/>
              </a:rPr>
              <a:t>genera </a:t>
            </a:r>
            <a:r>
              <a:rPr sz="2900" dirty="0">
                <a:latin typeface="Carlito"/>
                <a:cs typeface="Carlito"/>
              </a:rPr>
              <a:t>a  </a:t>
            </a:r>
            <a:r>
              <a:rPr sz="2900" spc="-5" dirty="0">
                <a:latin typeface="Carlito"/>
                <a:cs typeface="Carlito"/>
              </a:rPr>
              <a:t>medida que se </a:t>
            </a:r>
            <a:r>
              <a:rPr sz="2900" spc="-20" dirty="0">
                <a:latin typeface="Carlito"/>
                <a:cs typeface="Carlito"/>
              </a:rPr>
              <a:t>transforma </a:t>
            </a:r>
            <a:r>
              <a:rPr sz="2900" spc="-10" dirty="0">
                <a:latin typeface="Carlito"/>
                <a:cs typeface="Carlito"/>
              </a:rPr>
              <a:t>el </a:t>
            </a:r>
            <a:r>
              <a:rPr sz="2900" spc="-5" dirty="0">
                <a:latin typeface="Carlito"/>
                <a:cs typeface="Carlito"/>
              </a:rPr>
              <a:t>bien </a:t>
            </a:r>
            <a:r>
              <a:rPr sz="2900" dirty="0">
                <a:latin typeface="Carlito"/>
                <a:cs typeface="Carlito"/>
              </a:rPr>
              <a:t>o </a:t>
            </a:r>
            <a:r>
              <a:rPr sz="2900" spc="-10" dirty="0">
                <a:latin typeface="Carlito"/>
                <a:cs typeface="Carlito"/>
              </a:rPr>
              <a:t>el </a:t>
            </a:r>
            <a:r>
              <a:rPr sz="2900" spc="-5" dirty="0">
                <a:latin typeface="Carlito"/>
                <a:cs typeface="Carlito"/>
              </a:rPr>
              <a:t>servicio </a:t>
            </a:r>
            <a:r>
              <a:rPr sz="2900" spc="-10" dirty="0">
                <a:latin typeface="Carlito"/>
                <a:cs typeface="Carlito"/>
              </a:rPr>
              <a:t>en </a:t>
            </a:r>
            <a:r>
              <a:rPr sz="2900" dirty="0">
                <a:latin typeface="Carlito"/>
                <a:cs typeface="Carlito"/>
              </a:rPr>
              <a:t>los  </a:t>
            </a:r>
            <a:r>
              <a:rPr sz="2900" spc="-20" dirty="0">
                <a:latin typeface="Carlito"/>
                <a:cs typeface="Carlito"/>
              </a:rPr>
              <a:t>diferentes </a:t>
            </a:r>
            <a:r>
              <a:rPr sz="2900" spc="-15" dirty="0">
                <a:latin typeface="Carlito"/>
                <a:cs typeface="Carlito"/>
              </a:rPr>
              <a:t>sectores </a:t>
            </a:r>
            <a:r>
              <a:rPr sz="2900" dirty="0">
                <a:latin typeface="Carlito"/>
                <a:cs typeface="Carlito"/>
              </a:rPr>
              <a:t>de la </a:t>
            </a:r>
            <a:r>
              <a:rPr sz="2900" spc="-10" dirty="0">
                <a:latin typeface="Carlito"/>
                <a:cs typeface="Carlito"/>
              </a:rPr>
              <a:t>economía </a:t>
            </a:r>
            <a:r>
              <a:rPr sz="2900" dirty="0">
                <a:latin typeface="Carlito"/>
                <a:cs typeface="Carlito"/>
              </a:rPr>
              <a:t>o </a:t>
            </a:r>
            <a:r>
              <a:rPr sz="2900" spc="-15" dirty="0">
                <a:latin typeface="Carlito"/>
                <a:cs typeface="Carlito"/>
              </a:rPr>
              <a:t>ramas </a:t>
            </a:r>
            <a:r>
              <a:rPr sz="2900" spc="-5" dirty="0">
                <a:latin typeface="Carlito"/>
                <a:cs typeface="Carlito"/>
              </a:rPr>
              <a:t>de </a:t>
            </a:r>
            <a:r>
              <a:rPr sz="2900" spc="5" dirty="0">
                <a:latin typeface="Carlito"/>
                <a:cs typeface="Carlito"/>
              </a:rPr>
              <a:t>la  </a:t>
            </a:r>
            <a:r>
              <a:rPr sz="2900" dirty="0">
                <a:latin typeface="Carlito"/>
                <a:cs typeface="Carlito"/>
              </a:rPr>
              <a:t>actividad </a:t>
            </a:r>
            <a:r>
              <a:rPr sz="2900" spc="-10" dirty="0">
                <a:latin typeface="Carlito"/>
                <a:cs typeface="Carlito"/>
              </a:rPr>
              <a:t>económica. </a:t>
            </a:r>
            <a:r>
              <a:rPr sz="2900" spc="-5" dirty="0">
                <a:latin typeface="Carlito"/>
                <a:cs typeface="Carlito"/>
              </a:rPr>
              <a:t>En </a:t>
            </a:r>
            <a:r>
              <a:rPr sz="2900" spc="-20" dirty="0">
                <a:latin typeface="Carlito"/>
                <a:cs typeface="Carlito"/>
              </a:rPr>
              <a:t>este </a:t>
            </a:r>
            <a:r>
              <a:rPr sz="2900" spc="-10" dirty="0">
                <a:latin typeface="Carlito"/>
                <a:cs typeface="Carlito"/>
              </a:rPr>
              <a:t>caso es </a:t>
            </a:r>
            <a:r>
              <a:rPr sz="2900" spc="-5" dirty="0">
                <a:latin typeface="Carlito"/>
                <a:cs typeface="Carlito"/>
              </a:rPr>
              <a:t>útil </a:t>
            </a:r>
            <a:r>
              <a:rPr sz="2900" spc="-10" dirty="0">
                <a:latin typeface="Carlito"/>
                <a:cs typeface="Carlito"/>
              </a:rPr>
              <a:t>calcular </a:t>
            </a:r>
            <a:r>
              <a:rPr sz="2900" spc="-20" dirty="0">
                <a:latin typeface="Carlito"/>
                <a:cs typeface="Carlito"/>
              </a:rPr>
              <a:t>el  </a:t>
            </a:r>
            <a:r>
              <a:rPr sz="2900" dirty="0">
                <a:latin typeface="Carlito"/>
                <a:cs typeface="Carlito"/>
              </a:rPr>
              <a:t>PIB </a:t>
            </a:r>
            <a:r>
              <a:rPr sz="2900" spc="-10" dirty="0">
                <a:latin typeface="Carlito"/>
                <a:cs typeface="Carlito"/>
              </a:rPr>
              <a:t>sectorial </a:t>
            </a:r>
            <a:r>
              <a:rPr sz="2900" dirty="0">
                <a:latin typeface="Carlito"/>
                <a:cs typeface="Carlito"/>
              </a:rPr>
              <a:t>o </a:t>
            </a:r>
            <a:r>
              <a:rPr sz="2900" spc="-5" dirty="0">
                <a:latin typeface="Carlito"/>
                <a:cs typeface="Carlito"/>
              </a:rPr>
              <a:t>PIB </a:t>
            </a:r>
            <a:r>
              <a:rPr sz="2900" spc="-20" dirty="0">
                <a:latin typeface="Carlito"/>
                <a:cs typeface="Carlito"/>
              </a:rPr>
              <a:t>para </a:t>
            </a:r>
            <a:r>
              <a:rPr sz="2900" spc="-10" dirty="0">
                <a:latin typeface="Carlito"/>
                <a:cs typeface="Carlito"/>
              </a:rPr>
              <a:t>cada sector </a:t>
            </a:r>
            <a:r>
              <a:rPr sz="2900" spc="-15" dirty="0">
                <a:latin typeface="Carlito"/>
                <a:cs typeface="Carlito"/>
              </a:rPr>
              <a:t>productivo </a:t>
            </a:r>
            <a:r>
              <a:rPr sz="2900" spc="-10" dirty="0">
                <a:latin typeface="Carlito"/>
                <a:cs typeface="Carlito"/>
              </a:rPr>
              <a:t>(por  </a:t>
            </a:r>
            <a:r>
              <a:rPr sz="2900" spc="-5" dirty="0">
                <a:latin typeface="Carlito"/>
                <a:cs typeface="Carlito"/>
              </a:rPr>
              <a:t>ejemplo </a:t>
            </a:r>
            <a:r>
              <a:rPr sz="2900" spc="-10" dirty="0">
                <a:latin typeface="Carlito"/>
                <a:cs typeface="Carlito"/>
              </a:rPr>
              <a:t>el PIB </a:t>
            </a:r>
            <a:r>
              <a:rPr sz="2900" spc="-5" dirty="0">
                <a:latin typeface="Carlito"/>
                <a:cs typeface="Carlito"/>
              </a:rPr>
              <a:t>del </a:t>
            </a:r>
            <a:r>
              <a:rPr sz="2900" spc="-10" dirty="0">
                <a:latin typeface="Carlito"/>
                <a:cs typeface="Carlito"/>
              </a:rPr>
              <a:t>sector de </a:t>
            </a:r>
            <a:r>
              <a:rPr sz="2900" spc="-5" dirty="0">
                <a:latin typeface="Carlito"/>
                <a:cs typeface="Carlito"/>
              </a:rPr>
              <a:t>la minería, la </a:t>
            </a:r>
            <a:r>
              <a:rPr sz="2900" spc="-10" dirty="0">
                <a:latin typeface="Carlito"/>
                <a:cs typeface="Carlito"/>
              </a:rPr>
              <a:t>agricultura,  </a:t>
            </a:r>
            <a:r>
              <a:rPr sz="2900" dirty="0">
                <a:latin typeface="Carlito"/>
                <a:cs typeface="Carlito"/>
              </a:rPr>
              <a:t>las </a:t>
            </a:r>
            <a:r>
              <a:rPr sz="2900" spc="-10" dirty="0">
                <a:latin typeface="Carlito"/>
                <a:cs typeface="Carlito"/>
              </a:rPr>
              <a:t>comunicaciones, </a:t>
            </a:r>
            <a:r>
              <a:rPr sz="2900" spc="-5" dirty="0">
                <a:latin typeface="Carlito"/>
                <a:cs typeface="Carlito"/>
              </a:rPr>
              <a:t>el </a:t>
            </a:r>
            <a:r>
              <a:rPr sz="2900" spc="-10" dirty="0">
                <a:latin typeface="Carlito"/>
                <a:cs typeface="Carlito"/>
              </a:rPr>
              <a:t>transporte, </a:t>
            </a:r>
            <a:r>
              <a:rPr sz="2900" spc="-5" dirty="0">
                <a:latin typeface="Carlito"/>
                <a:cs typeface="Carlito"/>
              </a:rPr>
              <a:t>la industria  </a:t>
            </a:r>
            <a:r>
              <a:rPr sz="2900" spc="-15" dirty="0">
                <a:latin typeface="Carlito"/>
                <a:cs typeface="Carlito"/>
              </a:rPr>
              <a:t>manufacturera, </a:t>
            </a:r>
            <a:r>
              <a:rPr sz="2900" dirty="0">
                <a:latin typeface="Carlito"/>
                <a:cs typeface="Carlito"/>
              </a:rPr>
              <a:t>la </a:t>
            </a:r>
            <a:r>
              <a:rPr sz="2900" spc="-10" dirty="0">
                <a:latin typeface="Carlito"/>
                <a:cs typeface="Carlito"/>
              </a:rPr>
              <a:t>construcción, el sector </a:t>
            </a:r>
            <a:r>
              <a:rPr sz="2900" spc="-15" dirty="0">
                <a:latin typeface="Carlito"/>
                <a:cs typeface="Carlito"/>
              </a:rPr>
              <a:t>financiero,  etc.).</a:t>
            </a:r>
            <a:endParaRPr sz="2900" dirty="0">
              <a:latin typeface="Carlito"/>
              <a:cs typeface="Carli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15388" y="1609089"/>
            <a:ext cx="7886065" cy="2678430"/>
          </a:xfrm>
          <a:prstGeom prst="rect">
            <a:avLst/>
          </a:prstGeom>
        </p:spPr>
        <p:txBody>
          <a:bodyPr vert="horz" wrap="square" lIns="0" tIns="13335" rIns="0" bIns="0" rtlCol="0">
            <a:spAutoFit/>
          </a:bodyPr>
          <a:lstStyle/>
          <a:p>
            <a:pPr marL="332740" marR="5080" indent="-320040" algn="just">
              <a:spcBef>
                <a:spcPts val="105"/>
              </a:spcBef>
              <a:buClr>
                <a:srgbClr val="DD8046"/>
              </a:buClr>
              <a:buSzPct val="60344"/>
              <a:buFont typeface="Wingdings"/>
              <a:buChar char=""/>
              <a:tabLst>
                <a:tab pos="413384" algn="l"/>
                <a:tab pos="414020" algn="l"/>
              </a:tabLst>
            </a:pPr>
            <a:r>
              <a:rPr dirty="0"/>
              <a:t>	</a:t>
            </a:r>
            <a:r>
              <a:rPr sz="2900" b="1" dirty="0">
                <a:latin typeface="Carlito"/>
                <a:cs typeface="Carlito"/>
              </a:rPr>
              <a:t>El </a:t>
            </a:r>
            <a:r>
              <a:rPr sz="2900" b="1" spc="-10" dirty="0">
                <a:latin typeface="Carlito"/>
                <a:cs typeface="Carlito"/>
              </a:rPr>
              <a:t>método </a:t>
            </a:r>
            <a:r>
              <a:rPr sz="2900" b="1" dirty="0">
                <a:latin typeface="Carlito"/>
                <a:cs typeface="Carlito"/>
              </a:rPr>
              <a:t>del </a:t>
            </a:r>
            <a:r>
              <a:rPr sz="2900" b="1" spc="-10" dirty="0">
                <a:latin typeface="Carlito"/>
                <a:cs typeface="Carlito"/>
              </a:rPr>
              <a:t>ingreso </a:t>
            </a:r>
            <a:r>
              <a:rPr sz="2900" b="1" dirty="0">
                <a:latin typeface="Carlito"/>
                <a:cs typeface="Carlito"/>
              </a:rPr>
              <a:t>o la </a:t>
            </a:r>
            <a:r>
              <a:rPr sz="2900" b="1" spc="-15" dirty="0">
                <a:latin typeface="Carlito"/>
                <a:cs typeface="Carlito"/>
              </a:rPr>
              <a:t>renta</a:t>
            </a:r>
            <a:r>
              <a:rPr sz="2900" spc="-15" dirty="0">
                <a:latin typeface="Carlito"/>
                <a:cs typeface="Carlito"/>
              </a:rPr>
              <a:t>: </a:t>
            </a:r>
            <a:r>
              <a:rPr sz="2900" spc="-5" dirty="0">
                <a:latin typeface="Carlito"/>
                <a:cs typeface="Carlito"/>
              </a:rPr>
              <a:t>En </a:t>
            </a:r>
            <a:r>
              <a:rPr sz="2900" spc="-20" dirty="0">
                <a:latin typeface="Carlito"/>
                <a:cs typeface="Carlito"/>
              </a:rPr>
              <a:t>este </a:t>
            </a:r>
            <a:r>
              <a:rPr sz="2900" spc="-15" dirty="0">
                <a:latin typeface="Carlito"/>
                <a:cs typeface="Carlito"/>
              </a:rPr>
              <a:t>método,  </a:t>
            </a:r>
            <a:r>
              <a:rPr sz="2900" dirty="0">
                <a:latin typeface="Carlito"/>
                <a:cs typeface="Carlito"/>
              </a:rPr>
              <a:t>el PIB se </a:t>
            </a:r>
            <a:r>
              <a:rPr sz="2900" spc="-5" dirty="0">
                <a:latin typeface="Carlito"/>
                <a:cs typeface="Carlito"/>
              </a:rPr>
              <a:t>calcula sumando </a:t>
            </a:r>
            <a:r>
              <a:rPr sz="2900" dirty="0">
                <a:latin typeface="Carlito"/>
                <a:cs typeface="Carlito"/>
              </a:rPr>
              <a:t>los </a:t>
            </a:r>
            <a:r>
              <a:rPr sz="2900" spc="-5" dirty="0">
                <a:latin typeface="Carlito"/>
                <a:cs typeface="Carlito"/>
              </a:rPr>
              <a:t>ingresos </a:t>
            </a:r>
            <a:r>
              <a:rPr sz="2900" dirty="0">
                <a:latin typeface="Carlito"/>
                <a:cs typeface="Carlito"/>
              </a:rPr>
              <a:t>de </a:t>
            </a:r>
            <a:r>
              <a:rPr sz="2900" spc="-10" dirty="0">
                <a:latin typeface="Carlito"/>
                <a:cs typeface="Carlito"/>
              </a:rPr>
              <a:t>todos</a:t>
            </a:r>
            <a:r>
              <a:rPr sz="2900" spc="-195" dirty="0">
                <a:latin typeface="Carlito"/>
                <a:cs typeface="Carlito"/>
              </a:rPr>
              <a:t> </a:t>
            </a:r>
            <a:r>
              <a:rPr sz="2900" dirty="0">
                <a:latin typeface="Carlito"/>
                <a:cs typeface="Carlito"/>
              </a:rPr>
              <a:t>los  </a:t>
            </a:r>
            <a:r>
              <a:rPr sz="2900" spc="-20" dirty="0">
                <a:latin typeface="Carlito"/>
                <a:cs typeface="Carlito"/>
              </a:rPr>
              <a:t>factores </a:t>
            </a:r>
            <a:r>
              <a:rPr sz="2900" spc="-10" dirty="0">
                <a:latin typeface="Carlito"/>
                <a:cs typeface="Carlito"/>
              </a:rPr>
              <a:t>(trabajo </a:t>
            </a:r>
            <a:r>
              <a:rPr sz="2900" dirty="0">
                <a:latin typeface="Carlito"/>
                <a:cs typeface="Carlito"/>
              </a:rPr>
              <a:t>y </a:t>
            </a:r>
            <a:r>
              <a:rPr sz="2900" spc="-10" dirty="0">
                <a:latin typeface="Carlito"/>
                <a:cs typeface="Carlito"/>
              </a:rPr>
              <a:t>capital) </a:t>
            </a:r>
            <a:r>
              <a:rPr sz="2900" spc="-5" dirty="0">
                <a:latin typeface="Carlito"/>
                <a:cs typeface="Carlito"/>
              </a:rPr>
              <a:t>que influyen </a:t>
            </a:r>
            <a:r>
              <a:rPr sz="2900" dirty="0">
                <a:latin typeface="Carlito"/>
                <a:cs typeface="Carlito"/>
              </a:rPr>
              <a:t>en la  </a:t>
            </a:r>
            <a:r>
              <a:rPr sz="2900" spc="-10" dirty="0">
                <a:latin typeface="Carlito"/>
                <a:cs typeface="Carlito"/>
              </a:rPr>
              <a:t>producción. </a:t>
            </a:r>
            <a:r>
              <a:rPr sz="2900" spc="-5" dirty="0">
                <a:latin typeface="Carlito"/>
                <a:cs typeface="Carlito"/>
              </a:rPr>
              <a:t>El ingreso sería </a:t>
            </a:r>
            <a:r>
              <a:rPr sz="2900" dirty="0">
                <a:latin typeface="Carlito"/>
                <a:cs typeface="Carlito"/>
              </a:rPr>
              <a:t>el </a:t>
            </a:r>
            <a:r>
              <a:rPr sz="2900" spc="-15" dirty="0">
                <a:latin typeface="Carlito"/>
                <a:cs typeface="Carlito"/>
              </a:rPr>
              <a:t>dinero </a:t>
            </a:r>
            <a:r>
              <a:rPr sz="2900" dirty="0">
                <a:latin typeface="Carlito"/>
                <a:cs typeface="Carlito"/>
              </a:rPr>
              <a:t>o las  </a:t>
            </a:r>
            <a:r>
              <a:rPr sz="2900" spc="-5" dirty="0">
                <a:latin typeface="Carlito"/>
                <a:cs typeface="Carlito"/>
              </a:rPr>
              <a:t>ganancias que se </a:t>
            </a:r>
            <a:r>
              <a:rPr sz="2900" spc="-10" dirty="0">
                <a:latin typeface="Carlito"/>
                <a:cs typeface="Carlito"/>
              </a:rPr>
              <a:t>reciben </a:t>
            </a:r>
            <a:r>
              <a:rPr sz="2900" dirty="0">
                <a:latin typeface="Carlito"/>
                <a:cs typeface="Carlito"/>
              </a:rPr>
              <a:t>a </a:t>
            </a:r>
            <a:r>
              <a:rPr sz="2900" spc="-25" dirty="0">
                <a:latin typeface="Carlito"/>
                <a:cs typeface="Carlito"/>
              </a:rPr>
              <a:t>través </a:t>
            </a:r>
            <a:r>
              <a:rPr sz="2900" spc="-5" dirty="0">
                <a:latin typeface="Carlito"/>
                <a:cs typeface="Carlito"/>
              </a:rPr>
              <a:t>del salario, </a:t>
            </a:r>
            <a:r>
              <a:rPr sz="2900" dirty="0">
                <a:latin typeface="Carlito"/>
                <a:cs typeface="Carlito"/>
              </a:rPr>
              <a:t>los  </a:t>
            </a:r>
            <a:r>
              <a:rPr sz="2900" spc="-10" dirty="0">
                <a:latin typeface="Carlito"/>
                <a:cs typeface="Carlito"/>
              </a:rPr>
              <a:t>arrendamientos, </a:t>
            </a:r>
            <a:r>
              <a:rPr sz="2900" dirty="0">
                <a:latin typeface="Carlito"/>
                <a:cs typeface="Carlito"/>
              </a:rPr>
              <a:t>los </a:t>
            </a:r>
            <a:r>
              <a:rPr sz="2900" spc="-10" dirty="0">
                <a:latin typeface="Carlito"/>
                <a:cs typeface="Carlito"/>
              </a:rPr>
              <a:t>intereses,</a:t>
            </a:r>
            <a:r>
              <a:rPr sz="2900" spc="-105" dirty="0">
                <a:latin typeface="Carlito"/>
                <a:cs typeface="Carlito"/>
              </a:rPr>
              <a:t> </a:t>
            </a:r>
            <a:r>
              <a:rPr sz="2900" spc="-15" dirty="0">
                <a:latin typeface="Carlito"/>
                <a:cs typeface="Carlito"/>
              </a:rPr>
              <a:t>etc.</a:t>
            </a:r>
            <a:endParaRPr sz="2900" dirty="0">
              <a:latin typeface="Carlito"/>
              <a:cs typeface="Carli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15387" y="339293"/>
            <a:ext cx="6456680" cy="697230"/>
          </a:xfrm>
          <a:prstGeom prst="rect">
            <a:avLst/>
          </a:prstGeom>
        </p:spPr>
        <p:txBody>
          <a:bodyPr vert="horz" wrap="square" lIns="0" tIns="13335" rIns="0" bIns="0" rtlCol="0" anchor="ctr">
            <a:spAutoFit/>
          </a:bodyPr>
          <a:lstStyle/>
          <a:p>
            <a:pPr marL="12700">
              <a:lnSpc>
                <a:spcPct val="100000"/>
              </a:lnSpc>
              <a:spcBef>
                <a:spcPts val="105"/>
              </a:spcBef>
            </a:pPr>
            <a:r>
              <a:rPr spc="-5" dirty="0"/>
              <a:t>Formula </a:t>
            </a:r>
            <a:r>
              <a:rPr spc="-25" dirty="0"/>
              <a:t>para </a:t>
            </a:r>
            <a:r>
              <a:rPr spc="-5" dirty="0"/>
              <a:t>calcular el</a:t>
            </a:r>
            <a:r>
              <a:rPr spc="-80" dirty="0"/>
              <a:t> </a:t>
            </a:r>
            <a:r>
              <a:rPr spc="-5" dirty="0"/>
              <a:t>PIB</a:t>
            </a:r>
            <a:endParaRPr/>
          </a:p>
        </p:txBody>
      </p:sp>
      <p:sp>
        <p:nvSpPr>
          <p:cNvPr id="3" name="object 3"/>
          <p:cNvSpPr txBox="1"/>
          <p:nvPr/>
        </p:nvSpPr>
        <p:spPr>
          <a:xfrm>
            <a:off x="1811978" y="970090"/>
            <a:ext cx="7708900" cy="4405630"/>
          </a:xfrm>
          <a:prstGeom prst="rect">
            <a:avLst/>
          </a:prstGeom>
        </p:spPr>
        <p:txBody>
          <a:bodyPr vert="horz" wrap="square" lIns="0" tIns="13335" rIns="0" bIns="0" rtlCol="0">
            <a:spAutoFit/>
          </a:bodyPr>
          <a:lstStyle/>
          <a:p>
            <a:pPr algn="ctr">
              <a:lnSpc>
                <a:spcPts val="3304"/>
              </a:lnSpc>
              <a:spcBef>
                <a:spcPts val="105"/>
              </a:spcBef>
            </a:pPr>
            <a:r>
              <a:rPr sz="2900" spc="-5" dirty="0">
                <a:latin typeface="Carlito"/>
                <a:cs typeface="Carlito"/>
              </a:rPr>
              <a:t>La </a:t>
            </a:r>
            <a:r>
              <a:rPr sz="2900" spc="-15" dirty="0">
                <a:latin typeface="Carlito"/>
                <a:cs typeface="Carlito"/>
              </a:rPr>
              <a:t>formula </a:t>
            </a:r>
            <a:r>
              <a:rPr sz="2900" dirty="0">
                <a:latin typeface="Carlito"/>
                <a:cs typeface="Carlito"/>
              </a:rPr>
              <a:t>mas </a:t>
            </a:r>
            <a:r>
              <a:rPr sz="2900" spc="-5" dirty="0">
                <a:latin typeface="Carlito"/>
                <a:cs typeface="Carlito"/>
              </a:rPr>
              <a:t>sencilla </a:t>
            </a:r>
            <a:r>
              <a:rPr sz="2900" dirty="0">
                <a:latin typeface="Carlito"/>
                <a:cs typeface="Carlito"/>
              </a:rPr>
              <a:t>y </a:t>
            </a:r>
            <a:r>
              <a:rPr sz="2900" spc="-10" dirty="0">
                <a:latin typeface="Carlito"/>
                <a:cs typeface="Carlito"/>
              </a:rPr>
              <a:t>común </a:t>
            </a:r>
            <a:r>
              <a:rPr sz="2900" spc="-20" dirty="0">
                <a:latin typeface="Carlito"/>
                <a:cs typeface="Carlito"/>
              </a:rPr>
              <a:t>para </a:t>
            </a:r>
            <a:r>
              <a:rPr sz="2900" spc="-10" dirty="0">
                <a:latin typeface="Carlito"/>
                <a:cs typeface="Carlito"/>
              </a:rPr>
              <a:t>el </a:t>
            </a:r>
            <a:r>
              <a:rPr sz="2900" spc="-5" dirty="0">
                <a:latin typeface="Carlito"/>
                <a:cs typeface="Carlito"/>
              </a:rPr>
              <a:t>calculo</a:t>
            </a:r>
            <a:r>
              <a:rPr sz="2900" spc="-105" dirty="0">
                <a:latin typeface="Carlito"/>
                <a:cs typeface="Carlito"/>
              </a:rPr>
              <a:t> </a:t>
            </a:r>
            <a:r>
              <a:rPr sz="2900" spc="-5" dirty="0">
                <a:latin typeface="Carlito"/>
                <a:cs typeface="Carlito"/>
              </a:rPr>
              <a:t>del</a:t>
            </a:r>
            <a:endParaRPr sz="2900" dirty="0">
              <a:latin typeface="Carlito"/>
              <a:cs typeface="Carlito"/>
            </a:endParaRPr>
          </a:p>
          <a:p>
            <a:pPr marL="326390" algn="ctr">
              <a:lnSpc>
                <a:spcPts val="3304"/>
              </a:lnSpc>
            </a:pPr>
            <a:r>
              <a:rPr sz="2900" dirty="0">
                <a:latin typeface="Carlito"/>
                <a:cs typeface="Carlito"/>
              </a:rPr>
              <a:t>PIB es la</a:t>
            </a:r>
            <a:r>
              <a:rPr sz="2900" spc="-65" dirty="0">
                <a:latin typeface="Carlito"/>
                <a:cs typeface="Carlito"/>
              </a:rPr>
              <a:t> </a:t>
            </a:r>
            <a:r>
              <a:rPr sz="2900" spc="-10" dirty="0">
                <a:latin typeface="Carlito"/>
                <a:cs typeface="Carlito"/>
              </a:rPr>
              <a:t>siguiente:</a:t>
            </a:r>
            <a:endParaRPr sz="2900" dirty="0">
              <a:latin typeface="Carlito"/>
              <a:cs typeface="Carlito"/>
            </a:endParaRPr>
          </a:p>
          <a:p>
            <a:pPr>
              <a:spcBef>
                <a:spcPts val="35"/>
              </a:spcBef>
            </a:pPr>
            <a:endParaRPr sz="3400" dirty="0">
              <a:latin typeface="Carlito"/>
              <a:cs typeface="Carlito"/>
            </a:endParaRPr>
          </a:p>
          <a:p>
            <a:pPr marL="5715" algn="ctr"/>
            <a:r>
              <a:rPr sz="2900" dirty="0">
                <a:latin typeface="Carlito"/>
                <a:cs typeface="Carlito"/>
              </a:rPr>
              <a:t>PIB = C + I + G + X </a:t>
            </a:r>
            <a:r>
              <a:rPr sz="2900" spc="-170" dirty="0">
                <a:latin typeface="Arial"/>
                <a:cs typeface="Arial"/>
              </a:rPr>
              <a:t>–</a:t>
            </a:r>
            <a:r>
              <a:rPr sz="2900" spc="-275" dirty="0">
                <a:latin typeface="Arial"/>
                <a:cs typeface="Arial"/>
              </a:rPr>
              <a:t> </a:t>
            </a:r>
            <a:r>
              <a:rPr sz="2900" dirty="0">
                <a:latin typeface="Carlito"/>
                <a:cs typeface="Carlito"/>
              </a:rPr>
              <a:t>M</a:t>
            </a:r>
          </a:p>
          <a:p>
            <a:pPr>
              <a:spcBef>
                <a:spcPts val="10"/>
              </a:spcBef>
            </a:pPr>
            <a:endParaRPr sz="3750" dirty="0">
              <a:latin typeface="Carlito"/>
              <a:cs typeface="Carlito"/>
            </a:endParaRPr>
          </a:p>
          <a:p>
            <a:pPr marL="1004569" marR="5080" indent="-992505" algn="just">
              <a:lnSpc>
                <a:spcPts val="3130"/>
              </a:lnSpc>
            </a:pPr>
            <a:r>
              <a:rPr sz="2900" spc="-5" dirty="0">
                <a:latin typeface="Carlito"/>
                <a:cs typeface="Carlito"/>
              </a:rPr>
              <a:t>De donde </a:t>
            </a:r>
            <a:r>
              <a:rPr sz="2900" dirty="0">
                <a:latin typeface="Carlito"/>
                <a:cs typeface="Carlito"/>
              </a:rPr>
              <a:t>C es el </a:t>
            </a:r>
            <a:r>
              <a:rPr sz="2900" spc="-10" dirty="0">
                <a:latin typeface="Carlito"/>
                <a:cs typeface="Carlito"/>
              </a:rPr>
              <a:t>valor </a:t>
            </a:r>
            <a:r>
              <a:rPr sz="2900" spc="-15" dirty="0">
                <a:latin typeface="Carlito"/>
                <a:cs typeface="Carlito"/>
              </a:rPr>
              <a:t>total </a:t>
            </a:r>
            <a:r>
              <a:rPr sz="2900" spc="-5" dirty="0">
                <a:latin typeface="Carlito"/>
                <a:cs typeface="Carlito"/>
              </a:rPr>
              <a:t>del consumo </a:t>
            </a:r>
            <a:r>
              <a:rPr sz="2900" spc="-5" dirty="0" err="1">
                <a:latin typeface="Carlito"/>
                <a:cs typeface="Carlito"/>
              </a:rPr>
              <a:t>nacional</a:t>
            </a:r>
            <a:r>
              <a:rPr sz="2900" spc="-5" dirty="0">
                <a:latin typeface="Carlito"/>
                <a:cs typeface="Carlito"/>
              </a:rPr>
              <a:t>.</a:t>
            </a:r>
            <a:endParaRPr lang="es-EC" sz="2900" spc="-5" dirty="0">
              <a:latin typeface="Carlito"/>
              <a:cs typeface="Carlito"/>
            </a:endParaRPr>
          </a:p>
          <a:p>
            <a:pPr marL="1004569" marR="5080" indent="-992505" algn="just">
              <a:lnSpc>
                <a:spcPts val="3130"/>
              </a:lnSpc>
            </a:pPr>
            <a:r>
              <a:rPr sz="2900" spc="-195" dirty="0">
                <a:latin typeface="Carlito"/>
                <a:cs typeface="Carlito"/>
              </a:rPr>
              <a:t> </a:t>
            </a:r>
            <a:r>
              <a:rPr sz="2900" dirty="0">
                <a:latin typeface="Carlito"/>
                <a:cs typeface="Carlito"/>
              </a:rPr>
              <a:t>I  es la </a:t>
            </a:r>
            <a:r>
              <a:rPr sz="2900" spc="-10" dirty="0">
                <a:latin typeface="Carlito"/>
                <a:cs typeface="Carlito"/>
              </a:rPr>
              <a:t>formación </a:t>
            </a:r>
            <a:r>
              <a:rPr sz="2900" spc="-15" dirty="0">
                <a:latin typeface="Carlito"/>
                <a:cs typeface="Carlito"/>
              </a:rPr>
              <a:t>bruta </a:t>
            </a:r>
            <a:r>
              <a:rPr sz="2900" spc="-5" dirty="0">
                <a:latin typeface="Carlito"/>
                <a:cs typeface="Carlito"/>
              </a:rPr>
              <a:t>de </a:t>
            </a:r>
            <a:r>
              <a:rPr sz="2900" spc="-10" dirty="0">
                <a:latin typeface="Carlito"/>
                <a:cs typeface="Carlito"/>
              </a:rPr>
              <a:t>capital</a:t>
            </a:r>
            <a:r>
              <a:rPr sz="2900" spc="-110" dirty="0">
                <a:latin typeface="Carlito"/>
                <a:cs typeface="Carlito"/>
              </a:rPr>
              <a:t> </a:t>
            </a:r>
            <a:r>
              <a:rPr sz="2900" spc="-5" dirty="0">
                <a:latin typeface="Carlito"/>
                <a:cs typeface="Carlito"/>
              </a:rPr>
              <a:t>también</a:t>
            </a:r>
            <a:endParaRPr sz="2900" dirty="0">
              <a:latin typeface="Carlito"/>
              <a:cs typeface="Carlito"/>
            </a:endParaRPr>
          </a:p>
          <a:p>
            <a:pPr marL="402590" indent="-33655" algn="just">
              <a:lnSpc>
                <a:spcPts val="2915"/>
              </a:lnSpc>
            </a:pPr>
            <a:r>
              <a:rPr sz="2900" spc="-5" dirty="0">
                <a:latin typeface="Carlito"/>
                <a:cs typeface="Carlito"/>
              </a:rPr>
              <a:t>conocida </a:t>
            </a:r>
            <a:r>
              <a:rPr sz="2900" spc="-10" dirty="0">
                <a:latin typeface="Carlito"/>
                <a:cs typeface="Carlito"/>
              </a:rPr>
              <a:t>como </a:t>
            </a:r>
            <a:r>
              <a:rPr sz="2900" spc="-15" dirty="0">
                <a:latin typeface="Carlito"/>
                <a:cs typeface="Carlito"/>
              </a:rPr>
              <a:t>Inversión. </a:t>
            </a:r>
            <a:r>
              <a:rPr sz="2900" dirty="0">
                <a:latin typeface="Carlito"/>
                <a:cs typeface="Carlito"/>
              </a:rPr>
              <a:t>G el </a:t>
            </a:r>
            <a:r>
              <a:rPr sz="2900" spc="-25" dirty="0">
                <a:latin typeface="Carlito"/>
                <a:cs typeface="Carlito"/>
              </a:rPr>
              <a:t>gasto </a:t>
            </a:r>
            <a:r>
              <a:rPr sz="2900" spc="-10" dirty="0">
                <a:latin typeface="Carlito"/>
                <a:cs typeface="Carlito"/>
              </a:rPr>
              <a:t>publico. </a:t>
            </a:r>
            <a:r>
              <a:rPr sz="2900" dirty="0">
                <a:latin typeface="Carlito"/>
                <a:cs typeface="Carlito"/>
              </a:rPr>
              <a:t>X</a:t>
            </a:r>
            <a:r>
              <a:rPr sz="2900" spc="-130" dirty="0">
                <a:latin typeface="Carlito"/>
                <a:cs typeface="Carlito"/>
              </a:rPr>
              <a:t> </a:t>
            </a:r>
            <a:r>
              <a:rPr sz="2900" dirty="0">
                <a:latin typeface="Carlito"/>
                <a:cs typeface="Carlito"/>
              </a:rPr>
              <a:t>es</a:t>
            </a:r>
          </a:p>
          <a:p>
            <a:pPr marL="1871980" marR="67945" indent="-1470025" algn="just">
              <a:lnSpc>
                <a:spcPts val="3130"/>
              </a:lnSpc>
              <a:spcBef>
                <a:spcPts val="220"/>
              </a:spcBef>
            </a:pPr>
            <a:r>
              <a:rPr sz="2900" dirty="0">
                <a:latin typeface="Carlito"/>
                <a:cs typeface="Carlito"/>
              </a:rPr>
              <a:t>el </a:t>
            </a:r>
            <a:r>
              <a:rPr sz="2900" spc="-10" dirty="0">
                <a:latin typeface="Carlito"/>
                <a:cs typeface="Carlito"/>
              </a:rPr>
              <a:t>valor </a:t>
            </a:r>
            <a:r>
              <a:rPr sz="2900" spc="-15" dirty="0">
                <a:latin typeface="Carlito"/>
                <a:cs typeface="Carlito"/>
              </a:rPr>
              <a:t>total </a:t>
            </a:r>
            <a:r>
              <a:rPr sz="2900" dirty="0">
                <a:latin typeface="Carlito"/>
                <a:cs typeface="Carlito"/>
              </a:rPr>
              <a:t>de las </a:t>
            </a:r>
            <a:r>
              <a:rPr sz="2900" spc="-10" dirty="0">
                <a:latin typeface="Carlito"/>
                <a:cs typeface="Carlito"/>
              </a:rPr>
              <a:t>exportaciones. </a:t>
            </a:r>
            <a:r>
              <a:rPr sz="2900" spc="5" dirty="0">
                <a:latin typeface="Carlito"/>
                <a:cs typeface="Carlito"/>
              </a:rPr>
              <a:t>M </a:t>
            </a:r>
            <a:r>
              <a:rPr sz="2900" dirty="0">
                <a:latin typeface="Carlito"/>
                <a:cs typeface="Carlito"/>
              </a:rPr>
              <a:t>el</a:t>
            </a:r>
            <a:r>
              <a:rPr sz="2900" spc="-135" dirty="0">
                <a:latin typeface="Carlito"/>
                <a:cs typeface="Carlito"/>
              </a:rPr>
              <a:t> </a:t>
            </a:r>
            <a:r>
              <a:rPr sz="2900" spc="-10" dirty="0">
                <a:latin typeface="Carlito"/>
                <a:cs typeface="Carlito"/>
              </a:rPr>
              <a:t>volumen  </a:t>
            </a:r>
            <a:r>
              <a:rPr sz="2900" dirty="0">
                <a:latin typeface="Carlito"/>
                <a:cs typeface="Carlito"/>
              </a:rPr>
              <a:t>o </a:t>
            </a:r>
            <a:r>
              <a:rPr sz="2900" spc="-10" dirty="0">
                <a:latin typeface="Carlito"/>
                <a:cs typeface="Carlito"/>
              </a:rPr>
              <a:t>valor </a:t>
            </a:r>
            <a:r>
              <a:rPr sz="2900" spc="-5" dirty="0">
                <a:latin typeface="Carlito"/>
                <a:cs typeface="Carlito"/>
              </a:rPr>
              <a:t>de </a:t>
            </a:r>
            <a:r>
              <a:rPr sz="2900" dirty="0">
                <a:latin typeface="Carlito"/>
                <a:cs typeface="Carlito"/>
              </a:rPr>
              <a:t>las</a:t>
            </a:r>
            <a:r>
              <a:rPr sz="2900" spc="-80" dirty="0">
                <a:latin typeface="Carlito"/>
                <a:cs typeface="Carlito"/>
              </a:rPr>
              <a:t> </a:t>
            </a:r>
            <a:r>
              <a:rPr sz="2900" spc="-5" dirty="0">
                <a:latin typeface="Carlito"/>
                <a:cs typeface="Carlito"/>
              </a:rPr>
              <a:t>importaciones.</a:t>
            </a:r>
            <a:endParaRPr sz="2900" dirty="0">
              <a:latin typeface="Carlito"/>
              <a:cs typeface="Carli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15388" y="339293"/>
            <a:ext cx="7472045" cy="697230"/>
          </a:xfrm>
          <a:prstGeom prst="rect">
            <a:avLst/>
          </a:prstGeom>
        </p:spPr>
        <p:txBody>
          <a:bodyPr vert="horz" wrap="square" lIns="0" tIns="13335" rIns="0" bIns="0" rtlCol="0" anchor="ctr">
            <a:spAutoFit/>
          </a:bodyPr>
          <a:lstStyle/>
          <a:p>
            <a:pPr marL="12700">
              <a:lnSpc>
                <a:spcPct val="100000"/>
              </a:lnSpc>
              <a:spcBef>
                <a:spcPts val="105"/>
              </a:spcBef>
            </a:pPr>
            <a:r>
              <a:rPr dirty="0"/>
              <a:t>DIFERENCIA ENTRE EL </a:t>
            </a:r>
            <a:r>
              <a:rPr spc="-5" dirty="0"/>
              <a:t>PIB </a:t>
            </a:r>
            <a:r>
              <a:rPr dirty="0"/>
              <a:t>Y</a:t>
            </a:r>
            <a:r>
              <a:rPr spc="-90" dirty="0"/>
              <a:t> </a:t>
            </a:r>
            <a:r>
              <a:rPr spc="-5" dirty="0"/>
              <a:t>PNB</a:t>
            </a:r>
            <a:endParaRPr/>
          </a:p>
        </p:txBody>
      </p:sp>
      <p:sp>
        <p:nvSpPr>
          <p:cNvPr id="3" name="object 3"/>
          <p:cNvSpPr txBox="1"/>
          <p:nvPr/>
        </p:nvSpPr>
        <p:spPr>
          <a:xfrm>
            <a:off x="2087364" y="1881995"/>
            <a:ext cx="8379408" cy="3774751"/>
          </a:xfrm>
          <a:prstGeom prst="rect">
            <a:avLst/>
          </a:prstGeom>
        </p:spPr>
        <p:txBody>
          <a:bodyPr vert="horz" wrap="square" lIns="0" tIns="88265" rIns="0" bIns="0" rtlCol="0">
            <a:spAutoFit/>
          </a:bodyPr>
          <a:lstStyle/>
          <a:p>
            <a:pPr marL="119380" marR="17780" indent="-106680">
              <a:lnSpc>
                <a:spcPct val="80000"/>
              </a:lnSpc>
              <a:spcBef>
                <a:spcPts val="695"/>
              </a:spcBef>
            </a:pPr>
            <a:r>
              <a:rPr sz="2500" spc="-5" dirty="0">
                <a:latin typeface="Carlito"/>
                <a:cs typeface="Carlito"/>
              </a:rPr>
              <a:t>&gt; </a:t>
            </a:r>
            <a:r>
              <a:rPr sz="2500" dirty="0">
                <a:latin typeface="Carlito"/>
                <a:cs typeface="Carlito"/>
              </a:rPr>
              <a:t>El </a:t>
            </a:r>
            <a:r>
              <a:rPr sz="2500" spc="-10" dirty="0">
                <a:latin typeface="Carlito"/>
                <a:cs typeface="Carlito"/>
              </a:rPr>
              <a:t>PIB </a:t>
            </a:r>
            <a:r>
              <a:rPr sz="2500" spc="-5" dirty="0">
                <a:latin typeface="Carlito"/>
                <a:cs typeface="Carlito"/>
              </a:rPr>
              <a:t>es la </a:t>
            </a:r>
            <a:r>
              <a:rPr sz="2500" spc="-25" dirty="0">
                <a:latin typeface="Carlito"/>
                <a:cs typeface="Carlito"/>
              </a:rPr>
              <a:t>renta </a:t>
            </a:r>
            <a:r>
              <a:rPr sz="2500" spc="-15" dirty="0">
                <a:latin typeface="Carlito"/>
                <a:cs typeface="Carlito"/>
              </a:rPr>
              <a:t>total </a:t>
            </a:r>
            <a:r>
              <a:rPr sz="2500" spc="-10" dirty="0">
                <a:latin typeface="Carlito"/>
                <a:cs typeface="Carlito"/>
              </a:rPr>
              <a:t>generada </a:t>
            </a:r>
            <a:r>
              <a:rPr sz="2500" dirty="0">
                <a:latin typeface="Carlito"/>
                <a:cs typeface="Carlito"/>
              </a:rPr>
              <a:t>en </a:t>
            </a:r>
            <a:r>
              <a:rPr sz="2500" spc="-15" dirty="0">
                <a:latin typeface="Carlito"/>
                <a:cs typeface="Carlito"/>
              </a:rPr>
              <a:t>nuestro </a:t>
            </a:r>
            <a:r>
              <a:rPr sz="2500" spc="-10" dirty="0">
                <a:latin typeface="Carlito"/>
                <a:cs typeface="Carlito"/>
              </a:rPr>
              <a:t>país </a:t>
            </a:r>
            <a:r>
              <a:rPr sz="2500" spc="-5" dirty="0">
                <a:latin typeface="Carlito"/>
                <a:cs typeface="Carlito"/>
              </a:rPr>
              <a:t>y  </a:t>
            </a:r>
            <a:r>
              <a:rPr sz="2500" spc="-15" dirty="0">
                <a:latin typeface="Carlito"/>
                <a:cs typeface="Carlito"/>
              </a:rPr>
              <a:t>comprende </a:t>
            </a:r>
            <a:r>
              <a:rPr sz="2500" spc="-10" dirty="0">
                <a:latin typeface="Carlito"/>
                <a:cs typeface="Carlito"/>
              </a:rPr>
              <a:t>también </a:t>
            </a:r>
            <a:r>
              <a:rPr sz="2500" spc="-5" dirty="0">
                <a:latin typeface="Carlito"/>
                <a:cs typeface="Carlito"/>
              </a:rPr>
              <a:t>la </a:t>
            </a:r>
            <a:r>
              <a:rPr sz="2500" spc="-20" dirty="0">
                <a:latin typeface="Carlito"/>
                <a:cs typeface="Carlito"/>
              </a:rPr>
              <a:t>renta </a:t>
            </a:r>
            <a:r>
              <a:rPr sz="2500" spc="-10" dirty="0">
                <a:latin typeface="Carlito"/>
                <a:cs typeface="Carlito"/>
              </a:rPr>
              <a:t>generada </a:t>
            </a:r>
            <a:r>
              <a:rPr sz="2500" spc="-5" dirty="0">
                <a:latin typeface="Carlito"/>
                <a:cs typeface="Carlito"/>
              </a:rPr>
              <a:t>por </a:t>
            </a:r>
            <a:r>
              <a:rPr sz="2500" dirty="0">
                <a:latin typeface="Carlito"/>
                <a:cs typeface="Carlito"/>
              </a:rPr>
              <a:t>los  </a:t>
            </a:r>
            <a:r>
              <a:rPr sz="2500" spc="-5" dirty="0">
                <a:latin typeface="Carlito"/>
                <a:cs typeface="Carlito"/>
              </a:rPr>
              <a:t>ciudadanos </a:t>
            </a:r>
            <a:r>
              <a:rPr sz="2500" spc="-10" dirty="0">
                <a:latin typeface="Carlito"/>
                <a:cs typeface="Carlito"/>
              </a:rPr>
              <a:t>extranjeros que trabajan </a:t>
            </a:r>
            <a:r>
              <a:rPr sz="2500" spc="-5" dirty="0">
                <a:latin typeface="Carlito"/>
                <a:cs typeface="Carlito"/>
              </a:rPr>
              <a:t>en </a:t>
            </a:r>
            <a:r>
              <a:rPr sz="2500" spc="-15" dirty="0">
                <a:latin typeface="Carlito"/>
                <a:cs typeface="Carlito"/>
              </a:rPr>
              <a:t>nuestro </a:t>
            </a:r>
            <a:r>
              <a:rPr sz="2500" spc="-10" dirty="0">
                <a:latin typeface="Carlito"/>
                <a:cs typeface="Carlito"/>
              </a:rPr>
              <a:t>país,  </a:t>
            </a:r>
            <a:r>
              <a:rPr sz="2500" spc="-15" dirty="0">
                <a:latin typeface="Carlito"/>
                <a:cs typeface="Carlito"/>
              </a:rPr>
              <a:t>pero </a:t>
            </a:r>
            <a:r>
              <a:rPr sz="2500" spc="-5" dirty="0">
                <a:latin typeface="Carlito"/>
                <a:cs typeface="Carlito"/>
              </a:rPr>
              <a:t>no la </a:t>
            </a:r>
            <a:r>
              <a:rPr sz="2500" spc="-20" dirty="0">
                <a:latin typeface="Carlito"/>
                <a:cs typeface="Carlito"/>
              </a:rPr>
              <a:t>renta </a:t>
            </a:r>
            <a:r>
              <a:rPr sz="2500" spc="-10" dirty="0">
                <a:latin typeface="Carlito"/>
                <a:cs typeface="Carlito"/>
              </a:rPr>
              <a:t>generada </a:t>
            </a:r>
            <a:r>
              <a:rPr sz="2500" spc="-5" dirty="0">
                <a:latin typeface="Carlito"/>
                <a:cs typeface="Carlito"/>
              </a:rPr>
              <a:t>por </a:t>
            </a:r>
            <a:r>
              <a:rPr sz="2500" spc="-15" dirty="0">
                <a:latin typeface="Carlito"/>
                <a:cs typeface="Carlito"/>
              </a:rPr>
              <a:t>nuestros </a:t>
            </a:r>
            <a:r>
              <a:rPr sz="2500" spc="-10" dirty="0">
                <a:latin typeface="Carlito"/>
                <a:cs typeface="Carlito"/>
              </a:rPr>
              <a:t>conciudadanos  que trabajan </a:t>
            </a:r>
            <a:r>
              <a:rPr sz="2500" spc="-5" dirty="0">
                <a:latin typeface="Carlito"/>
                <a:cs typeface="Carlito"/>
              </a:rPr>
              <a:t>en </a:t>
            </a:r>
            <a:r>
              <a:rPr sz="2500" dirty="0">
                <a:latin typeface="Carlito"/>
                <a:cs typeface="Carlito"/>
              </a:rPr>
              <a:t>el </a:t>
            </a:r>
            <a:r>
              <a:rPr sz="2500" spc="-15" dirty="0">
                <a:latin typeface="Carlito"/>
                <a:cs typeface="Carlito"/>
              </a:rPr>
              <a:t>extranjero, </a:t>
            </a:r>
            <a:r>
              <a:rPr sz="2500" spc="-10" dirty="0">
                <a:latin typeface="Carlito"/>
                <a:cs typeface="Carlito"/>
              </a:rPr>
              <a:t>pues </a:t>
            </a:r>
            <a:r>
              <a:rPr sz="2500" spc="-5" dirty="0">
                <a:latin typeface="Carlito"/>
                <a:cs typeface="Carlito"/>
              </a:rPr>
              <a:t>ésa se </a:t>
            </a:r>
            <a:r>
              <a:rPr sz="2500" spc="-20" dirty="0">
                <a:latin typeface="Carlito"/>
                <a:cs typeface="Carlito"/>
              </a:rPr>
              <a:t>computará </a:t>
            </a:r>
            <a:r>
              <a:rPr sz="2500" spc="-5" dirty="0">
                <a:latin typeface="Carlito"/>
                <a:cs typeface="Carlito"/>
              </a:rPr>
              <a:t>en  el </a:t>
            </a:r>
            <a:r>
              <a:rPr sz="2500" spc="-10" dirty="0">
                <a:latin typeface="Carlito"/>
                <a:cs typeface="Carlito"/>
              </a:rPr>
              <a:t>PIB </a:t>
            </a:r>
            <a:r>
              <a:rPr sz="2500" spc="-5" dirty="0">
                <a:latin typeface="Carlito"/>
                <a:cs typeface="Carlito"/>
              </a:rPr>
              <a:t>de ese </a:t>
            </a:r>
            <a:r>
              <a:rPr sz="2500" spc="-10" dirty="0">
                <a:latin typeface="Carlito"/>
                <a:cs typeface="Carlito"/>
              </a:rPr>
              <a:t>país</a:t>
            </a:r>
            <a:r>
              <a:rPr sz="2500" spc="25" dirty="0">
                <a:latin typeface="Carlito"/>
                <a:cs typeface="Carlito"/>
              </a:rPr>
              <a:t> </a:t>
            </a:r>
            <a:r>
              <a:rPr sz="2500" spc="-15" dirty="0">
                <a:latin typeface="Carlito"/>
                <a:cs typeface="Carlito"/>
              </a:rPr>
              <a:t>extranjero.</a:t>
            </a:r>
            <a:endParaRPr sz="2500" dirty="0">
              <a:latin typeface="Carlito"/>
              <a:cs typeface="Carlito"/>
            </a:endParaRPr>
          </a:p>
          <a:p>
            <a:pPr>
              <a:lnSpc>
                <a:spcPct val="100000"/>
              </a:lnSpc>
            </a:pPr>
            <a:endParaRPr sz="1950" dirty="0">
              <a:latin typeface="Carlito"/>
              <a:cs typeface="Carlito"/>
            </a:endParaRPr>
          </a:p>
          <a:p>
            <a:pPr marL="119380" marR="5080">
              <a:lnSpc>
                <a:spcPts val="2400"/>
              </a:lnSpc>
            </a:pPr>
            <a:r>
              <a:rPr sz="2500" spc="-5" dirty="0">
                <a:latin typeface="Carlito"/>
                <a:cs typeface="Carlito"/>
              </a:rPr>
              <a:t>&gt;El PNB es la </a:t>
            </a:r>
            <a:r>
              <a:rPr sz="2500" spc="-20" dirty="0">
                <a:latin typeface="Carlito"/>
                <a:cs typeface="Carlito"/>
              </a:rPr>
              <a:t>renta </a:t>
            </a:r>
            <a:r>
              <a:rPr sz="2500" spc="-15" dirty="0">
                <a:latin typeface="Carlito"/>
                <a:cs typeface="Carlito"/>
              </a:rPr>
              <a:t>total </a:t>
            </a:r>
            <a:r>
              <a:rPr sz="2500" spc="-10" dirty="0">
                <a:latin typeface="Carlito"/>
                <a:cs typeface="Carlito"/>
              </a:rPr>
              <a:t>generada </a:t>
            </a:r>
            <a:r>
              <a:rPr sz="2500" spc="-5" dirty="0">
                <a:latin typeface="Carlito"/>
                <a:cs typeface="Carlito"/>
              </a:rPr>
              <a:t>por </a:t>
            </a:r>
            <a:r>
              <a:rPr sz="2500" dirty="0">
                <a:latin typeface="Carlito"/>
                <a:cs typeface="Carlito"/>
              </a:rPr>
              <a:t>los </a:t>
            </a:r>
            <a:r>
              <a:rPr sz="2500" spc="-5" dirty="0">
                <a:latin typeface="Carlito"/>
                <a:cs typeface="Carlito"/>
              </a:rPr>
              <a:t>ciudadanos </a:t>
            </a:r>
            <a:r>
              <a:rPr sz="2500" spc="-10" dirty="0">
                <a:latin typeface="Carlito"/>
                <a:cs typeface="Carlito"/>
              </a:rPr>
              <a:t>de  </a:t>
            </a:r>
            <a:r>
              <a:rPr sz="2500" spc="-5" dirty="0">
                <a:latin typeface="Carlito"/>
                <a:cs typeface="Carlito"/>
              </a:rPr>
              <a:t>un </a:t>
            </a:r>
            <a:r>
              <a:rPr sz="2500" spc="-10" dirty="0">
                <a:latin typeface="Carlito"/>
                <a:cs typeface="Carlito"/>
              </a:rPr>
              <a:t>país, </a:t>
            </a:r>
            <a:r>
              <a:rPr sz="2500" spc="-5" dirty="0">
                <a:latin typeface="Carlito"/>
                <a:cs typeface="Carlito"/>
              </a:rPr>
              <a:t>y </a:t>
            </a:r>
            <a:r>
              <a:rPr sz="2500" spc="-15" dirty="0">
                <a:latin typeface="Carlito"/>
                <a:cs typeface="Carlito"/>
              </a:rPr>
              <a:t>comprende </a:t>
            </a:r>
            <a:r>
              <a:rPr sz="2500" spc="-5" dirty="0">
                <a:latin typeface="Carlito"/>
                <a:cs typeface="Carlito"/>
              </a:rPr>
              <a:t>la </a:t>
            </a:r>
            <a:r>
              <a:rPr sz="2500" spc="-20" dirty="0">
                <a:latin typeface="Carlito"/>
                <a:cs typeface="Carlito"/>
              </a:rPr>
              <a:t>renta </a:t>
            </a:r>
            <a:r>
              <a:rPr sz="2500" spc="-10" dirty="0">
                <a:latin typeface="Carlito"/>
                <a:cs typeface="Carlito"/>
              </a:rPr>
              <a:t>que </a:t>
            </a:r>
            <a:r>
              <a:rPr sz="2500" spc="-15" dirty="0">
                <a:latin typeface="Carlito"/>
                <a:cs typeface="Carlito"/>
              </a:rPr>
              <a:t>generan </a:t>
            </a:r>
            <a:r>
              <a:rPr sz="2500" dirty="0">
                <a:latin typeface="Carlito"/>
                <a:cs typeface="Carlito"/>
              </a:rPr>
              <a:t>los  </a:t>
            </a:r>
            <a:r>
              <a:rPr sz="2500" spc="-5" dirty="0">
                <a:latin typeface="Carlito"/>
                <a:cs typeface="Carlito"/>
              </a:rPr>
              <a:t>ciudadanos del </a:t>
            </a:r>
            <a:r>
              <a:rPr sz="2500" spc="-15" dirty="0">
                <a:latin typeface="Carlito"/>
                <a:cs typeface="Carlito"/>
              </a:rPr>
              <a:t>propio </a:t>
            </a:r>
            <a:r>
              <a:rPr sz="2500" spc="-10" dirty="0">
                <a:latin typeface="Carlito"/>
                <a:cs typeface="Carlito"/>
              </a:rPr>
              <a:t>país </a:t>
            </a:r>
            <a:r>
              <a:rPr sz="2500" spc="-5" dirty="0">
                <a:latin typeface="Carlito"/>
                <a:cs typeface="Carlito"/>
              </a:rPr>
              <a:t>en </a:t>
            </a:r>
            <a:r>
              <a:rPr sz="2500" spc="-10" dirty="0">
                <a:latin typeface="Carlito"/>
                <a:cs typeface="Carlito"/>
              </a:rPr>
              <a:t>otros países, </a:t>
            </a:r>
            <a:r>
              <a:rPr sz="2500" spc="-15" dirty="0">
                <a:latin typeface="Carlito"/>
                <a:cs typeface="Carlito"/>
              </a:rPr>
              <a:t>pero </a:t>
            </a:r>
            <a:r>
              <a:rPr sz="2500" spc="-5" dirty="0">
                <a:latin typeface="Carlito"/>
                <a:cs typeface="Carlito"/>
              </a:rPr>
              <a:t>no la  </a:t>
            </a:r>
            <a:r>
              <a:rPr sz="2500" spc="-20" dirty="0">
                <a:latin typeface="Carlito"/>
                <a:cs typeface="Carlito"/>
              </a:rPr>
              <a:t>renta </a:t>
            </a:r>
            <a:r>
              <a:rPr sz="2500" spc="-10" dirty="0">
                <a:latin typeface="Carlito"/>
                <a:cs typeface="Carlito"/>
              </a:rPr>
              <a:t>generada </a:t>
            </a:r>
            <a:r>
              <a:rPr sz="2500" spc="-15" dirty="0">
                <a:latin typeface="Carlito"/>
                <a:cs typeface="Carlito"/>
              </a:rPr>
              <a:t>dentro </a:t>
            </a:r>
            <a:r>
              <a:rPr sz="2500" spc="-5" dirty="0">
                <a:latin typeface="Carlito"/>
                <a:cs typeface="Carlito"/>
              </a:rPr>
              <a:t>del </a:t>
            </a:r>
            <a:r>
              <a:rPr sz="2500" spc="-15" dirty="0">
                <a:latin typeface="Carlito"/>
                <a:cs typeface="Carlito"/>
              </a:rPr>
              <a:t>propio </a:t>
            </a:r>
            <a:r>
              <a:rPr sz="2500" spc="-10" dirty="0">
                <a:latin typeface="Carlito"/>
                <a:cs typeface="Carlito"/>
              </a:rPr>
              <a:t>país por </a:t>
            </a:r>
            <a:r>
              <a:rPr sz="2500" spc="-5" dirty="0">
                <a:latin typeface="Carlito"/>
                <a:cs typeface="Carlito"/>
              </a:rPr>
              <a:t>los  </a:t>
            </a:r>
            <a:r>
              <a:rPr sz="2500" spc="-15" dirty="0">
                <a:latin typeface="Carlito"/>
                <a:cs typeface="Carlito"/>
              </a:rPr>
              <a:t>extranjeros.</a:t>
            </a:r>
            <a:endParaRPr sz="2500" dirty="0">
              <a:latin typeface="Carlito"/>
              <a:cs typeface="Carlito"/>
            </a:endParaRPr>
          </a:p>
          <a:p>
            <a:pPr>
              <a:spcBef>
                <a:spcPts val="20"/>
              </a:spcBef>
            </a:pPr>
            <a:endParaRPr sz="1950" dirty="0">
              <a:latin typeface="Carlito"/>
              <a:cs typeface="Carlito"/>
            </a:endParaRPr>
          </a:p>
          <a:p>
            <a:pPr marL="119380" marR="43815">
              <a:lnSpc>
                <a:spcPts val="2400"/>
              </a:lnSpc>
              <a:spcBef>
                <a:spcPts val="5"/>
              </a:spcBef>
            </a:pPr>
            <a:r>
              <a:rPr sz="2500" spc="-5" dirty="0">
                <a:latin typeface="Carlito"/>
                <a:cs typeface="Carlito"/>
              </a:rPr>
              <a:t>A </a:t>
            </a:r>
            <a:r>
              <a:rPr sz="2500" spc="-10" dirty="0">
                <a:latin typeface="Carlito"/>
                <a:cs typeface="Carlito"/>
              </a:rPr>
              <a:t>grandes </a:t>
            </a:r>
            <a:r>
              <a:rPr sz="2500" spc="-15" dirty="0">
                <a:latin typeface="Carlito"/>
                <a:cs typeface="Carlito"/>
              </a:rPr>
              <a:t>rasgos, </a:t>
            </a:r>
            <a:r>
              <a:rPr sz="2500" spc="-10" dirty="0">
                <a:latin typeface="Carlito"/>
                <a:cs typeface="Carlito"/>
              </a:rPr>
              <a:t>PIB </a:t>
            </a:r>
            <a:r>
              <a:rPr sz="2500" spc="-5" dirty="0">
                <a:latin typeface="Carlito"/>
                <a:cs typeface="Carlito"/>
              </a:rPr>
              <a:t>y </a:t>
            </a:r>
            <a:r>
              <a:rPr sz="2500" spc="-10" dirty="0">
                <a:latin typeface="Carlito"/>
                <a:cs typeface="Carlito"/>
              </a:rPr>
              <a:t>PNB evolucionan </a:t>
            </a:r>
            <a:r>
              <a:rPr sz="2500" spc="-5" dirty="0">
                <a:latin typeface="Carlito"/>
                <a:cs typeface="Carlito"/>
              </a:rPr>
              <a:t>más o menos a  la </a:t>
            </a:r>
            <a:r>
              <a:rPr sz="2500" spc="-15" dirty="0">
                <a:latin typeface="Carlito"/>
                <a:cs typeface="Carlito"/>
              </a:rPr>
              <a:t>vez.</a:t>
            </a:r>
            <a:endParaRPr sz="2500" dirty="0">
              <a:latin typeface="Carlito"/>
              <a:cs typeface="Carli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5623" y="653871"/>
            <a:ext cx="10756777" cy="689932"/>
          </a:xfrm>
          <a:prstGeom prst="rect">
            <a:avLst/>
          </a:prstGeom>
        </p:spPr>
        <p:txBody>
          <a:bodyPr vert="horz" wrap="square" lIns="0" tIns="12700" rIns="0" bIns="0" rtlCol="0" anchor="ctr">
            <a:spAutoFit/>
          </a:bodyPr>
          <a:lstStyle/>
          <a:p>
            <a:pPr marL="12700" marR="5080">
              <a:lnSpc>
                <a:spcPct val="100000"/>
              </a:lnSpc>
              <a:spcBef>
                <a:spcPts val="100"/>
              </a:spcBef>
            </a:pPr>
            <a:r>
              <a:rPr sz="4400" dirty="0">
                <a:latin typeface="Arial"/>
                <a:cs typeface="Arial"/>
              </a:rPr>
              <a:t>Cual es el PIB nominal y</a:t>
            </a:r>
            <a:r>
              <a:rPr sz="4400" spc="-80" dirty="0">
                <a:latin typeface="Arial"/>
                <a:cs typeface="Arial"/>
              </a:rPr>
              <a:t> </a:t>
            </a:r>
            <a:r>
              <a:rPr sz="4400" dirty="0">
                <a:latin typeface="Arial"/>
                <a:cs typeface="Arial"/>
              </a:rPr>
              <a:t>PIB  real</a:t>
            </a:r>
          </a:p>
        </p:txBody>
      </p:sp>
      <p:sp>
        <p:nvSpPr>
          <p:cNvPr id="3" name="object 3"/>
          <p:cNvSpPr txBox="1"/>
          <p:nvPr/>
        </p:nvSpPr>
        <p:spPr>
          <a:xfrm>
            <a:off x="2515617" y="2417191"/>
            <a:ext cx="3416935" cy="3253104"/>
          </a:xfrm>
          <a:prstGeom prst="rect">
            <a:avLst/>
          </a:prstGeom>
        </p:spPr>
        <p:txBody>
          <a:bodyPr vert="horz" wrap="square" lIns="0" tIns="63500" rIns="0" bIns="0" rtlCol="0">
            <a:spAutoFit/>
          </a:bodyPr>
          <a:lstStyle/>
          <a:p>
            <a:pPr marL="29209" marR="225425" indent="-17145">
              <a:lnSpc>
                <a:spcPts val="3130"/>
              </a:lnSpc>
              <a:spcBef>
                <a:spcPts val="500"/>
              </a:spcBef>
            </a:pPr>
            <a:r>
              <a:rPr sz="2900" dirty="0">
                <a:latin typeface="Arial"/>
                <a:cs typeface="Arial"/>
              </a:rPr>
              <a:t>Mide el valor de</a:t>
            </a:r>
            <a:r>
              <a:rPr sz="2900" spc="-130" dirty="0">
                <a:latin typeface="Arial"/>
                <a:cs typeface="Arial"/>
              </a:rPr>
              <a:t> </a:t>
            </a:r>
            <a:r>
              <a:rPr sz="2900" dirty="0">
                <a:latin typeface="Arial"/>
                <a:cs typeface="Arial"/>
              </a:rPr>
              <a:t>los  bienes y servicios  expresados</a:t>
            </a:r>
            <a:endParaRPr sz="2900">
              <a:latin typeface="Arial"/>
              <a:cs typeface="Arial"/>
            </a:endParaRPr>
          </a:p>
          <a:p>
            <a:pPr marL="29209" marR="5080">
              <a:lnSpc>
                <a:spcPts val="3130"/>
              </a:lnSpc>
              <a:spcBef>
                <a:spcPts val="5"/>
              </a:spcBef>
            </a:pPr>
            <a:r>
              <a:rPr sz="2900" dirty="0">
                <a:latin typeface="Arial"/>
                <a:cs typeface="Arial"/>
              </a:rPr>
              <a:t>a Precios corrientes.  Es </a:t>
            </a:r>
            <a:r>
              <a:rPr sz="2900" spc="-25" dirty="0">
                <a:latin typeface="Arial"/>
                <a:cs typeface="Arial"/>
              </a:rPr>
              <a:t>decir, </a:t>
            </a:r>
            <a:r>
              <a:rPr sz="2900" dirty="0">
                <a:latin typeface="Arial"/>
                <a:cs typeface="Arial"/>
              </a:rPr>
              <a:t>se deja  influir por el efecto  de la inflación (es</a:t>
            </a:r>
            <a:r>
              <a:rPr sz="2900" spc="-145" dirty="0">
                <a:latin typeface="Arial"/>
                <a:cs typeface="Arial"/>
              </a:rPr>
              <a:t> </a:t>
            </a:r>
            <a:r>
              <a:rPr sz="2900" dirty="0">
                <a:latin typeface="Arial"/>
                <a:cs typeface="Arial"/>
              </a:rPr>
              <a:t>un</a:t>
            </a:r>
            <a:endParaRPr sz="2900">
              <a:latin typeface="Arial"/>
              <a:cs typeface="Arial"/>
            </a:endParaRPr>
          </a:p>
          <a:p>
            <a:pPr marL="29209">
              <a:lnSpc>
                <a:spcPts val="3095"/>
              </a:lnSpc>
            </a:pPr>
            <a:r>
              <a:rPr sz="2900" dirty="0">
                <a:latin typeface="Arial"/>
                <a:cs typeface="Arial"/>
              </a:rPr>
              <a:t>valor</a:t>
            </a:r>
            <a:r>
              <a:rPr sz="2900" spc="-45" dirty="0">
                <a:latin typeface="Arial"/>
                <a:cs typeface="Arial"/>
              </a:rPr>
              <a:t> </a:t>
            </a:r>
            <a:r>
              <a:rPr sz="2900" dirty="0">
                <a:latin typeface="Arial"/>
                <a:cs typeface="Arial"/>
              </a:rPr>
              <a:t>"hinchado").</a:t>
            </a:r>
            <a:endParaRPr sz="2900">
              <a:latin typeface="Arial"/>
              <a:cs typeface="Arial"/>
            </a:endParaRPr>
          </a:p>
        </p:txBody>
      </p:sp>
      <p:sp>
        <p:nvSpPr>
          <p:cNvPr id="4" name="object 4"/>
          <p:cNvSpPr txBox="1"/>
          <p:nvPr/>
        </p:nvSpPr>
        <p:spPr>
          <a:xfrm>
            <a:off x="6403975" y="2461387"/>
            <a:ext cx="3515360" cy="2236470"/>
          </a:xfrm>
          <a:prstGeom prst="rect">
            <a:avLst/>
          </a:prstGeom>
        </p:spPr>
        <p:txBody>
          <a:bodyPr vert="horz" wrap="square" lIns="0" tIns="13335" rIns="0" bIns="0" rtlCol="0">
            <a:spAutoFit/>
          </a:bodyPr>
          <a:lstStyle/>
          <a:p>
            <a:pPr marL="332740" marR="5080" indent="-320675">
              <a:spcBef>
                <a:spcPts val="105"/>
              </a:spcBef>
              <a:buClr>
                <a:srgbClr val="DD8046"/>
              </a:buClr>
              <a:buSzPct val="60344"/>
              <a:buFont typeface="Wingdings"/>
              <a:buChar char=""/>
              <a:tabLst>
                <a:tab pos="333375" algn="l"/>
              </a:tabLst>
            </a:pPr>
            <a:r>
              <a:rPr sz="2900" dirty="0">
                <a:latin typeface="Arial"/>
                <a:cs typeface="Arial"/>
              </a:rPr>
              <a:t>Mide el valor de</a:t>
            </a:r>
            <a:r>
              <a:rPr sz="2900" spc="-145" dirty="0">
                <a:latin typeface="Arial"/>
                <a:cs typeface="Arial"/>
              </a:rPr>
              <a:t> </a:t>
            </a:r>
            <a:r>
              <a:rPr sz="2900" dirty="0">
                <a:latin typeface="Arial"/>
                <a:cs typeface="Arial"/>
              </a:rPr>
              <a:t>los  bienes y servicios  expresados</a:t>
            </a:r>
            <a:endParaRPr sz="2900">
              <a:latin typeface="Arial"/>
              <a:cs typeface="Arial"/>
            </a:endParaRPr>
          </a:p>
          <a:p>
            <a:pPr marL="332740" marR="1286510"/>
            <a:r>
              <a:rPr sz="2900" dirty="0">
                <a:latin typeface="Arial"/>
                <a:cs typeface="Arial"/>
              </a:rPr>
              <a:t>a Precios  co</a:t>
            </a:r>
            <a:r>
              <a:rPr sz="2900" spc="5" dirty="0">
                <a:latin typeface="Arial"/>
                <a:cs typeface="Arial"/>
              </a:rPr>
              <a:t>n</a:t>
            </a:r>
            <a:r>
              <a:rPr sz="2900" dirty="0">
                <a:latin typeface="Arial"/>
                <a:cs typeface="Arial"/>
              </a:rPr>
              <a:t>stantes.</a:t>
            </a:r>
            <a:endParaRPr sz="2900">
              <a:latin typeface="Arial"/>
              <a:cs typeface="Arial"/>
            </a:endParaRPr>
          </a:p>
        </p:txBody>
      </p:sp>
      <p:sp>
        <p:nvSpPr>
          <p:cNvPr id="5" name="object 5"/>
          <p:cNvSpPr txBox="1"/>
          <p:nvPr/>
        </p:nvSpPr>
        <p:spPr>
          <a:xfrm>
            <a:off x="2133600" y="1752600"/>
            <a:ext cx="3886200" cy="470000"/>
          </a:xfrm>
          <a:prstGeom prst="rect">
            <a:avLst/>
          </a:prstGeom>
          <a:solidFill>
            <a:srgbClr val="DD8046"/>
          </a:solidFill>
        </p:spPr>
        <p:txBody>
          <a:bodyPr vert="horz" wrap="square" lIns="0" tIns="160655" rIns="0" bIns="0" rtlCol="0">
            <a:spAutoFit/>
          </a:bodyPr>
          <a:lstStyle/>
          <a:p>
            <a:pPr marL="91440">
              <a:spcBef>
                <a:spcPts val="1265"/>
              </a:spcBef>
            </a:pPr>
            <a:r>
              <a:rPr sz="2000" b="1" spc="-5" dirty="0">
                <a:solidFill>
                  <a:srgbClr val="FFFFFF"/>
                </a:solidFill>
                <a:latin typeface="Arial"/>
                <a:cs typeface="Arial"/>
              </a:rPr>
              <a:t>PIB</a:t>
            </a:r>
            <a:r>
              <a:rPr sz="2000" b="1" spc="-20" dirty="0">
                <a:solidFill>
                  <a:srgbClr val="FFFFFF"/>
                </a:solidFill>
                <a:latin typeface="Arial"/>
                <a:cs typeface="Arial"/>
              </a:rPr>
              <a:t> </a:t>
            </a:r>
            <a:r>
              <a:rPr sz="2000" b="1" dirty="0">
                <a:solidFill>
                  <a:srgbClr val="FFFFFF"/>
                </a:solidFill>
                <a:latin typeface="Arial"/>
                <a:cs typeface="Arial"/>
              </a:rPr>
              <a:t>NOMINAL</a:t>
            </a:r>
            <a:endParaRPr sz="2000">
              <a:latin typeface="Arial"/>
              <a:cs typeface="Arial"/>
            </a:endParaRPr>
          </a:p>
        </p:txBody>
      </p:sp>
      <p:sp>
        <p:nvSpPr>
          <p:cNvPr id="6" name="object 6"/>
          <p:cNvSpPr txBox="1"/>
          <p:nvPr/>
        </p:nvSpPr>
        <p:spPr>
          <a:xfrm>
            <a:off x="6324600" y="1752600"/>
            <a:ext cx="3886200" cy="470000"/>
          </a:xfrm>
          <a:prstGeom prst="rect">
            <a:avLst/>
          </a:prstGeom>
          <a:solidFill>
            <a:srgbClr val="D7B15C"/>
          </a:solidFill>
        </p:spPr>
        <p:txBody>
          <a:bodyPr vert="horz" wrap="square" lIns="0" tIns="160655" rIns="0" bIns="0" rtlCol="0">
            <a:spAutoFit/>
          </a:bodyPr>
          <a:lstStyle/>
          <a:p>
            <a:pPr marL="92075">
              <a:spcBef>
                <a:spcPts val="1265"/>
              </a:spcBef>
            </a:pPr>
            <a:r>
              <a:rPr sz="2000" b="1" spc="-5" dirty="0">
                <a:solidFill>
                  <a:srgbClr val="FFFFFF"/>
                </a:solidFill>
                <a:latin typeface="Arial"/>
                <a:cs typeface="Arial"/>
              </a:rPr>
              <a:t>PIB</a:t>
            </a:r>
            <a:r>
              <a:rPr sz="2000" b="1" spc="-20" dirty="0">
                <a:solidFill>
                  <a:srgbClr val="FFFFFF"/>
                </a:solidFill>
                <a:latin typeface="Arial"/>
                <a:cs typeface="Arial"/>
              </a:rPr>
              <a:t> </a:t>
            </a:r>
            <a:r>
              <a:rPr sz="2000" b="1" dirty="0">
                <a:solidFill>
                  <a:srgbClr val="FFFFFF"/>
                </a:solidFill>
                <a:latin typeface="Arial"/>
                <a:cs typeface="Arial"/>
              </a:rPr>
              <a:t>REAL</a:t>
            </a:r>
            <a:endParaRPr sz="2000">
              <a:latin typeface="Arial"/>
              <a:cs typeface="Arial"/>
            </a:endParaRPr>
          </a:p>
        </p:txBody>
      </p:sp>
      <p:sp>
        <p:nvSpPr>
          <p:cNvPr id="7" name="object 7"/>
          <p:cNvSpPr/>
          <p:nvPr/>
        </p:nvSpPr>
        <p:spPr>
          <a:xfrm>
            <a:off x="9399326" y="3902713"/>
            <a:ext cx="2452363" cy="1590288"/>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87640" y="755333"/>
            <a:ext cx="10515600" cy="740459"/>
          </a:xfrm>
          <a:prstGeom prst="rect">
            <a:avLst/>
          </a:prstGeom>
        </p:spPr>
        <p:txBody>
          <a:bodyPr vert="horz" wrap="square" lIns="0" tIns="62738" rIns="0" bIns="0" rtlCol="0" anchor="ctr">
            <a:spAutoFit/>
          </a:bodyPr>
          <a:lstStyle/>
          <a:p>
            <a:pPr marL="3032125" marR="5080" indent="-2830830">
              <a:lnSpc>
                <a:spcPct val="100000"/>
              </a:lnSpc>
              <a:spcBef>
                <a:spcPts val="95"/>
              </a:spcBef>
            </a:pPr>
            <a:r>
              <a:rPr spc="-10" dirty="0"/>
              <a:t>Como </a:t>
            </a:r>
            <a:r>
              <a:rPr spc="-5" dirty="0"/>
              <a:t>se </a:t>
            </a:r>
            <a:r>
              <a:rPr spc="-15" dirty="0"/>
              <a:t>evita </a:t>
            </a:r>
            <a:r>
              <a:rPr spc="-5" dirty="0"/>
              <a:t>la doble </a:t>
            </a:r>
            <a:r>
              <a:rPr spc="-15" dirty="0"/>
              <a:t>contabilidad  </a:t>
            </a:r>
            <a:r>
              <a:rPr spc="-5" dirty="0"/>
              <a:t>en el</a:t>
            </a:r>
            <a:r>
              <a:rPr spc="-15" dirty="0"/>
              <a:t> </a:t>
            </a:r>
            <a:r>
              <a:rPr spc="-10" dirty="0"/>
              <a:t>PIB</a:t>
            </a:r>
          </a:p>
        </p:txBody>
      </p:sp>
      <p:sp>
        <p:nvSpPr>
          <p:cNvPr id="3" name="object 3"/>
          <p:cNvSpPr txBox="1"/>
          <p:nvPr/>
        </p:nvSpPr>
        <p:spPr>
          <a:xfrm>
            <a:off x="1535837" y="1837678"/>
            <a:ext cx="9419207" cy="4029949"/>
          </a:xfrm>
          <a:prstGeom prst="rect">
            <a:avLst/>
          </a:prstGeom>
        </p:spPr>
        <p:txBody>
          <a:bodyPr vert="horz" wrap="square" lIns="0" tIns="13335" rIns="0" bIns="0" rtlCol="0">
            <a:spAutoFit/>
          </a:bodyPr>
          <a:lstStyle/>
          <a:p>
            <a:pPr marL="332740" marR="5080" indent="-320040" algn="just">
              <a:spcBef>
                <a:spcPts val="105"/>
              </a:spcBef>
            </a:pPr>
            <a:r>
              <a:rPr sz="2900" spc="-30" dirty="0">
                <a:latin typeface="Carlito"/>
                <a:cs typeface="Carlito"/>
              </a:rPr>
              <a:t>Para </a:t>
            </a:r>
            <a:r>
              <a:rPr sz="2900" spc="-15" dirty="0">
                <a:latin typeface="Carlito"/>
                <a:cs typeface="Carlito"/>
              </a:rPr>
              <a:t>evitar </a:t>
            </a:r>
            <a:r>
              <a:rPr sz="2900" spc="-5" dirty="0">
                <a:latin typeface="Carlito"/>
                <a:cs typeface="Carlito"/>
              </a:rPr>
              <a:t>la doble </a:t>
            </a:r>
            <a:r>
              <a:rPr sz="2900" spc="-10" dirty="0">
                <a:latin typeface="Carlito"/>
                <a:cs typeface="Carlito"/>
              </a:rPr>
              <a:t>contabilización, </a:t>
            </a:r>
            <a:r>
              <a:rPr sz="2900" spc="-5" dirty="0">
                <a:latin typeface="Carlito"/>
                <a:cs typeface="Carlito"/>
              </a:rPr>
              <a:t>hemos </a:t>
            </a:r>
            <a:r>
              <a:rPr sz="2900" spc="-10" dirty="0">
                <a:latin typeface="Carlito"/>
                <a:cs typeface="Carlito"/>
              </a:rPr>
              <a:t>de tener  </a:t>
            </a:r>
            <a:r>
              <a:rPr sz="2900" dirty="0">
                <a:latin typeface="Carlito"/>
                <a:cs typeface="Carlito"/>
              </a:rPr>
              <a:t>cuidado de </a:t>
            </a:r>
            <a:r>
              <a:rPr sz="2900" spc="-5" dirty="0">
                <a:latin typeface="Carlito"/>
                <a:cs typeface="Carlito"/>
              </a:rPr>
              <a:t>incluir en </a:t>
            </a:r>
            <a:r>
              <a:rPr sz="2900" spc="-10" dirty="0">
                <a:latin typeface="Carlito"/>
                <a:cs typeface="Carlito"/>
              </a:rPr>
              <a:t>el </a:t>
            </a:r>
            <a:r>
              <a:rPr sz="2900" spc="-5" dirty="0">
                <a:latin typeface="Carlito"/>
                <a:cs typeface="Carlito"/>
              </a:rPr>
              <a:t>PIB </a:t>
            </a:r>
            <a:r>
              <a:rPr sz="2900" spc="-15" dirty="0">
                <a:latin typeface="Carlito"/>
                <a:cs typeface="Carlito"/>
              </a:rPr>
              <a:t>solamente </a:t>
            </a:r>
            <a:r>
              <a:rPr sz="2900" dirty="0">
                <a:latin typeface="Carlito"/>
                <a:cs typeface="Carlito"/>
              </a:rPr>
              <a:t>los </a:t>
            </a:r>
            <a:r>
              <a:rPr sz="2900" spc="-5" dirty="0">
                <a:latin typeface="Carlito"/>
                <a:cs typeface="Carlito"/>
              </a:rPr>
              <a:t>bienes  finales </a:t>
            </a:r>
            <a:r>
              <a:rPr sz="2900" dirty="0">
                <a:latin typeface="Carlito"/>
                <a:cs typeface="Carlito"/>
              </a:rPr>
              <a:t>y o los </a:t>
            </a:r>
            <a:r>
              <a:rPr sz="2900" spc="-5" dirty="0">
                <a:latin typeface="Carlito"/>
                <a:cs typeface="Carlito"/>
              </a:rPr>
              <a:t>bines </a:t>
            </a:r>
            <a:r>
              <a:rPr sz="2900" spc="-10" dirty="0">
                <a:latin typeface="Carlito"/>
                <a:cs typeface="Carlito"/>
              </a:rPr>
              <a:t>intermedios </a:t>
            </a:r>
            <a:r>
              <a:rPr sz="2900" spc="-5" dirty="0">
                <a:latin typeface="Carlito"/>
                <a:cs typeface="Carlito"/>
              </a:rPr>
              <a:t>que </a:t>
            </a:r>
            <a:r>
              <a:rPr sz="2900" dirty="0">
                <a:latin typeface="Carlito"/>
                <a:cs typeface="Carlito"/>
              </a:rPr>
              <a:t>se </a:t>
            </a:r>
            <a:r>
              <a:rPr sz="2900" spc="-10" dirty="0">
                <a:latin typeface="Carlito"/>
                <a:cs typeface="Carlito"/>
              </a:rPr>
              <a:t>utilizan </a:t>
            </a:r>
            <a:r>
              <a:rPr sz="2900" spc="-25" dirty="0">
                <a:latin typeface="Carlito"/>
                <a:cs typeface="Carlito"/>
              </a:rPr>
              <a:t>para  </a:t>
            </a:r>
            <a:r>
              <a:rPr sz="2900" spc="-10" dirty="0">
                <a:latin typeface="Carlito"/>
                <a:cs typeface="Carlito"/>
              </a:rPr>
              <a:t>producirlos. </a:t>
            </a:r>
            <a:r>
              <a:rPr sz="2900" spc="-5" dirty="0">
                <a:latin typeface="Carlito"/>
                <a:cs typeface="Carlito"/>
              </a:rPr>
              <a:t>Midiendo </a:t>
            </a:r>
            <a:r>
              <a:rPr sz="2900" spc="-10" dirty="0">
                <a:latin typeface="Carlito"/>
                <a:cs typeface="Carlito"/>
              </a:rPr>
              <a:t>el </a:t>
            </a:r>
            <a:r>
              <a:rPr sz="2900" spc="-20" dirty="0">
                <a:latin typeface="Carlito"/>
                <a:cs typeface="Carlito"/>
              </a:rPr>
              <a:t>valor </a:t>
            </a:r>
            <a:r>
              <a:rPr sz="2900" spc="-15" dirty="0">
                <a:latin typeface="Carlito"/>
                <a:cs typeface="Carlito"/>
              </a:rPr>
              <a:t>agregado </a:t>
            </a:r>
            <a:r>
              <a:rPr sz="2900" spc="-5" dirty="0">
                <a:latin typeface="Carlito"/>
                <a:cs typeface="Carlito"/>
              </a:rPr>
              <a:t>en </a:t>
            </a:r>
            <a:r>
              <a:rPr sz="2900" spc="-10" dirty="0">
                <a:latin typeface="Carlito"/>
                <a:cs typeface="Carlito"/>
              </a:rPr>
              <a:t>cada </a:t>
            </a:r>
            <a:r>
              <a:rPr sz="2900" spc="-15" dirty="0">
                <a:latin typeface="Carlito"/>
                <a:cs typeface="Carlito"/>
              </a:rPr>
              <a:t>fase,  </a:t>
            </a:r>
            <a:r>
              <a:rPr sz="2900" spc="-10" dirty="0">
                <a:latin typeface="Carlito"/>
                <a:cs typeface="Carlito"/>
              </a:rPr>
              <a:t>teniendo </a:t>
            </a:r>
            <a:r>
              <a:rPr sz="2900" spc="-5" dirty="0">
                <a:latin typeface="Carlito"/>
                <a:cs typeface="Carlito"/>
              </a:rPr>
              <a:t>cuidado de </a:t>
            </a:r>
            <a:r>
              <a:rPr sz="2900" spc="-20" dirty="0">
                <a:latin typeface="Carlito"/>
                <a:cs typeface="Carlito"/>
              </a:rPr>
              <a:t>restar </a:t>
            </a:r>
            <a:r>
              <a:rPr sz="2900" dirty="0">
                <a:latin typeface="Carlito"/>
                <a:cs typeface="Carlito"/>
              </a:rPr>
              <a:t>los </a:t>
            </a:r>
            <a:r>
              <a:rPr sz="2900" spc="-20" dirty="0">
                <a:latin typeface="Carlito"/>
                <a:cs typeface="Carlito"/>
              </a:rPr>
              <a:t>gastos </a:t>
            </a:r>
            <a:r>
              <a:rPr sz="2900" spc="-15" dirty="0">
                <a:latin typeface="Carlito"/>
                <a:cs typeface="Carlito"/>
              </a:rPr>
              <a:t>realizados </a:t>
            </a:r>
            <a:r>
              <a:rPr sz="2900" spc="-20" dirty="0">
                <a:latin typeface="Carlito"/>
                <a:cs typeface="Carlito"/>
              </a:rPr>
              <a:t>en  </a:t>
            </a:r>
            <a:r>
              <a:rPr sz="2900" dirty="0">
                <a:latin typeface="Carlito"/>
                <a:cs typeface="Carlito"/>
              </a:rPr>
              <a:t>los </a:t>
            </a:r>
            <a:r>
              <a:rPr sz="2900" spc="-5" dirty="0">
                <a:latin typeface="Carlito"/>
                <a:cs typeface="Carlito"/>
              </a:rPr>
              <a:t>bienes </a:t>
            </a:r>
            <a:r>
              <a:rPr sz="2900" spc="-10" dirty="0">
                <a:latin typeface="Carlito"/>
                <a:cs typeface="Carlito"/>
              </a:rPr>
              <a:t>intermedios </a:t>
            </a:r>
            <a:r>
              <a:rPr sz="2900" spc="-15" dirty="0">
                <a:latin typeface="Carlito"/>
                <a:cs typeface="Carlito"/>
              </a:rPr>
              <a:t>comparados </a:t>
            </a:r>
            <a:r>
              <a:rPr sz="2900" dirty="0">
                <a:latin typeface="Carlito"/>
                <a:cs typeface="Carlito"/>
              </a:rPr>
              <a:t>a </a:t>
            </a:r>
            <a:r>
              <a:rPr sz="2900" spc="-20" dirty="0">
                <a:latin typeface="Carlito"/>
                <a:cs typeface="Carlito"/>
              </a:rPr>
              <a:t>otras </a:t>
            </a:r>
            <a:r>
              <a:rPr sz="2900" spc="-10" dirty="0">
                <a:latin typeface="Carlito"/>
                <a:cs typeface="Carlito"/>
              </a:rPr>
              <a:t>empresas,  </a:t>
            </a:r>
            <a:r>
              <a:rPr sz="2900" spc="-5" dirty="0">
                <a:latin typeface="Carlito"/>
                <a:cs typeface="Carlito"/>
              </a:rPr>
              <a:t>el </a:t>
            </a:r>
            <a:r>
              <a:rPr sz="2900" spc="-20" dirty="0">
                <a:latin typeface="Carlito"/>
                <a:cs typeface="Carlito"/>
              </a:rPr>
              <a:t>enfoque </a:t>
            </a:r>
            <a:r>
              <a:rPr sz="2900" spc="-5" dirty="0">
                <a:latin typeface="Carlito"/>
                <a:cs typeface="Carlito"/>
              </a:rPr>
              <a:t>de </a:t>
            </a:r>
            <a:r>
              <a:rPr sz="2900" dirty="0">
                <a:latin typeface="Carlito"/>
                <a:cs typeface="Carlito"/>
              </a:rPr>
              <a:t>los </a:t>
            </a:r>
            <a:r>
              <a:rPr sz="2900" spc="-10" dirty="0">
                <a:latin typeface="Carlito"/>
                <a:cs typeface="Carlito"/>
              </a:rPr>
              <a:t>ingresos de </a:t>
            </a:r>
            <a:r>
              <a:rPr sz="2900" dirty="0">
                <a:latin typeface="Carlito"/>
                <a:cs typeface="Carlito"/>
              </a:rPr>
              <a:t>la </a:t>
            </a:r>
            <a:r>
              <a:rPr sz="2900" spc="-15" dirty="0">
                <a:latin typeface="Carlito"/>
                <a:cs typeface="Carlito"/>
              </a:rPr>
              <a:t>mitad inferior evita  debidamente </a:t>
            </a:r>
            <a:r>
              <a:rPr sz="2900" dirty="0">
                <a:latin typeface="Carlito"/>
                <a:cs typeface="Carlito"/>
              </a:rPr>
              <a:t>la </a:t>
            </a:r>
            <a:r>
              <a:rPr sz="2900" spc="-5" dirty="0">
                <a:latin typeface="Carlito"/>
                <a:cs typeface="Carlito"/>
              </a:rPr>
              <a:t>doble </a:t>
            </a:r>
            <a:r>
              <a:rPr sz="2900" spc="-15" dirty="0">
                <a:latin typeface="Carlito"/>
                <a:cs typeface="Carlito"/>
              </a:rPr>
              <a:t>contabilización </a:t>
            </a:r>
            <a:r>
              <a:rPr sz="2900" dirty="0">
                <a:latin typeface="Carlito"/>
                <a:cs typeface="Carlito"/>
              </a:rPr>
              <a:t>y </a:t>
            </a:r>
            <a:r>
              <a:rPr sz="2900" spc="-20" dirty="0">
                <a:latin typeface="Carlito"/>
                <a:cs typeface="Carlito"/>
              </a:rPr>
              <a:t>registra </a:t>
            </a:r>
            <a:r>
              <a:rPr sz="2900" spc="-5" dirty="0">
                <a:latin typeface="Carlito"/>
                <a:cs typeface="Carlito"/>
              </a:rPr>
              <a:t>una  sola </a:t>
            </a:r>
            <a:r>
              <a:rPr sz="2900" spc="-25" dirty="0">
                <a:latin typeface="Carlito"/>
                <a:cs typeface="Carlito"/>
              </a:rPr>
              <a:t>vez </a:t>
            </a:r>
            <a:r>
              <a:rPr sz="2900" dirty="0">
                <a:latin typeface="Carlito"/>
                <a:cs typeface="Carlito"/>
              </a:rPr>
              <a:t>los </a:t>
            </a:r>
            <a:r>
              <a:rPr sz="2900" spc="-5" dirty="0">
                <a:latin typeface="Carlito"/>
                <a:cs typeface="Carlito"/>
              </a:rPr>
              <a:t>salarios, </a:t>
            </a:r>
            <a:r>
              <a:rPr sz="2900" dirty="0">
                <a:latin typeface="Carlito"/>
                <a:cs typeface="Carlito"/>
              </a:rPr>
              <a:t>los </a:t>
            </a:r>
            <a:r>
              <a:rPr sz="2900" spc="-15" dirty="0">
                <a:latin typeface="Carlito"/>
                <a:cs typeface="Carlito"/>
              </a:rPr>
              <a:t>intereses, </a:t>
            </a:r>
            <a:r>
              <a:rPr sz="2900" dirty="0">
                <a:latin typeface="Carlito"/>
                <a:cs typeface="Carlito"/>
              </a:rPr>
              <a:t>los </a:t>
            </a:r>
            <a:r>
              <a:rPr sz="2900" spc="-5" dirty="0">
                <a:latin typeface="Carlito"/>
                <a:cs typeface="Carlito"/>
              </a:rPr>
              <a:t>alquileres </a:t>
            </a:r>
            <a:r>
              <a:rPr sz="2900" dirty="0">
                <a:latin typeface="Carlito"/>
                <a:cs typeface="Carlito"/>
              </a:rPr>
              <a:t>y los  </a:t>
            </a:r>
            <a:r>
              <a:rPr sz="2900" spc="-5" dirty="0">
                <a:latin typeface="Carlito"/>
                <a:cs typeface="Carlito"/>
              </a:rPr>
              <a:t>beneficios.</a:t>
            </a:r>
            <a:endParaRPr sz="2900" dirty="0">
              <a:latin typeface="Carlito"/>
              <a:cs typeface="Carli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90674" y="123766"/>
            <a:ext cx="8682126" cy="997068"/>
          </a:xfrm>
          <a:prstGeom prst="rect">
            <a:avLst/>
          </a:prstGeom>
        </p:spPr>
        <p:txBody>
          <a:bodyPr vert="horz" wrap="square" lIns="0" tIns="12065" rIns="0" bIns="0" rtlCol="0" anchor="ctr">
            <a:spAutoFit/>
          </a:bodyPr>
          <a:lstStyle/>
          <a:p>
            <a:pPr marL="12700" marR="5080" indent="1219200">
              <a:lnSpc>
                <a:spcPct val="100000"/>
              </a:lnSpc>
              <a:spcBef>
                <a:spcPts val="95"/>
              </a:spcBef>
            </a:pPr>
            <a:r>
              <a:rPr spc="-10" dirty="0"/>
              <a:t>Que </a:t>
            </a:r>
            <a:r>
              <a:rPr spc="-5" dirty="0"/>
              <a:t>actividades no </a:t>
            </a:r>
            <a:r>
              <a:rPr spc="-20" dirty="0"/>
              <a:t>están  </a:t>
            </a:r>
            <a:r>
              <a:rPr spc="-15" dirty="0"/>
              <a:t>contempladas </a:t>
            </a:r>
            <a:r>
              <a:rPr spc="-5" dirty="0"/>
              <a:t>en la medición </a:t>
            </a:r>
            <a:r>
              <a:rPr dirty="0"/>
              <a:t>del</a:t>
            </a:r>
            <a:r>
              <a:rPr spc="60" dirty="0"/>
              <a:t> </a:t>
            </a:r>
            <a:r>
              <a:rPr spc="-5" dirty="0"/>
              <a:t>PIB</a:t>
            </a:r>
          </a:p>
        </p:txBody>
      </p:sp>
      <p:sp>
        <p:nvSpPr>
          <p:cNvPr id="3" name="object 3"/>
          <p:cNvSpPr txBox="1"/>
          <p:nvPr/>
        </p:nvSpPr>
        <p:spPr>
          <a:xfrm>
            <a:off x="2180321" y="2035217"/>
            <a:ext cx="7511415" cy="3210560"/>
          </a:xfrm>
          <a:prstGeom prst="rect">
            <a:avLst/>
          </a:prstGeom>
        </p:spPr>
        <p:txBody>
          <a:bodyPr vert="horz" wrap="square" lIns="0" tIns="13335" rIns="0" bIns="0" rtlCol="0">
            <a:spAutoFit/>
          </a:bodyPr>
          <a:lstStyle/>
          <a:p>
            <a:pPr marL="12700" marR="301625" indent="8890">
              <a:spcBef>
                <a:spcPts val="105"/>
              </a:spcBef>
            </a:pPr>
            <a:r>
              <a:rPr sz="2900" dirty="0">
                <a:latin typeface="Carlito"/>
                <a:cs typeface="Carlito"/>
              </a:rPr>
              <a:t>No mide </a:t>
            </a:r>
            <a:r>
              <a:rPr sz="2900" spc="-25" dirty="0">
                <a:latin typeface="Carlito"/>
                <a:cs typeface="Carlito"/>
              </a:rPr>
              <a:t>efectos </a:t>
            </a:r>
            <a:r>
              <a:rPr sz="2900" dirty="0">
                <a:latin typeface="Carlito"/>
                <a:cs typeface="Carlito"/>
              </a:rPr>
              <a:t>acumulados </a:t>
            </a:r>
            <a:r>
              <a:rPr sz="2900" spc="-10" dirty="0">
                <a:latin typeface="Carlito"/>
                <a:cs typeface="Carlito"/>
              </a:rPr>
              <a:t>medioambientales  </a:t>
            </a:r>
            <a:r>
              <a:rPr sz="2900" spc="-5" dirty="0">
                <a:latin typeface="Carlito"/>
                <a:cs typeface="Carlito"/>
              </a:rPr>
              <a:t>por </a:t>
            </a:r>
            <a:r>
              <a:rPr sz="2900" dirty="0">
                <a:latin typeface="Carlito"/>
                <a:cs typeface="Carlito"/>
              </a:rPr>
              <a:t>la </a:t>
            </a:r>
            <a:r>
              <a:rPr sz="2900" spc="-10" dirty="0">
                <a:latin typeface="Carlito"/>
                <a:cs typeface="Carlito"/>
              </a:rPr>
              <a:t>explotación </a:t>
            </a:r>
            <a:r>
              <a:rPr sz="2900" spc="-15" dirty="0">
                <a:latin typeface="Carlito"/>
                <a:cs typeface="Carlito"/>
              </a:rPr>
              <a:t>intensiva </a:t>
            </a:r>
            <a:r>
              <a:rPr sz="2900" dirty="0">
                <a:latin typeface="Carlito"/>
                <a:cs typeface="Carlito"/>
              </a:rPr>
              <a:t>de los </a:t>
            </a:r>
            <a:r>
              <a:rPr sz="2900" spc="-15" dirty="0">
                <a:latin typeface="Carlito"/>
                <a:cs typeface="Carlito"/>
              </a:rPr>
              <a:t>recursos  </a:t>
            </a:r>
            <a:r>
              <a:rPr sz="2900" spc="-10" dirty="0">
                <a:latin typeface="Carlito"/>
                <a:cs typeface="Carlito"/>
              </a:rPr>
              <a:t>naturales.</a:t>
            </a:r>
            <a:endParaRPr sz="2900" dirty="0">
              <a:latin typeface="Carlito"/>
              <a:cs typeface="Carlito"/>
            </a:endParaRPr>
          </a:p>
          <a:p>
            <a:pPr marL="12700" marR="5080" indent="8890">
              <a:spcBef>
                <a:spcPts val="710"/>
              </a:spcBef>
            </a:pPr>
            <a:r>
              <a:rPr sz="2900" spc="-5" dirty="0">
                <a:latin typeface="Carlito"/>
                <a:cs typeface="Carlito"/>
              </a:rPr>
              <a:t>Sólo </a:t>
            </a:r>
            <a:r>
              <a:rPr sz="2900" dirty="0">
                <a:latin typeface="Carlito"/>
                <a:cs typeface="Carlito"/>
              </a:rPr>
              <a:t>mide actividades </a:t>
            </a:r>
            <a:r>
              <a:rPr sz="2900" spc="-5" dirty="0">
                <a:latin typeface="Carlito"/>
                <a:cs typeface="Carlito"/>
              </a:rPr>
              <a:t>de </a:t>
            </a:r>
            <a:r>
              <a:rPr sz="2900" spc="-20" dirty="0">
                <a:latin typeface="Carlito"/>
                <a:cs typeface="Carlito"/>
              </a:rPr>
              <a:t>mercado, </a:t>
            </a:r>
            <a:r>
              <a:rPr sz="2900" spc="-5" dirty="0">
                <a:latin typeface="Carlito"/>
                <a:cs typeface="Carlito"/>
              </a:rPr>
              <a:t>por </a:t>
            </a:r>
            <a:r>
              <a:rPr sz="2900" spc="-20" dirty="0">
                <a:latin typeface="Carlito"/>
                <a:cs typeface="Carlito"/>
              </a:rPr>
              <a:t>tanto </a:t>
            </a:r>
            <a:r>
              <a:rPr sz="2900" spc="-5" dirty="0">
                <a:latin typeface="Carlito"/>
                <a:cs typeface="Carlito"/>
              </a:rPr>
              <a:t>no  incluye </a:t>
            </a:r>
            <a:r>
              <a:rPr sz="2900" dirty="0">
                <a:latin typeface="Carlito"/>
                <a:cs typeface="Carlito"/>
              </a:rPr>
              <a:t>las actividades </a:t>
            </a:r>
            <a:r>
              <a:rPr sz="2900" spc="-5" dirty="0">
                <a:latin typeface="Carlito"/>
                <a:cs typeface="Carlito"/>
              </a:rPr>
              <a:t>que no </a:t>
            </a:r>
            <a:r>
              <a:rPr sz="2900" spc="-20" dirty="0">
                <a:latin typeface="Carlito"/>
                <a:cs typeface="Carlito"/>
              </a:rPr>
              <a:t>estén </a:t>
            </a:r>
            <a:r>
              <a:rPr sz="2900" spc="-15" dirty="0">
                <a:latin typeface="Carlito"/>
                <a:cs typeface="Carlito"/>
              </a:rPr>
              <a:t>remuneradas,  </a:t>
            </a:r>
            <a:r>
              <a:rPr sz="2900" spc="-10" dirty="0">
                <a:latin typeface="Carlito"/>
                <a:cs typeface="Carlito"/>
              </a:rPr>
              <a:t>como </a:t>
            </a:r>
            <a:r>
              <a:rPr sz="2900" dirty="0">
                <a:latin typeface="Carlito"/>
                <a:cs typeface="Carlito"/>
              </a:rPr>
              <a:t>el </a:t>
            </a:r>
            <a:r>
              <a:rPr sz="2900" spc="-10" dirty="0">
                <a:latin typeface="Carlito"/>
                <a:cs typeface="Carlito"/>
              </a:rPr>
              <a:t>trabajo doméstico </a:t>
            </a:r>
            <a:r>
              <a:rPr sz="2900" spc="-5" dirty="0">
                <a:latin typeface="Carlito"/>
                <a:cs typeface="Carlito"/>
              </a:rPr>
              <a:t>de </a:t>
            </a:r>
            <a:r>
              <a:rPr sz="2900" spc="-10" dirty="0">
                <a:latin typeface="Carlito"/>
                <a:cs typeface="Carlito"/>
              </a:rPr>
              <a:t>miembros </a:t>
            </a:r>
            <a:r>
              <a:rPr sz="2900" spc="-5" dirty="0">
                <a:latin typeface="Carlito"/>
                <a:cs typeface="Carlito"/>
              </a:rPr>
              <a:t>de </a:t>
            </a:r>
            <a:r>
              <a:rPr sz="2900" dirty="0">
                <a:latin typeface="Carlito"/>
                <a:cs typeface="Carlito"/>
              </a:rPr>
              <a:t>la  </a:t>
            </a:r>
            <a:r>
              <a:rPr sz="2900" spc="-10" dirty="0">
                <a:latin typeface="Carlito"/>
                <a:cs typeface="Carlito"/>
              </a:rPr>
              <a:t>familia, </a:t>
            </a:r>
            <a:r>
              <a:rPr sz="2900" dirty="0">
                <a:latin typeface="Carlito"/>
                <a:cs typeface="Carlito"/>
              </a:rPr>
              <a:t>el </a:t>
            </a:r>
            <a:r>
              <a:rPr sz="2900" spc="-10" dirty="0">
                <a:latin typeface="Carlito"/>
                <a:cs typeface="Carlito"/>
              </a:rPr>
              <a:t>autoconsumo,</a:t>
            </a:r>
            <a:r>
              <a:rPr sz="2900" spc="-130" dirty="0">
                <a:latin typeface="Carlito"/>
                <a:cs typeface="Carlito"/>
              </a:rPr>
              <a:t> </a:t>
            </a:r>
            <a:r>
              <a:rPr sz="2900" spc="-15" dirty="0">
                <a:latin typeface="Carlito"/>
                <a:cs typeface="Carlito"/>
              </a:rPr>
              <a:t>etc.</a:t>
            </a:r>
            <a:endParaRPr sz="2900" dirty="0">
              <a:latin typeface="Carlito"/>
              <a:cs typeface="Carlito"/>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1226</TotalTime>
  <Words>1151</Words>
  <Application>Microsoft Office PowerPoint</Application>
  <PresentationFormat>Panorámica</PresentationFormat>
  <Paragraphs>60</Paragraphs>
  <Slides>15</Slides>
  <Notes>0</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15</vt:i4>
      </vt:variant>
    </vt:vector>
  </HeadingPairs>
  <TitlesOfParts>
    <vt:vector size="24" baseType="lpstr">
      <vt:lpstr>Arial</vt:lpstr>
      <vt:lpstr>Calibri</vt:lpstr>
      <vt:lpstr>Calibri Light</vt:lpstr>
      <vt:lpstr>Carlito</vt:lpstr>
      <vt:lpstr>Gill Sans MT</vt:lpstr>
      <vt:lpstr>Muli</vt:lpstr>
      <vt:lpstr>Wingdings</vt:lpstr>
      <vt:lpstr>Tema de Office</vt:lpstr>
      <vt:lpstr>Galería</vt:lpstr>
      <vt:lpstr>PIB</vt:lpstr>
      <vt:lpstr>¿Que es el PIB?</vt:lpstr>
      <vt:lpstr>¿COMO SE MIDE EL PIB?</vt:lpstr>
      <vt:lpstr>Presentación de PowerPoint</vt:lpstr>
      <vt:lpstr>Formula para calcular el PIB</vt:lpstr>
      <vt:lpstr>DIFERENCIA ENTRE EL PIB Y PNB</vt:lpstr>
      <vt:lpstr>Cual es el PIB nominal y PIB  real</vt:lpstr>
      <vt:lpstr>Como se evita la doble contabilidad  en el PIB</vt:lpstr>
      <vt:lpstr>Que actividades no están  contempladas en la medición del PIB</vt:lpstr>
      <vt:lpstr>Que son las cuentas nacionales</vt:lpstr>
      <vt:lpstr>Que es PNN y como se  obtiene</vt:lpstr>
      <vt:lpstr>¿Que es ingreso nacional y como  se obtiene?</vt:lpstr>
      <vt:lpstr>¿Que es ingreso personal disponible y  como se obtiene?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 Gabriel Villa Guerra</dc:creator>
  <cp:lastModifiedBy>Alex Gabriel Villa Guerra</cp:lastModifiedBy>
  <cp:revision>5</cp:revision>
  <dcterms:created xsi:type="dcterms:W3CDTF">2021-06-30T17:46:21Z</dcterms:created>
  <dcterms:modified xsi:type="dcterms:W3CDTF">2021-07-30T04:19:48Z</dcterms:modified>
</cp:coreProperties>
</file>